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CF_DD05DE72.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D6_58A238D6.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2"/>
  </p:notesMasterIdLst>
  <p:sldIdLst>
    <p:sldId id="256" r:id="rId5"/>
    <p:sldId id="257" r:id="rId6"/>
    <p:sldId id="259" r:id="rId7"/>
    <p:sldId id="356" r:id="rId8"/>
    <p:sldId id="263" r:id="rId9"/>
    <p:sldId id="464" r:id="rId10"/>
    <p:sldId id="475" r:id="rId11"/>
    <p:sldId id="296" r:id="rId12"/>
    <p:sldId id="471" r:id="rId13"/>
    <p:sldId id="474" r:id="rId14"/>
    <p:sldId id="472" r:id="rId15"/>
    <p:sldId id="473" r:id="rId16"/>
    <p:sldId id="476" r:id="rId17"/>
    <p:sldId id="477" r:id="rId18"/>
    <p:sldId id="466" r:id="rId19"/>
    <p:sldId id="286" r:id="rId20"/>
    <p:sldId id="288" r:id="rId21"/>
    <p:sldId id="469" r:id="rId22"/>
    <p:sldId id="312" r:id="rId23"/>
    <p:sldId id="337" r:id="rId24"/>
    <p:sldId id="313" r:id="rId25"/>
    <p:sldId id="463" r:id="rId26"/>
    <p:sldId id="304" r:id="rId27"/>
    <p:sldId id="470" r:id="rId28"/>
    <p:sldId id="289" r:id="rId29"/>
    <p:sldId id="277" r:id="rId30"/>
    <p:sldId id="4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918309-1E79-284E-B518-67B6B94D3866}" name="Eric MacPhee" initials="EM" userId="S::eric@enactus.ca::acc7498e-e3ab-46f5-8c7b-0d94c440401f" providerId="AD"/>
  <p188:author id="{963FFAAD-C7E5-1F33-5852-A89836B2ACF0}" name="Arthanaa Ganendran" initials="AG" userId="S::arthanaa@enactus.ca::47f322eb-75cb-4771-bf0b-22f93290af9d" providerId="AD"/>
  <p188:author id="{140B19AF-3E30-A91A-814F-D272720FF0F3}" name="Hanif Karim" initials="HK" userId="S::hanif@enactus.ca::5e93265e-d787-43dc-9957-5aebf99eb5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C222"/>
    <a:srgbClr val="51535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38FD6-43C4-EA25-E0C7-1E8128DF0EE7}" v="53" dt="2025-02-04T23:17:24.739"/>
    <p1510:client id="{E54097F0-A90C-F61E-8640-F2F88EA2EDFF}" v="1" dt="2025-02-06T20:01:04.615"/>
    <p1510:client id="{F2B43235-1B62-4045-11EF-01A1395C9A90}" v="98" dt="2025-02-05T21:57:34.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CF_DD05DE72.xml><?xml version="1.0" encoding="utf-8"?>
<p188:cmLst xmlns:a="http://schemas.openxmlformats.org/drawingml/2006/main" xmlns:r="http://schemas.openxmlformats.org/officeDocument/2006/relationships" xmlns:p188="http://schemas.microsoft.com/office/powerpoint/2018/8/main">
  <p188:cm id="{8F67347D-A72B-4EB8-A06D-EE791284171D}" authorId="{C2918309-1E79-284E-B518-67B6B94D3866}" status="resolved" created="2024-01-24T22:58:00.250" complete="100000">
    <ac:deMkLst xmlns:ac="http://schemas.microsoft.com/office/drawing/2013/main/command">
      <pc:docMk xmlns:pc="http://schemas.microsoft.com/office/powerpoint/2013/main/command"/>
      <pc:sldMk xmlns:pc="http://schemas.microsoft.com/office/powerpoint/2013/main/command" cId="3708149362" sldId="463"/>
      <ac:spMk id="17" creationId="{03A17C2B-ED6E-84DD-DE7D-885DC7AE89D9}"/>
    </ac:deMkLst>
    <p188:txBody>
      <a:bodyPr/>
      <a:lstStyle/>
      <a:p>
        <a:r>
          <a:rPr lang="en-US"/>
          <a:t>Very minor but could we either remove this or have presenters more spaced out?
Right now that presenter is standing right in front of the presentation instead of being off to the side hahaha</a:t>
        </a:r>
      </a:p>
    </p188:txBody>
  </p188:cm>
</p188:cmLst>
</file>

<file path=ppt/comments/modernComment_1D6_58A238D6.xml><?xml version="1.0" encoding="utf-8"?>
<p188:cmLst xmlns:a="http://schemas.openxmlformats.org/drawingml/2006/main" xmlns:r="http://schemas.openxmlformats.org/officeDocument/2006/relationships" xmlns:p188="http://schemas.microsoft.com/office/powerpoint/2018/8/main">
  <p188:cm id="{5BE08CC4-86A1-4823-9127-334C5C603A9C}" authorId="{140B19AF-3E30-A91A-814F-D272720FF0F3}" status="resolved" created="2024-01-29T15:55:58.673" complete="100000">
    <ac:txMkLst xmlns:ac="http://schemas.microsoft.com/office/drawing/2013/main/command">
      <pc:docMk xmlns:pc="http://schemas.microsoft.com/office/powerpoint/2013/main/command"/>
      <pc:sldMk xmlns:pc="http://schemas.microsoft.com/office/powerpoint/2013/main/command" cId="1487026390" sldId="470"/>
      <ac:spMk id="5" creationId="{B6D05479-E5F9-77C9-D2D9-92F3572D18D7}"/>
      <ac:txMk cp="0" len="117">
        <ac:context len="606" hash="3765320983"/>
      </ac:txMk>
    </ac:txMkLst>
    <p188:pos x="4241320" y="330679"/>
    <p188:txBody>
      <a:bodyPr/>
      <a:lstStyle/>
      <a:p>
        <a:r>
          <a:rPr lang="en-US"/>
          <a:t>can we somehow say arrive early to the opening ceremonies with your team and show team spirit</a:t>
        </a:r>
      </a:p>
    </p188:txBody>
  </p188:cm>
  <p188:cm id="{F6E86A25-CAFA-41EA-B2AF-C26F43468ACF}" authorId="{C2918309-1E79-284E-B518-67B6B94D3866}" status="resolved" created="2024-02-05T18:26:53.341" complete="100000">
    <ac:txMkLst xmlns:ac="http://schemas.microsoft.com/office/drawing/2013/main/command">
      <pc:docMk xmlns:pc="http://schemas.microsoft.com/office/powerpoint/2013/main/command"/>
      <pc:sldMk xmlns:pc="http://schemas.microsoft.com/office/powerpoint/2013/main/command" cId="1487026390" sldId="470"/>
      <ac:spMk id="5" creationId="{B6D05479-E5F9-77C9-D2D9-92F3572D18D7}"/>
      <ac:txMk cp="117">
        <ac:context len="606" hash="3765320983"/>
      </ac:txMk>
    </ac:txMkLst>
    <p188:pos x="2593258" y="651387"/>
    <p188:txBody>
      <a:bodyPr/>
      <a:lstStyle/>
      <a:p>
        <a:r>
          <a:rPr lang="en-US"/>
          <a:t>Could we be more specific like arrive at least 15 minutes early? Some might think be there 5 mins as I'm pretty sure we open the doors at 4:45 right?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3FE1E-968A-4E8F-ADCE-A164E8707029}" type="datetimeFigureOut">
              <a:rPr lang="en-CA" smtClean="0"/>
              <a:t>2025-02-06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8DDCC-6405-47CD-824F-FEC09B521790}" type="slidenum">
              <a:rPr lang="en-CA" smtClean="0"/>
              <a:t>‹#›</a:t>
            </a:fld>
            <a:endParaRPr lang="en-CA"/>
          </a:p>
        </p:txBody>
      </p:sp>
    </p:spTree>
    <p:extLst>
      <p:ext uri="{BB962C8B-B14F-4D97-AF65-F5344CB8AC3E}">
        <p14:creationId xmlns:p14="http://schemas.microsoft.com/office/powerpoint/2010/main" val="187164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a:t>
            </a:fld>
            <a:endParaRPr lang="en-CA"/>
          </a:p>
        </p:txBody>
      </p:sp>
    </p:spTree>
    <p:extLst>
      <p:ext uri="{BB962C8B-B14F-4D97-AF65-F5344CB8AC3E}">
        <p14:creationId xmlns:p14="http://schemas.microsoft.com/office/powerpoint/2010/main" val="348625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10</a:t>
            </a:fld>
            <a:endParaRPr lang="en-CA"/>
          </a:p>
        </p:txBody>
      </p:sp>
    </p:spTree>
    <p:extLst>
      <p:ext uri="{BB962C8B-B14F-4D97-AF65-F5344CB8AC3E}">
        <p14:creationId xmlns:p14="http://schemas.microsoft.com/office/powerpoint/2010/main" val="187027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9016F-771F-5DF8-F3BE-B8C10ECF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162EE-72EF-23DA-3B55-FE7D32B10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63338-7B1B-07E1-CD23-30B11E1F9C67}"/>
              </a:ext>
            </a:extLst>
          </p:cNvPr>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DF3D65EC-F9F1-4850-DE4F-105A15B4FE83}"/>
              </a:ext>
            </a:extLst>
          </p:cNvPr>
          <p:cNvSpPr>
            <a:spLocks noGrp="1"/>
          </p:cNvSpPr>
          <p:nvPr>
            <p:ph type="sldNum" sz="quarter" idx="5"/>
          </p:nvPr>
        </p:nvSpPr>
        <p:spPr/>
        <p:txBody>
          <a:bodyPr/>
          <a:lstStyle/>
          <a:p>
            <a:fld id="{9FA8DDCC-6405-47CD-824F-FEC09B521790}" type="slidenum">
              <a:rPr lang="en-CA" smtClean="0"/>
              <a:t>13</a:t>
            </a:fld>
            <a:endParaRPr lang="en-CA"/>
          </a:p>
        </p:txBody>
      </p:sp>
    </p:spTree>
    <p:extLst>
      <p:ext uri="{BB962C8B-B14F-4D97-AF65-F5344CB8AC3E}">
        <p14:creationId xmlns:p14="http://schemas.microsoft.com/office/powerpoint/2010/main" val="259926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14</a:t>
            </a:fld>
            <a:endParaRPr lang="en-CA"/>
          </a:p>
        </p:txBody>
      </p:sp>
    </p:spTree>
    <p:extLst>
      <p:ext uri="{BB962C8B-B14F-4D97-AF65-F5344CB8AC3E}">
        <p14:creationId xmlns:p14="http://schemas.microsoft.com/office/powerpoint/2010/main" val="116226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15</a:t>
            </a:fld>
            <a:endParaRPr lang="en-CA"/>
          </a:p>
        </p:txBody>
      </p:sp>
    </p:spTree>
    <p:extLst>
      <p:ext uri="{BB962C8B-B14F-4D97-AF65-F5344CB8AC3E}">
        <p14:creationId xmlns:p14="http://schemas.microsoft.com/office/powerpoint/2010/main" val="421785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16</a:t>
            </a:fld>
            <a:endParaRPr lang="en-CA"/>
          </a:p>
        </p:txBody>
      </p:sp>
    </p:spTree>
    <p:extLst>
      <p:ext uri="{BB962C8B-B14F-4D97-AF65-F5344CB8AC3E}">
        <p14:creationId xmlns:p14="http://schemas.microsoft.com/office/powerpoint/2010/main" val="222168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17</a:t>
            </a:fld>
            <a:endParaRPr lang="en-CA"/>
          </a:p>
        </p:txBody>
      </p:sp>
    </p:spTree>
    <p:extLst>
      <p:ext uri="{BB962C8B-B14F-4D97-AF65-F5344CB8AC3E}">
        <p14:creationId xmlns:p14="http://schemas.microsoft.com/office/powerpoint/2010/main" val="139635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C9489-6B2C-DDDD-764B-281FEBE6F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596F-0026-4756-3779-836B5D22B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9658C-B029-E06E-CC59-95FD132E103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908B283-851E-96CE-E5B1-35F3A82C6B0C}"/>
              </a:ext>
            </a:extLst>
          </p:cNvPr>
          <p:cNvSpPr>
            <a:spLocks noGrp="1"/>
          </p:cNvSpPr>
          <p:nvPr>
            <p:ph type="sldNum" sz="quarter" idx="5"/>
          </p:nvPr>
        </p:nvSpPr>
        <p:spPr/>
        <p:txBody>
          <a:bodyPr/>
          <a:lstStyle/>
          <a:p>
            <a:fld id="{9FA8DDCC-6405-47CD-824F-FEC09B521790}" type="slidenum">
              <a:rPr lang="en-CA" smtClean="0"/>
              <a:t>18</a:t>
            </a:fld>
            <a:endParaRPr lang="en-CA"/>
          </a:p>
        </p:txBody>
      </p:sp>
    </p:spTree>
    <p:extLst>
      <p:ext uri="{BB962C8B-B14F-4D97-AF65-F5344CB8AC3E}">
        <p14:creationId xmlns:p14="http://schemas.microsoft.com/office/powerpoint/2010/main" val="181293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20</a:t>
            </a:fld>
            <a:endParaRPr lang="en-CA"/>
          </a:p>
        </p:txBody>
      </p:sp>
    </p:spTree>
    <p:extLst>
      <p:ext uri="{BB962C8B-B14F-4D97-AF65-F5344CB8AC3E}">
        <p14:creationId xmlns:p14="http://schemas.microsoft.com/office/powerpoint/2010/main" val="307363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22</a:t>
            </a:fld>
            <a:endParaRPr lang="en-CA"/>
          </a:p>
        </p:txBody>
      </p:sp>
    </p:spTree>
    <p:extLst>
      <p:ext uri="{BB962C8B-B14F-4D97-AF65-F5344CB8AC3E}">
        <p14:creationId xmlns:p14="http://schemas.microsoft.com/office/powerpoint/2010/main" val="324763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23</a:t>
            </a:fld>
            <a:endParaRPr lang="en-CA"/>
          </a:p>
        </p:txBody>
      </p:sp>
    </p:spTree>
    <p:extLst>
      <p:ext uri="{BB962C8B-B14F-4D97-AF65-F5344CB8AC3E}">
        <p14:creationId xmlns:p14="http://schemas.microsoft.com/office/powerpoint/2010/main" val="131348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a:t>
            </a:fld>
            <a:endParaRPr lang="en-CA"/>
          </a:p>
        </p:txBody>
      </p:sp>
    </p:spTree>
    <p:extLst>
      <p:ext uri="{BB962C8B-B14F-4D97-AF65-F5344CB8AC3E}">
        <p14:creationId xmlns:p14="http://schemas.microsoft.com/office/powerpoint/2010/main" val="320566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24</a:t>
            </a:fld>
            <a:endParaRPr lang="en-CA"/>
          </a:p>
        </p:txBody>
      </p:sp>
    </p:spTree>
    <p:extLst>
      <p:ext uri="{BB962C8B-B14F-4D97-AF65-F5344CB8AC3E}">
        <p14:creationId xmlns:p14="http://schemas.microsoft.com/office/powerpoint/2010/main" val="23197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25</a:t>
            </a:fld>
            <a:endParaRPr lang="en-CA"/>
          </a:p>
        </p:txBody>
      </p:sp>
    </p:spTree>
    <p:extLst>
      <p:ext uri="{BB962C8B-B14F-4D97-AF65-F5344CB8AC3E}">
        <p14:creationId xmlns:p14="http://schemas.microsoft.com/office/powerpoint/2010/main" val="2962180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26</a:t>
            </a:fld>
            <a:endParaRPr lang="en-CA"/>
          </a:p>
        </p:txBody>
      </p:sp>
    </p:spTree>
    <p:extLst>
      <p:ext uri="{BB962C8B-B14F-4D97-AF65-F5344CB8AC3E}">
        <p14:creationId xmlns:p14="http://schemas.microsoft.com/office/powerpoint/2010/main" val="309752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27</a:t>
            </a:fld>
            <a:endParaRPr lang="en-CA"/>
          </a:p>
        </p:txBody>
      </p:sp>
    </p:spTree>
    <p:extLst>
      <p:ext uri="{BB962C8B-B14F-4D97-AF65-F5344CB8AC3E}">
        <p14:creationId xmlns:p14="http://schemas.microsoft.com/office/powerpoint/2010/main" val="33505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3</a:t>
            </a:fld>
            <a:endParaRPr lang="en-CA"/>
          </a:p>
        </p:txBody>
      </p:sp>
    </p:spTree>
    <p:extLst>
      <p:ext uri="{BB962C8B-B14F-4D97-AF65-F5344CB8AC3E}">
        <p14:creationId xmlns:p14="http://schemas.microsoft.com/office/powerpoint/2010/main" val="74119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4</a:t>
            </a:fld>
            <a:endParaRPr lang="en-CA"/>
          </a:p>
        </p:txBody>
      </p:sp>
    </p:spTree>
    <p:extLst>
      <p:ext uri="{BB962C8B-B14F-4D97-AF65-F5344CB8AC3E}">
        <p14:creationId xmlns:p14="http://schemas.microsoft.com/office/powerpoint/2010/main" val="310642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5</a:t>
            </a:fld>
            <a:endParaRPr lang="en-CA"/>
          </a:p>
        </p:txBody>
      </p:sp>
    </p:spTree>
    <p:extLst>
      <p:ext uri="{BB962C8B-B14F-4D97-AF65-F5344CB8AC3E}">
        <p14:creationId xmlns:p14="http://schemas.microsoft.com/office/powerpoint/2010/main" val="1765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D0615-5A18-77C4-7236-876D002B9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5B6A-F00D-3283-68CE-C91C6AA0F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134FB-E403-6EDC-5579-2E0923520AD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BDC9BEC-BE7E-B635-E0B7-F171AA15FC97}"/>
              </a:ext>
            </a:extLst>
          </p:cNvPr>
          <p:cNvSpPr>
            <a:spLocks noGrp="1"/>
          </p:cNvSpPr>
          <p:nvPr>
            <p:ph type="sldNum" sz="quarter" idx="5"/>
          </p:nvPr>
        </p:nvSpPr>
        <p:spPr/>
        <p:txBody>
          <a:bodyPr/>
          <a:lstStyle/>
          <a:p>
            <a:fld id="{9FA8DDCC-6405-47CD-824F-FEC09B521790}" type="slidenum">
              <a:rPr lang="en-CA" smtClean="0"/>
              <a:t>6</a:t>
            </a:fld>
            <a:endParaRPr lang="en-CA"/>
          </a:p>
        </p:txBody>
      </p:sp>
    </p:spTree>
    <p:extLst>
      <p:ext uri="{BB962C8B-B14F-4D97-AF65-F5344CB8AC3E}">
        <p14:creationId xmlns:p14="http://schemas.microsoft.com/office/powerpoint/2010/main" val="219837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7</a:t>
            </a:fld>
            <a:endParaRPr lang="en-CA"/>
          </a:p>
        </p:txBody>
      </p:sp>
    </p:spTree>
    <p:extLst>
      <p:ext uri="{BB962C8B-B14F-4D97-AF65-F5344CB8AC3E}">
        <p14:creationId xmlns:p14="http://schemas.microsoft.com/office/powerpoint/2010/main" val="29879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8</a:t>
            </a:fld>
            <a:endParaRPr lang="en-CA"/>
          </a:p>
        </p:txBody>
      </p:sp>
    </p:spTree>
    <p:extLst>
      <p:ext uri="{BB962C8B-B14F-4D97-AF65-F5344CB8AC3E}">
        <p14:creationId xmlns:p14="http://schemas.microsoft.com/office/powerpoint/2010/main" val="175285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9</a:t>
            </a:fld>
            <a:endParaRPr lang="en-CA"/>
          </a:p>
        </p:txBody>
      </p:sp>
    </p:spTree>
    <p:extLst>
      <p:ext uri="{BB962C8B-B14F-4D97-AF65-F5344CB8AC3E}">
        <p14:creationId xmlns:p14="http://schemas.microsoft.com/office/powerpoint/2010/main" val="3649074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5"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3C663-FF81-40C4-BA15-628FB878DC12}" type="datetimeFigureOut">
              <a:rPr lang="en-CA" smtClean="0"/>
              <a:t>2025-02-06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9216083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3C663-FF81-40C4-BA15-628FB878DC12}" type="datetimeFigureOut">
              <a:rPr lang="en-CA" smtClean="0"/>
              <a:t>2025-02-06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297476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3C663-FF81-40C4-BA15-628FB878DC12}" type="datetimeFigureOut">
              <a:rPr lang="en-CA" smtClean="0"/>
              <a:t>2025-02-06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67794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373" y="2766220"/>
            <a:ext cx="8643257" cy="1325563"/>
          </a:xfrm>
          <a:prstGeom prst="rect">
            <a:avLst/>
          </a:prstGeom>
        </p:spPr>
        <p:txBody>
          <a:bodyPr/>
          <a:lstStyle>
            <a:lvl1pPr algn="ctr">
              <a:defRPr sz="5400">
                <a:solidFill>
                  <a:srgbClr val="515356"/>
                </a:solidFill>
                <a:latin typeface="Knockout 28 Junior Feathrwt" panose="02000506020000020004" pitchFamily="50" charset="0"/>
              </a:defRPr>
            </a:lvl1pPr>
          </a:lstStyle>
          <a:p>
            <a:r>
              <a:rPr lang="en-US"/>
              <a:t>INSERT TITLE HERE</a:t>
            </a:r>
            <a:endParaRPr lang="en-CA"/>
          </a:p>
        </p:txBody>
      </p:sp>
    </p:spTree>
    <p:extLst>
      <p:ext uri="{BB962C8B-B14F-4D97-AF65-F5344CB8AC3E}">
        <p14:creationId xmlns:p14="http://schemas.microsoft.com/office/powerpoint/2010/main" val="12223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00339"/>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4" name="Text Placeholder 3"/>
          <p:cNvSpPr>
            <a:spLocks noGrp="1"/>
          </p:cNvSpPr>
          <p:nvPr>
            <p:ph type="body" sz="quarter" idx="10" hasCustomPrompt="1"/>
          </p:nvPr>
        </p:nvSpPr>
        <p:spPr>
          <a:xfrm>
            <a:off x="838200" y="1592263"/>
            <a:ext cx="10439400" cy="4089400"/>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6457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365126"/>
            <a:ext cx="10515600" cy="900339"/>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11" name="Text Placeholder 3"/>
          <p:cNvSpPr>
            <a:spLocks noGrp="1"/>
          </p:cNvSpPr>
          <p:nvPr>
            <p:ph type="body" sz="quarter" idx="10" hasCustomPrompt="1"/>
          </p:nvPr>
        </p:nvSpPr>
        <p:spPr>
          <a:xfrm>
            <a:off x="838200" y="1592263"/>
            <a:ext cx="5573485" cy="4089400"/>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4"/>
          <p:cNvSpPr>
            <a:spLocks noGrp="1"/>
          </p:cNvSpPr>
          <p:nvPr>
            <p:ph type="pic" sz="quarter" idx="11" hasCustomPrompt="1"/>
          </p:nvPr>
        </p:nvSpPr>
        <p:spPr>
          <a:xfrm>
            <a:off x="6542618" y="1592263"/>
            <a:ext cx="4811183" cy="4089400"/>
          </a:xfrm>
          <a:prstGeom prst="rect">
            <a:avLst/>
          </a:prstGeom>
        </p:spPr>
        <p:txBody>
          <a:bodyPr/>
          <a:lstStyle>
            <a:lvl1pPr>
              <a:defRPr baseline="0">
                <a:solidFill>
                  <a:srgbClr val="515356"/>
                </a:solidFill>
                <a:latin typeface="Knockout 28 Junior Feathrwt" panose="02000506020000020004" pitchFamily="50" charset="0"/>
                <a:ea typeface="Roboto Light" panose="02000000000000000000" pitchFamily="2" charset="0"/>
              </a:defRPr>
            </a:lvl1pPr>
          </a:lstStyle>
          <a:p>
            <a:r>
              <a:rPr lang="en-US">
                <a:latin typeface="Knockout 28 Junior Feathrwt" panose="02000506020000020004" pitchFamily="50" charset="0"/>
              </a:rPr>
              <a:t>INSERT PICTURE HERE</a:t>
            </a:r>
            <a:endParaRPr lang="en-CA"/>
          </a:p>
        </p:txBody>
      </p:sp>
    </p:spTree>
    <p:extLst>
      <p:ext uri="{BB962C8B-B14F-4D97-AF65-F5344CB8AC3E}">
        <p14:creationId xmlns:p14="http://schemas.microsoft.com/office/powerpoint/2010/main" val="314865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with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994660" y="471262"/>
            <a:ext cx="8873790" cy="1024515"/>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5" name="Text Placeholder 3"/>
          <p:cNvSpPr>
            <a:spLocks noGrp="1"/>
          </p:cNvSpPr>
          <p:nvPr>
            <p:ph type="body" sz="quarter" idx="10" hasCustomPrompt="1"/>
          </p:nvPr>
        </p:nvSpPr>
        <p:spPr>
          <a:xfrm>
            <a:off x="2994660" y="1698398"/>
            <a:ext cx="8816342" cy="4653415"/>
          </a:xfrm>
          <a:prstGeom prst="rect">
            <a:avLst/>
          </a:prstGeom>
        </p:spPr>
        <p:txBody>
          <a:bodyPr/>
          <a:lstStyle>
            <a:lvl1pPr>
              <a:defRPr baseline="0">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4062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with Content an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94660" y="471262"/>
            <a:ext cx="8873790" cy="1024515"/>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8" name="Text Placeholder 3"/>
          <p:cNvSpPr>
            <a:spLocks noGrp="1"/>
          </p:cNvSpPr>
          <p:nvPr>
            <p:ph type="body" sz="quarter" idx="10" hasCustomPrompt="1"/>
          </p:nvPr>
        </p:nvSpPr>
        <p:spPr>
          <a:xfrm>
            <a:off x="2994660" y="1698399"/>
            <a:ext cx="8816342" cy="2751137"/>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
        <p:nvSpPr>
          <p:cNvPr id="3" name="Picture Placeholder 2"/>
          <p:cNvSpPr>
            <a:spLocks noGrp="1"/>
          </p:cNvSpPr>
          <p:nvPr>
            <p:ph type="pic" sz="quarter" idx="11" hasCustomPrompt="1"/>
          </p:nvPr>
        </p:nvSpPr>
        <p:spPr>
          <a:xfrm>
            <a:off x="2994661" y="4686301"/>
            <a:ext cx="8816342" cy="1909763"/>
          </a:xfrm>
          <a:prstGeom prst="rect">
            <a:avLst/>
          </a:prstGeom>
        </p:spPr>
        <p:txBody>
          <a:bodyPr/>
          <a:lstStyle>
            <a:lvl1pPr>
              <a:defRPr baseline="0">
                <a:solidFill>
                  <a:srgbClr val="515356"/>
                </a:solidFill>
                <a:latin typeface="Knockout 28 Junior Feathrwt" panose="02000506020000020004" pitchFamily="50" charset="0"/>
              </a:defRPr>
            </a:lvl1pPr>
          </a:lstStyle>
          <a:p>
            <a:r>
              <a:rPr lang="en-US"/>
              <a:t>INSERT PICTURE HERE</a:t>
            </a:r>
            <a:endParaRPr lang="en-CA"/>
          </a:p>
        </p:txBody>
      </p:sp>
    </p:spTree>
    <p:extLst>
      <p:ext uri="{BB962C8B-B14F-4D97-AF65-F5344CB8AC3E}">
        <p14:creationId xmlns:p14="http://schemas.microsoft.com/office/powerpoint/2010/main" val="17281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00FE965-D96C-4B79-808F-A7FDF8E35721}" type="datetimeFigureOut">
              <a:rPr lang="en-CA" smtClean="0"/>
              <a:t>2025-02-06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B07566-57ED-4D80-972A-85DA6CF82F40}" type="slidenum">
              <a:rPr lang="en-CA" smtClean="0"/>
              <a:t>‹#›</a:t>
            </a:fld>
            <a:endParaRPr lang="en-CA"/>
          </a:p>
        </p:txBody>
      </p:sp>
    </p:spTree>
    <p:extLst>
      <p:ext uri="{BB962C8B-B14F-4D97-AF65-F5344CB8AC3E}">
        <p14:creationId xmlns:p14="http://schemas.microsoft.com/office/powerpoint/2010/main" val="4593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F0C3C663-FF81-40C4-BA15-628FB878DC12}" type="datetimeFigureOut">
              <a:rPr lang="en-CA" smtClean="0"/>
              <a:t>2025-02-06</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9FE6A663-0F41-4427-9B64-8C0EAB3075F3}" type="slidenum">
              <a:rPr lang="en-CA" smtClean="0"/>
              <a:t>‹#›</a:t>
            </a:fld>
            <a:endParaRPr lang="en-CA"/>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73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C3C663-FF81-40C4-BA15-628FB878DC12}" type="datetimeFigureOut">
              <a:rPr lang="en-CA" smtClean="0"/>
              <a:t>2025-02-06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1850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93964"/>
      </p:ext>
    </p:extLst>
  </p:cSld>
  <p:clrMap bg1="lt1" tx1="dk1" bg2="lt2" tx2="dk2" accent1="accent1" accent2="accent2" accent3="accent3" accent4="accent4" accent5="accent5" accent6="accent6" hlink="hlink" folHlink="folHlink"/>
  <p:sldLayoutIdLst>
    <p:sldLayoutId id="2147483681" r:id="rId1"/>
    <p:sldLayoutId id="2147483668" r:id="rId2"/>
    <p:sldLayoutId id="2147483665" r:id="rId3"/>
    <p:sldLayoutId id="2147483664" r:id="rId4"/>
    <p:sldLayoutId id="2147483666" r:id="rId5"/>
    <p:sldLayoutId id="2147483667" r:id="rId6"/>
    <p:sldLayoutId id="2147483683" r:id="rId7"/>
    <p:sldLayoutId id="2147483953" r:id="rId8"/>
    <p:sldLayoutId id="2147483954" r:id="rId9"/>
    <p:sldLayoutId id="2147483955" r:id="rId10"/>
    <p:sldLayoutId id="2147483956" r:id="rId11"/>
    <p:sldLayoutId id="2147483957" r:id="rId12"/>
  </p:sldLayoutIdLst>
  <p:txStyles>
    <p:titleStyle>
      <a:lvl1pPr algn="l" defTabSz="914400" rtl="0" eaLnBrk="1" latinLnBrk="0" hangingPunct="1">
        <a:lnSpc>
          <a:spcPct val="90000"/>
        </a:lnSpc>
        <a:spcBef>
          <a:spcPct val="0"/>
        </a:spcBef>
        <a:buNone/>
        <a:defRPr sz="4400" kern="1200">
          <a:solidFill>
            <a:srgbClr val="51535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53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5356"/>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5356"/>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5356"/>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5356"/>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drive/folders/197z9mV4FuNySSD5HSy8yVsJn7U1GCy0X"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enactus.ca/host-competitions/impact-challeng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enactus.ca/host-competitions/impact-challenge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enactus.ca/events/regional-expositions/western-canada/" TargetMode="External"/><Relationship Id="rId5" Type="http://schemas.openxmlformats.org/officeDocument/2006/relationships/hyperlink" Target="https://enactus.ca/events/regional-expositions/central-canada/" TargetMode="External"/><Relationship Id="rId4" Type="http://schemas.openxmlformats.org/officeDocument/2006/relationships/hyperlink" Target="https://enactus.ca/events/regional-expositions/atlantic-canad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actus.ca/host-competitions/impact-challeng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enactus.ca/wp-content/uploads/2022/11/TD-Entrepreneurship-Challenge-Individual-Team-Evaluation-Form.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enactus.ca/wp-content/uploads/2023/11/F2024-InnovationAndImpact-JudgingCritereon.pdf" TargetMode="External"/><Relationship Id="rId7" Type="http://schemas.openxmlformats.org/officeDocument/2006/relationships/hyperlink" Target="https://enactus.ca/host-competitions/impact-challeng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N2DdbjHw4c" TargetMode="External"/><Relationship Id="rId2" Type="http://schemas.openxmlformats.org/officeDocument/2006/relationships/hyperlink" Target="https://enactus.ca/wp-content/uploads/2023/08/Tech-Presentation-Strategies.pdf" TargetMode="External"/><Relationship Id="rId1" Type="http://schemas.openxmlformats.org/officeDocument/2006/relationships/slideLayout" Target="../slideLayouts/slideLayout5.xml"/><Relationship Id="rId4" Type="http://schemas.openxmlformats.org/officeDocument/2006/relationships/hyperlink" Target="https://docs.google.com/spreadsheets/d/183MInyq-boBPQ4QjTnWkzO23rg93_Jqt/edit?usp=sharing&amp;ouid=113070884217546462203&amp;rtpof=true&amp;sd=true"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CF_DD05DE72.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enactus.ca/host-competitions/impact-challeng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D6_58A238D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actus.ca/awards-nomination-for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enactus.ca/wp-content/uploads/2023/08/2023-2024-Awards-Recognition-Handbook.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nactus.ca/host-competitions/impact-challeng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51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latin typeface="Knockout 28 Junior Feathrwt"/>
                <a:ea typeface="Roboto"/>
              </a:rPr>
              <a:t>DÉFIS D'IMPACT</a:t>
            </a:r>
            <a:endParaRPr lang="en-US" dirty="0"/>
          </a:p>
        </p:txBody>
      </p:sp>
      <p:sp>
        <p:nvSpPr>
          <p:cNvPr id="4" name="Text Placeholder 3"/>
          <p:cNvSpPr>
            <a:spLocks noGrp="1"/>
          </p:cNvSpPr>
          <p:nvPr>
            <p:ph type="body" sz="quarter" idx="10"/>
          </p:nvPr>
        </p:nvSpPr>
        <p:spPr>
          <a:xfrm>
            <a:off x="2994660" y="1698398"/>
            <a:ext cx="8816342" cy="5009477"/>
          </a:xfrm>
        </p:spPr>
        <p:txBody>
          <a:bodyPr vert="horz" lIns="91440" tIns="45720" rIns="91440" bIns="45720" rtlCol="0" anchor="t">
            <a:normAutofit/>
          </a:bodyPr>
          <a:lstStyle/>
          <a:p>
            <a:r>
              <a:rPr lang="en-CA" sz="2400" dirty="0">
                <a:latin typeface="Roboto"/>
                <a:ea typeface="Roboto"/>
                <a:cs typeface="Roboto"/>
              </a:rPr>
              <a:t>Quatre </a:t>
            </a:r>
            <a:r>
              <a:rPr lang="en-CA" sz="2400" dirty="0" err="1">
                <a:latin typeface="Roboto"/>
                <a:ea typeface="Roboto"/>
                <a:cs typeface="Roboto"/>
              </a:rPr>
              <a:t>Défis</a:t>
            </a:r>
            <a:r>
              <a:rPr lang="en-CA" sz="2400" dirty="0">
                <a:latin typeface="Roboto"/>
                <a:ea typeface="Roboto"/>
                <a:cs typeface="Roboto"/>
              </a:rPr>
              <a:t> </a:t>
            </a:r>
            <a:r>
              <a:rPr lang="en-CA" sz="2400" dirty="0" err="1">
                <a:latin typeface="Roboto"/>
                <a:ea typeface="Roboto"/>
                <a:cs typeface="Roboto"/>
              </a:rPr>
              <a:t>d'Impact</a:t>
            </a:r>
            <a:r>
              <a:rPr lang="en-CA" sz="2400" dirty="0">
                <a:latin typeface="Roboto"/>
                <a:ea typeface="Roboto"/>
                <a:cs typeface="Roboto"/>
              </a:rPr>
              <a:t>:</a:t>
            </a:r>
          </a:p>
          <a:p>
            <a:pPr lvl="1">
              <a:lnSpc>
                <a:spcPct val="80000"/>
              </a:lnSpc>
            </a:pPr>
            <a:r>
              <a:rPr lang="en-CA" sz="2100" dirty="0">
                <a:latin typeface="Roboto"/>
                <a:ea typeface="Roboto"/>
                <a:cs typeface="Roboto"/>
              </a:rPr>
              <a:t>TD Entrepreneurship Challenge</a:t>
            </a:r>
          </a:p>
          <a:p>
            <a:pPr lvl="1">
              <a:lnSpc>
                <a:spcPct val="80000"/>
              </a:lnSpc>
            </a:pPr>
            <a:r>
              <a:rPr lang="en-CA" sz="2100" dirty="0">
                <a:latin typeface="Roboto"/>
                <a:ea typeface="Roboto"/>
                <a:cs typeface="Roboto"/>
              </a:rPr>
              <a:t>Desjardins Youth Empowe</a:t>
            </a:r>
            <a:r>
              <a:rPr lang="en-CA" sz="2000" dirty="0">
                <a:latin typeface="Roboto"/>
                <a:ea typeface="Roboto"/>
                <a:cs typeface="Roboto"/>
              </a:rPr>
              <a:t>rment Challenge</a:t>
            </a:r>
            <a:endParaRPr lang="en-CA" dirty="0"/>
          </a:p>
          <a:p>
            <a:pPr lvl="1">
              <a:lnSpc>
                <a:spcPct val="80000"/>
              </a:lnSpc>
            </a:pPr>
            <a:r>
              <a:rPr lang="en-CA" sz="2000" dirty="0">
                <a:latin typeface="Roboto"/>
                <a:ea typeface="Roboto"/>
                <a:cs typeface="Roboto"/>
              </a:rPr>
              <a:t>Innovation and Impact Challenge, powered by Enactus Alumni</a:t>
            </a:r>
            <a:endParaRPr lang="en-CA" dirty="0"/>
          </a:p>
          <a:p>
            <a:pPr lvl="1">
              <a:lnSpc>
                <a:spcPct val="80000"/>
              </a:lnSpc>
            </a:pPr>
            <a:r>
              <a:rPr lang="en-CA" sz="2000" dirty="0">
                <a:latin typeface="Roboto"/>
                <a:ea typeface="Roboto"/>
                <a:cs typeface="Roboto"/>
              </a:rPr>
              <a:t>Canadian Tire Environmental Sustainability Challenge </a:t>
            </a:r>
            <a:endParaRPr lang="en-CA" dirty="0">
              <a:cs typeface="Roboto Light" panose="02000000000000000000" pitchFamily="2" charset="0"/>
            </a:endParaRPr>
          </a:p>
          <a:p>
            <a:endParaRPr lang="en-CA">
              <a:latin typeface="Roboto Light"/>
              <a:cs typeface="Roboto Light"/>
            </a:endParaRPr>
          </a:p>
          <a:p>
            <a:endParaRPr lang="en-CA">
              <a:latin typeface="Roboto Light"/>
            </a:endParaRPr>
          </a:p>
          <a:p>
            <a:endParaRPr lang="en-CA">
              <a:cs typeface="Roboto Light" panose="02000000000000000000" pitchFamily="2" charset="0"/>
            </a:endParaRPr>
          </a:p>
          <a:p>
            <a:pPr lvl="1"/>
            <a:endParaRPr lang="en-CA">
              <a:cs typeface="Roboto Light" panose="02000000000000000000" pitchFamily="2" charset="0"/>
            </a:endParaRPr>
          </a:p>
          <a:p>
            <a:endParaRPr lang="en-CA">
              <a:cs typeface="Roboto Light" panose="02000000000000000000" pitchFamily="2" charset="0"/>
            </a:endParaRPr>
          </a:p>
        </p:txBody>
      </p:sp>
    </p:spTree>
    <p:extLst>
      <p:ext uri="{BB962C8B-B14F-4D97-AF65-F5344CB8AC3E}">
        <p14:creationId xmlns:p14="http://schemas.microsoft.com/office/powerpoint/2010/main" val="368980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143899"/>
            <a:ext cx="10515600" cy="1325563"/>
          </a:xfrm>
        </p:spPr>
        <p:txBody>
          <a:bodyPr>
            <a:normAutofit/>
          </a:bodyPr>
          <a:lstStyle/>
          <a:p>
            <a:r>
              <a:rPr lang="en-US" sz="6000" dirty="0">
                <a:latin typeface="Roboto"/>
                <a:ea typeface="Roboto"/>
                <a:cs typeface="Roboto"/>
              </a:rPr>
              <a:t>DÉFIS D'IMPACTS</a:t>
            </a:r>
            <a:endParaRPr lang="en-US" sz="6000" dirty="0">
              <a:solidFill>
                <a:srgbClr val="000000"/>
              </a:solidFill>
              <a:latin typeface="Roboto"/>
              <a:ea typeface="Roboto"/>
              <a:cs typeface="Roboto"/>
            </a:endParaRPr>
          </a:p>
        </p:txBody>
      </p:sp>
      <p:sp>
        <p:nvSpPr>
          <p:cNvPr id="8" name="Content Placeholder 7"/>
          <p:cNvSpPr>
            <a:spLocks noGrp="1"/>
          </p:cNvSpPr>
          <p:nvPr>
            <p:ph idx="1"/>
          </p:nvPr>
        </p:nvSpPr>
        <p:spPr>
          <a:xfrm>
            <a:off x="4092606" y="1967273"/>
            <a:ext cx="7261194" cy="1547403"/>
          </a:xfrm>
        </p:spPr>
        <p:txBody>
          <a:bodyPr vert="horz" lIns="91440" tIns="45720" rIns="91440" bIns="45720" rtlCol="0" anchor="t">
            <a:normAutofit/>
          </a:bodyPr>
          <a:lstStyle/>
          <a:p>
            <a:pPr marL="0" indent="0">
              <a:buNone/>
            </a:pPr>
            <a:r>
              <a:rPr lang="en-US" sz="2400" b="1" dirty="0">
                <a:solidFill>
                  <a:srgbClr val="515356"/>
                </a:solidFill>
                <a:latin typeface="Roboto Light"/>
                <a:ea typeface="Roboto Light"/>
                <a:cs typeface="Roboto Light"/>
              </a:rPr>
              <a:t>TD Entrepreneurship Challenge</a:t>
            </a:r>
          </a:p>
          <a:p>
            <a:pPr marL="0" indent="0">
              <a:buNone/>
            </a:pPr>
            <a:r>
              <a:rPr lang="en-US" sz="1400" dirty="0">
                <a:latin typeface="Roboto Light"/>
                <a:ea typeface="Roboto Light"/>
                <a:cs typeface="Roboto Light"/>
              </a:rPr>
              <a:t>Le </a:t>
            </a:r>
            <a:r>
              <a:rPr lang="en-US" sz="1400" dirty="0" err="1">
                <a:latin typeface="Roboto Light"/>
                <a:ea typeface="Roboto Light"/>
                <a:cs typeface="Roboto Light"/>
              </a:rPr>
              <a:t>Défi</a:t>
            </a:r>
            <a:r>
              <a:rPr lang="en-US" sz="1400" dirty="0">
                <a:latin typeface="Roboto Light"/>
                <a:ea typeface="Roboto Light"/>
                <a:cs typeface="Roboto Light"/>
              </a:rPr>
              <a:t> </a:t>
            </a:r>
            <a:r>
              <a:rPr lang="en-US" sz="1400" dirty="0" err="1">
                <a:latin typeface="Roboto Light"/>
                <a:ea typeface="Roboto Light"/>
                <a:cs typeface="Roboto Light"/>
              </a:rPr>
              <a:t>Entrepreneuriat</a:t>
            </a:r>
            <a:r>
              <a:rPr lang="en-US" sz="1400" dirty="0">
                <a:latin typeface="Roboto Light"/>
                <a:ea typeface="Roboto Light"/>
                <a:cs typeface="Roboto Light"/>
              </a:rPr>
              <a:t> </a:t>
            </a:r>
            <a:r>
              <a:rPr lang="en-US" sz="1400" dirty="0">
                <a:solidFill>
                  <a:srgbClr val="515356"/>
                </a:solidFill>
                <a:latin typeface="Roboto Light"/>
                <a:ea typeface="Roboto Light"/>
                <a:cs typeface="Roboto Light"/>
              </a:rPr>
              <a:t>TD </a:t>
            </a:r>
            <a:r>
              <a:rPr lang="en-US" sz="1400" dirty="0" err="1">
                <a:latin typeface="Roboto Light"/>
                <a:ea typeface="Roboto Light"/>
                <a:cs typeface="Roboto Light"/>
              </a:rPr>
              <a:t>permet</a:t>
            </a:r>
            <a:r>
              <a:rPr lang="en-US" sz="1400" dirty="0">
                <a:latin typeface="Roboto Light"/>
                <a:ea typeface="Roboto Light"/>
                <a:cs typeface="Roboto Light"/>
              </a:rPr>
              <a:t> aux équipes </a:t>
            </a:r>
            <a:r>
              <a:rPr lang="en-US" sz="1400" dirty="0">
                <a:solidFill>
                  <a:srgbClr val="515356"/>
                </a:solidFill>
                <a:latin typeface="Roboto Light"/>
                <a:ea typeface="Roboto Light"/>
                <a:cs typeface="Roboto Light"/>
              </a:rPr>
              <a:t>Enactus </a:t>
            </a:r>
            <a:r>
              <a:rPr lang="en-US" sz="1400" dirty="0" err="1">
                <a:latin typeface="Roboto Light"/>
                <a:ea typeface="Roboto Light"/>
                <a:cs typeface="Roboto Light"/>
              </a:rPr>
              <a:t>d'identifier</a:t>
            </a:r>
            <a:r>
              <a:rPr lang="en-US" sz="1400" dirty="0">
                <a:solidFill>
                  <a:srgbClr val="515356"/>
                </a:solidFill>
                <a:latin typeface="Roboto Light"/>
                <a:ea typeface="Roboto Light"/>
                <a:cs typeface="Roboto Light"/>
              </a:rPr>
              <a:t>, </a:t>
            </a:r>
            <a:r>
              <a:rPr lang="en-US" sz="1400" dirty="0">
                <a:latin typeface="Roboto Light"/>
                <a:ea typeface="Roboto Light"/>
                <a:cs typeface="Roboto Light"/>
              </a:rPr>
              <a:t>de </a:t>
            </a:r>
            <a:r>
              <a:rPr lang="en-US" sz="1400" dirty="0" err="1">
                <a:latin typeface="Roboto Light"/>
                <a:ea typeface="Roboto Light"/>
                <a:cs typeface="Roboto Light"/>
              </a:rPr>
              <a:t>créer</a:t>
            </a:r>
            <a:r>
              <a:rPr lang="en-US" sz="1400" dirty="0">
                <a:latin typeface="Roboto Light"/>
                <a:ea typeface="Roboto Light"/>
                <a:cs typeface="Roboto Light"/>
              </a:rPr>
              <a:t> et de </a:t>
            </a:r>
            <a:r>
              <a:rPr lang="en-US" sz="1400" dirty="0" err="1">
                <a:latin typeface="Roboto Light"/>
                <a:ea typeface="Roboto Light"/>
                <a:cs typeface="Roboto Light"/>
              </a:rPr>
              <a:t>mener</a:t>
            </a:r>
            <a:r>
              <a:rPr lang="en-US" sz="1400" dirty="0">
                <a:latin typeface="Roboto Light"/>
                <a:ea typeface="Roboto Light"/>
                <a:cs typeface="Roboto Light"/>
              </a:rPr>
              <a:t> des </a:t>
            </a:r>
            <a:r>
              <a:rPr lang="en-US" sz="1400" dirty="0" err="1">
                <a:latin typeface="Roboto Light"/>
                <a:ea typeface="Roboto Light"/>
                <a:cs typeface="Roboto Light"/>
              </a:rPr>
              <a:t>projets</a:t>
            </a:r>
            <a:r>
              <a:rPr lang="en-US" sz="1400" dirty="0">
                <a:latin typeface="Roboto Light"/>
                <a:ea typeface="Roboto Light"/>
                <a:cs typeface="Roboto Light"/>
              </a:rPr>
              <a:t> qui </a:t>
            </a:r>
            <a:r>
              <a:rPr lang="en-US" sz="1400" dirty="0" err="1">
                <a:latin typeface="Roboto Light"/>
                <a:ea typeface="Roboto Light"/>
                <a:cs typeface="Roboto Light"/>
              </a:rPr>
              <a:t>enseignent</a:t>
            </a:r>
            <a:r>
              <a:rPr lang="en-US" sz="1400" dirty="0">
                <a:latin typeface="Roboto Light"/>
                <a:ea typeface="Roboto Light"/>
                <a:cs typeface="Roboto Light"/>
              </a:rPr>
              <a:t> des </a:t>
            </a:r>
            <a:r>
              <a:rPr lang="en-US" sz="1400" dirty="0" err="1">
                <a:latin typeface="Roboto Light"/>
                <a:ea typeface="Roboto Light"/>
                <a:cs typeface="Roboto Light"/>
              </a:rPr>
              <a:t>compétences</a:t>
            </a:r>
            <a:r>
              <a:rPr lang="en-US" sz="1400" dirty="0">
                <a:latin typeface="Roboto Light"/>
                <a:ea typeface="Roboto Light"/>
                <a:cs typeface="Roboto Light"/>
              </a:rPr>
              <a:t> </a:t>
            </a:r>
            <a:r>
              <a:rPr lang="en-US" sz="1400" dirty="0" err="1">
                <a:latin typeface="Roboto Light"/>
                <a:ea typeface="Roboto Light"/>
                <a:cs typeface="Roboto Light"/>
              </a:rPr>
              <a:t>entrepreneuriales</a:t>
            </a:r>
            <a:r>
              <a:rPr lang="en-US" sz="1400" dirty="0">
                <a:latin typeface="Roboto Light"/>
                <a:ea typeface="Roboto Light"/>
                <a:cs typeface="Roboto Light"/>
              </a:rPr>
              <a:t> </a:t>
            </a:r>
            <a:r>
              <a:rPr lang="en-US" sz="1400" dirty="0" err="1">
                <a:latin typeface="Roboto Light"/>
                <a:ea typeface="Roboto Light"/>
                <a:cs typeface="Roboto Light"/>
              </a:rPr>
              <a:t>pertinentes</a:t>
            </a:r>
            <a:r>
              <a:rPr lang="en-US" sz="1400" dirty="0">
                <a:solidFill>
                  <a:srgbClr val="515356"/>
                </a:solidFill>
                <a:latin typeface="Roboto Light"/>
                <a:ea typeface="Roboto Light"/>
                <a:cs typeface="Roboto Light"/>
              </a:rPr>
              <a:t>, </a:t>
            </a:r>
            <a:r>
              <a:rPr lang="en-US" sz="1400" dirty="0" err="1">
                <a:latin typeface="Roboto Light"/>
                <a:ea typeface="Roboto Light"/>
                <a:cs typeface="Roboto Light"/>
              </a:rPr>
              <a:t>afin</a:t>
            </a:r>
            <a:r>
              <a:rPr lang="en-US" sz="1400" dirty="0">
                <a:latin typeface="Roboto Light"/>
                <a:ea typeface="Roboto Light"/>
                <a:cs typeface="Roboto Light"/>
              </a:rPr>
              <a:t> </a:t>
            </a:r>
            <a:r>
              <a:rPr lang="en-US" sz="1400" dirty="0" err="1">
                <a:latin typeface="Roboto Light"/>
                <a:ea typeface="Roboto Light"/>
                <a:cs typeface="Roboto Light"/>
              </a:rPr>
              <a:t>d’autonomiser</a:t>
            </a:r>
            <a:r>
              <a:rPr lang="en-US" sz="1400" dirty="0">
                <a:latin typeface="Roboto Light"/>
                <a:ea typeface="Roboto Light"/>
                <a:cs typeface="Roboto Light"/>
              </a:rPr>
              <a:t> les </a:t>
            </a:r>
            <a:r>
              <a:rPr lang="en-US" sz="1400" dirty="0">
                <a:solidFill>
                  <a:srgbClr val="515356"/>
                </a:solidFill>
                <a:latin typeface="Roboto Light"/>
                <a:ea typeface="Roboto Light"/>
                <a:cs typeface="Roboto Light"/>
              </a:rPr>
              <a:t>entrepreneurs</a:t>
            </a:r>
            <a:r>
              <a:rPr lang="en-US" sz="1400" dirty="0">
                <a:latin typeface="Roboto Light"/>
                <a:ea typeface="Roboto Light"/>
                <a:cs typeface="Roboto Light"/>
              </a:rPr>
              <a:t> </a:t>
            </a:r>
            <a:r>
              <a:rPr lang="en-US" sz="1400" dirty="0" err="1">
                <a:latin typeface="Roboto Light"/>
                <a:ea typeface="Roboto Light"/>
                <a:cs typeface="Roboto Light"/>
              </a:rPr>
              <a:t>en</a:t>
            </a:r>
            <a:r>
              <a:rPr lang="en-US" sz="1400" dirty="0">
                <a:latin typeface="Roboto Light"/>
                <a:ea typeface="Roboto Light"/>
                <a:cs typeface="Roboto Light"/>
              </a:rPr>
              <a:t> </a:t>
            </a:r>
            <a:r>
              <a:rPr lang="en-US" sz="1400" dirty="0" err="1">
                <a:latin typeface="Roboto Light"/>
                <a:ea typeface="Roboto Light"/>
                <a:cs typeface="Roboto Light"/>
              </a:rPr>
              <a:t>devenir</a:t>
            </a:r>
            <a:r>
              <a:rPr lang="en-US" sz="1400" dirty="0">
                <a:latin typeface="Roboto Light"/>
                <a:ea typeface="Roboto Light"/>
                <a:cs typeface="Roboto Light"/>
              </a:rPr>
              <a:t> et </a:t>
            </a:r>
            <a:r>
              <a:rPr lang="en-US" sz="1400" dirty="0" err="1">
                <a:latin typeface="Roboto Light"/>
                <a:ea typeface="Roboto Light"/>
                <a:cs typeface="Roboto Light"/>
              </a:rPr>
              <a:t>ceux</a:t>
            </a:r>
            <a:r>
              <a:rPr lang="en-US" sz="1400" dirty="0">
                <a:latin typeface="Roboto Light"/>
                <a:ea typeface="Roboto Light"/>
                <a:cs typeface="Roboto Light"/>
              </a:rPr>
              <a:t> déjà </a:t>
            </a:r>
            <a:r>
              <a:rPr lang="en-US" sz="1400" dirty="0" err="1">
                <a:latin typeface="Roboto Light"/>
                <a:ea typeface="Roboto Light"/>
                <a:cs typeface="Roboto Light"/>
              </a:rPr>
              <a:t>établis</a:t>
            </a:r>
            <a:r>
              <a:rPr lang="en-US" sz="1400" dirty="0">
                <a:solidFill>
                  <a:srgbClr val="515356"/>
                </a:solidFill>
                <a:latin typeface="Roboto Light"/>
                <a:ea typeface="Roboto Light"/>
                <a:cs typeface="Roboto Light"/>
              </a:rPr>
              <a:t>.</a:t>
            </a:r>
            <a:endParaRPr lang="en-US" sz="1400" dirty="0">
              <a:latin typeface="Roboto Light"/>
              <a:ea typeface="Roboto Light"/>
              <a:cs typeface="Roboto Light"/>
            </a:endParaRPr>
          </a:p>
          <a:p>
            <a:pPr marL="0" indent="0">
              <a:buNone/>
            </a:pPr>
            <a:endParaRPr lang="en-US" sz="1400" dirty="0">
              <a:solidFill>
                <a:srgbClr val="515356"/>
              </a:solidFill>
              <a:latin typeface="Roboto Light" panose="02000000000000000000" pitchFamily="2" charset="0"/>
              <a:ea typeface="Roboto Light" panose="02000000000000000000" pitchFamily="2" charset="0"/>
              <a:cs typeface="Roboto Light"/>
            </a:endParaRPr>
          </a:p>
          <a:p>
            <a:endParaRPr lang="en-CA" sz="2400">
              <a:solidFill>
                <a:srgbClr val="515356"/>
              </a:solidFill>
              <a:latin typeface="Roboto Light" panose="02000000000000000000" pitchFamily="2" charset="0"/>
              <a:ea typeface="Roboto Light" panose="02000000000000000000" pitchFamily="2" charset="0"/>
            </a:endParaRPr>
          </a:p>
          <a:p>
            <a:endParaRPr lang="en-CA">
              <a:solidFill>
                <a:srgbClr val="515356"/>
              </a:solidFill>
            </a:endParaRPr>
          </a:p>
        </p:txBody>
      </p:sp>
      <p:pic>
        <p:nvPicPr>
          <p:cNvPr id="1026" name="Picture 2">
            <a:extLst>
              <a:ext uri="{FF2B5EF4-FFF2-40B4-BE49-F238E27FC236}">
                <a16:creationId xmlns:a16="http://schemas.microsoft.com/office/drawing/2014/main" id="{C90E89FB-A80A-9353-1C92-8F6892565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24014"/>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BEEA51-9D57-141C-A600-580F0A25F8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61"/>
          <a:stretch/>
        </p:blipFill>
        <p:spPr bwMode="auto">
          <a:xfrm>
            <a:off x="838200" y="3919612"/>
            <a:ext cx="3011341" cy="96401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7">
            <a:extLst>
              <a:ext uri="{FF2B5EF4-FFF2-40B4-BE49-F238E27FC236}">
                <a16:creationId xmlns:a16="http://schemas.microsoft.com/office/drawing/2014/main" id="{F5CD65E6-6D0D-C991-DF50-AFA054AFD106}"/>
              </a:ext>
            </a:extLst>
          </p:cNvPr>
          <p:cNvSpPr txBox="1">
            <a:spLocks/>
          </p:cNvSpPr>
          <p:nvPr/>
        </p:nvSpPr>
        <p:spPr>
          <a:xfrm>
            <a:off x="4092606" y="3238091"/>
            <a:ext cx="735884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15356"/>
                </a:solidFill>
                <a:latin typeface="Roboto Light"/>
                <a:ea typeface="Roboto Light"/>
                <a:cs typeface="Roboto Light"/>
              </a:rPr>
              <a:t>Desjardins Youth Empowerment Challenge</a:t>
            </a:r>
          </a:p>
          <a:p>
            <a:pPr marL="0" indent="0">
              <a:buNone/>
            </a:pPr>
            <a:r>
              <a:rPr lang="en-US" sz="1400" dirty="0">
                <a:solidFill>
                  <a:srgbClr val="515356"/>
                </a:solidFill>
                <a:latin typeface="Roboto Light"/>
                <a:ea typeface="Roboto Light"/>
                <a:cs typeface="Roboto Light"/>
              </a:rPr>
              <a:t>Le </a:t>
            </a:r>
            <a:r>
              <a:rPr lang="en-US" sz="1400" dirty="0" err="1">
                <a:solidFill>
                  <a:srgbClr val="515356"/>
                </a:solidFill>
                <a:latin typeface="Roboto Light"/>
                <a:ea typeface="Roboto Light"/>
                <a:cs typeface="Roboto Light"/>
              </a:rPr>
              <a:t>Défi</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Autonomisation</a:t>
            </a:r>
            <a:r>
              <a:rPr lang="en-US" sz="1400" dirty="0">
                <a:solidFill>
                  <a:srgbClr val="515356"/>
                </a:solidFill>
                <a:latin typeface="Roboto Light"/>
                <a:ea typeface="Roboto Light"/>
                <a:cs typeface="Roboto Light"/>
              </a:rPr>
              <a:t> des Jeunes Desjardins </a:t>
            </a:r>
            <a:r>
              <a:rPr lang="en-US" sz="1400" dirty="0" err="1">
                <a:solidFill>
                  <a:srgbClr val="515356"/>
                </a:solidFill>
                <a:latin typeface="Roboto Light"/>
                <a:ea typeface="Roboto Light"/>
                <a:cs typeface="Roboto Light"/>
              </a:rPr>
              <a:t>est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conçu</a:t>
            </a:r>
            <a:r>
              <a:rPr lang="en-US" sz="1400" dirty="0">
                <a:solidFill>
                  <a:srgbClr val="515356"/>
                </a:solidFill>
                <a:latin typeface="Roboto Light"/>
                <a:ea typeface="Roboto Light"/>
                <a:cs typeface="Roboto Light"/>
              </a:rPr>
              <a:t> pour </a:t>
            </a:r>
            <a:r>
              <a:rPr lang="en-US" sz="1400" dirty="0" err="1">
                <a:solidFill>
                  <a:srgbClr val="515356"/>
                </a:solidFill>
                <a:latin typeface="Roboto Light"/>
                <a:ea typeface="Roboto Light"/>
                <a:cs typeface="Roboto Light"/>
              </a:rPr>
              <a:t>fournir</a:t>
            </a:r>
            <a:r>
              <a:rPr lang="en-US" sz="1400" dirty="0">
                <a:solidFill>
                  <a:srgbClr val="515356"/>
                </a:solidFill>
                <a:latin typeface="Roboto Light"/>
                <a:ea typeface="Roboto Light"/>
                <a:cs typeface="Roboto Light"/>
              </a:rPr>
              <a:t> aux équipes Enactus les </a:t>
            </a:r>
            <a:r>
              <a:rPr lang="en-US" sz="1400" dirty="0" err="1">
                <a:solidFill>
                  <a:srgbClr val="515356"/>
                </a:solidFill>
                <a:latin typeface="Roboto Light"/>
                <a:ea typeface="Roboto Light"/>
                <a:cs typeface="Roboto Light"/>
              </a:rPr>
              <a:t>ressources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nécessaires</a:t>
            </a:r>
            <a:r>
              <a:rPr lang="en-US" sz="1400" dirty="0">
                <a:solidFill>
                  <a:srgbClr val="515356"/>
                </a:solidFill>
                <a:latin typeface="Roboto Light"/>
                <a:ea typeface="Roboto Light"/>
                <a:cs typeface="Roboto Light"/>
              </a:rPr>
              <a:t> pour identifier, </a:t>
            </a:r>
            <a:r>
              <a:rPr lang="en-US" sz="1400" dirty="0" err="1">
                <a:solidFill>
                  <a:srgbClr val="515356"/>
                </a:solidFill>
                <a:latin typeface="Roboto Light"/>
                <a:ea typeface="Roboto Light"/>
                <a:cs typeface="Roboto Light"/>
              </a:rPr>
              <a:t>créer</a:t>
            </a:r>
            <a:r>
              <a:rPr lang="en-US" sz="1400" dirty="0">
                <a:solidFill>
                  <a:srgbClr val="515356"/>
                </a:solidFill>
                <a:latin typeface="Roboto Light"/>
                <a:ea typeface="Roboto Light"/>
                <a:cs typeface="Roboto Light"/>
              </a:rPr>
              <a:t> et </a:t>
            </a:r>
            <a:r>
              <a:rPr lang="en-US" sz="1400" dirty="0" err="1">
                <a:solidFill>
                  <a:srgbClr val="515356"/>
                </a:solidFill>
                <a:latin typeface="Roboto Light"/>
                <a:ea typeface="Roboto Light"/>
                <a:cs typeface="Roboto Light"/>
              </a:rPr>
              <a:t>mettre</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en</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œuvre</a:t>
            </a:r>
            <a:r>
              <a:rPr lang="en-US" sz="1400" dirty="0">
                <a:solidFill>
                  <a:srgbClr val="515356"/>
                </a:solidFill>
                <a:latin typeface="Roboto Light"/>
                <a:ea typeface="Roboto Light"/>
                <a:cs typeface="Roboto Light"/>
              </a:rPr>
              <a:t> des </a:t>
            </a:r>
            <a:r>
              <a:rPr lang="en-US" sz="1400" dirty="0" err="1">
                <a:solidFill>
                  <a:srgbClr val="515356"/>
                </a:solidFill>
                <a:latin typeface="Roboto Light"/>
                <a:ea typeface="Roboto Light"/>
                <a:cs typeface="Roboto Light"/>
              </a:rPr>
              <a:t>projets</a:t>
            </a:r>
            <a:r>
              <a:rPr lang="en-US" sz="1400" dirty="0">
                <a:solidFill>
                  <a:srgbClr val="515356"/>
                </a:solidFill>
                <a:latin typeface="Roboto Light"/>
                <a:ea typeface="Roboto Light"/>
                <a:cs typeface="Roboto Light"/>
              </a:rPr>
              <a:t> qui </a:t>
            </a:r>
            <a:r>
              <a:rPr lang="en-US" sz="1400" dirty="0" err="1">
                <a:solidFill>
                  <a:srgbClr val="515356"/>
                </a:solidFill>
                <a:latin typeface="Roboto Light"/>
                <a:ea typeface="Roboto Light"/>
                <a:cs typeface="Roboto Light"/>
              </a:rPr>
              <a:t>répondent</a:t>
            </a:r>
            <a:r>
              <a:rPr lang="en-US" sz="1400" dirty="0">
                <a:solidFill>
                  <a:srgbClr val="515356"/>
                </a:solidFill>
                <a:latin typeface="Roboto Light"/>
                <a:ea typeface="Roboto Light"/>
                <a:cs typeface="Roboto Light"/>
              </a:rPr>
              <a:t> aux </a:t>
            </a:r>
            <a:r>
              <a:rPr lang="en-US" sz="1400" dirty="0" err="1">
                <a:solidFill>
                  <a:srgbClr val="515356"/>
                </a:solidFill>
                <a:latin typeface="Roboto Light"/>
                <a:ea typeface="Roboto Light"/>
                <a:cs typeface="Roboto Light"/>
              </a:rPr>
              <a:t>besoins</a:t>
            </a:r>
            <a:r>
              <a:rPr lang="en-US" sz="1400" dirty="0">
                <a:solidFill>
                  <a:srgbClr val="515356"/>
                </a:solidFill>
                <a:latin typeface="Roboto Light"/>
                <a:ea typeface="Roboto Light"/>
                <a:cs typeface="Roboto Light"/>
              </a:rPr>
              <a:t> et </a:t>
            </a:r>
            <a:r>
              <a:rPr lang="en-US" sz="1400" dirty="0" err="1">
                <a:solidFill>
                  <a:srgbClr val="515356"/>
                </a:solidFill>
                <a:latin typeface="Roboto Light"/>
                <a:ea typeface="Roboto Light"/>
                <a:cs typeface="Roboto Light"/>
              </a:rPr>
              <a:t>opportunités</a:t>
            </a:r>
            <a:r>
              <a:rPr lang="en-US" sz="1400" dirty="0">
                <a:solidFill>
                  <a:srgbClr val="515356"/>
                </a:solidFill>
                <a:latin typeface="Roboto Light"/>
                <a:ea typeface="Roboto Light"/>
                <a:cs typeface="Roboto Light"/>
              </a:rPr>
              <a:t> des jeunes, </a:t>
            </a:r>
            <a:r>
              <a:rPr lang="en-US" sz="1400" dirty="0" err="1">
                <a:solidFill>
                  <a:srgbClr val="515356"/>
                </a:solidFill>
                <a:latin typeface="Roboto Light"/>
                <a:ea typeface="Roboto Light"/>
                <a:cs typeface="Roboto Light"/>
              </a:rPr>
              <a:t>en</a:t>
            </a:r>
            <a:r>
              <a:rPr lang="en-US" sz="1400" dirty="0">
                <a:solidFill>
                  <a:srgbClr val="515356"/>
                </a:solidFill>
                <a:latin typeface="Roboto Light"/>
                <a:ea typeface="Roboto Light"/>
                <a:cs typeface="Roboto Light"/>
              </a:rPr>
              <a:t> lien avec </a:t>
            </a:r>
            <a:r>
              <a:rPr lang="en-US" sz="1400" dirty="0" err="1">
                <a:solidFill>
                  <a:srgbClr val="515356"/>
                </a:solidFill>
                <a:latin typeface="Roboto Light"/>
                <a:ea typeface="Roboto Light"/>
                <a:cs typeface="Roboto Light"/>
              </a:rPr>
              <a:t>l’éducation</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l’apprentissage</a:t>
            </a:r>
            <a:r>
              <a:rPr lang="en-US" sz="1400" dirty="0">
                <a:solidFill>
                  <a:srgbClr val="515356"/>
                </a:solidFill>
                <a:latin typeface="Roboto Light"/>
                <a:ea typeface="Roboto Light"/>
                <a:cs typeface="Roboto Light"/>
              </a:rPr>
              <a:t> des </a:t>
            </a:r>
            <a:r>
              <a:rPr lang="en-US" sz="1400" dirty="0" err="1">
                <a:solidFill>
                  <a:srgbClr val="515356"/>
                </a:solidFill>
                <a:latin typeface="Roboto Light"/>
                <a:ea typeface="Roboto Light"/>
                <a:cs typeface="Roboto Light"/>
              </a:rPr>
              <a:t>compétences</a:t>
            </a:r>
            <a:r>
              <a:rPr lang="en-US" sz="1400" dirty="0">
                <a:solidFill>
                  <a:srgbClr val="515356"/>
                </a:solidFill>
                <a:latin typeface="Roboto Light"/>
                <a:ea typeface="Roboto Light"/>
                <a:cs typeface="Roboto Light"/>
              </a:rPr>
              <a:t> et la </a:t>
            </a:r>
            <a:r>
              <a:rPr lang="en-US" sz="1400" dirty="0" err="1">
                <a:solidFill>
                  <a:srgbClr val="515356"/>
                </a:solidFill>
                <a:latin typeface="Roboto Light"/>
                <a:ea typeface="Roboto Light"/>
                <a:cs typeface="Roboto Light"/>
              </a:rPr>
              <a:t>réussite</a:t>
            </a:r>
            <a:r>
              <a:rPr lang="en-US" sz="1400" dirty="0">
                <a:solidFill>
                  <a:srgbClr val="515356"/>
                </a:solidFill>
                <a:latin typeface="Roboto Light"/>
                <a:ea typeface="Roboto Light"/>
                <a:cs typeface="Roboto Light"/>
              </a:rPr>
              <a:t> tout au long de la vie.</a:t>
            </a:r>
            <a:endParaRPr lang="en-US" dirty="0"/>
          </a:p>
          <a:p>
            <a:pPr marL="0" indent="0">
              <a:buNone/>
            </a:pPr>
            <a:r>
              <a:rPr lang="en-US" sz="1400" dirty="0">
                <a:solidFill>
                  <a:srgbClr val="515356"/>
                </a:solidFill>
                <a:latin typeface="Roboto Light"/>
                <a:ea typeface="Roboto Light"/>
                <a:cs typeface="Roboto Light"/>
              </a:rPr>
              <a:t>REMARQUE : Pour </a:t>
            </a:r>
            <a:r>
              <a:rPr lang="en-US" sz="1400" dirty="0" err="1">
                <a:solidFill>
                  <a:srgbClr val="515356"/>
                </a:solidFill>
                <a:latin typeface="Roboto Light"/>
                <a:ea typeface="Roboto Light"/>
                <a:cs typeface="Roboto Light"/>
              </a:rPr>
              <a:t>ce</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défi</a:t>
            </a:r>
            <a:r>
              <a:rPr lang="en-US" sz="1400" dirty="0">
                <a:solidFill>
                  <a:srgbClr val="515356"/>
                </a:solidFill>
                <a:latin typeface="Roboto Light"/>
                <a:ea typeface="Roboto Light"/>
                <a:cs typeface="Roboto Light"/>
              </a:rPr>
              <a:t>, les jeunes </a:t>
            </a:r>
            <a:r>
              <a:rPr lang="en-US" sz="1400" dirty="0" err="1">
                <a:solidFill>
                  <a:srgbClr val="515356"/>
                </a:solidFill>
                <a:latin typeface="Roboto Light"/>
                <a:ea typeface="Roboto Light"/>
                <a:cs typeface="Roboto Light"/>
              </a:rPr>
              <a:t>sont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définis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comme</a:t>
            </a:r>
            <a:r>
              <a:rPr lang="en-US" sz="1400" dirty="0">
                <a:solidFill>
                  <a:srgbClr val="515356"/>
                </a:solidFill>
                <a:latin typeface="Roboto Light"/>
                <a:ea typeface="Roboto Light"/>
                <a:cs typeface="Roboto Light"/>
              </a:rPr>
              <a:t> des </a:t>
            </a:r>
            <a:r>
              <a:rPr lang="en-US" sz="1400" dirty="0" err="1">
                <a:solidFill>
                  <a:srgbClr val="515356"/>
                </a:solidFill>
                <a:latin typeface="Roboto Light"/>
                <a:ea typeface="Roboto Light"/>
                <a:cs typeface="Roboto Light"/>
              </a:rPr>
              <a:t>individus</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moins</a:t>
            </a:r>
            <a:r>
              <a:rPr lang="en-US" sz="1400" dirty="0">
                <a:solidFill>
                  <a:srgbClr val="515356"/>
                </a:solidFill>
                <a:latin typeface="Roboto Light"/>
                <a:ea typeface="Roboto Light"/>
                <a:cs typeface="Roboto Light"/>
              </a:rPr>
              <a:t> de 25 ans. </a:t>
            </a:r>
            <a:r>
              <a:rPr lang="en-US" sz="1400" dirty="0" err="1">
                <a:solidFill>
                  <a:srgbClr val="515356"/>
                </a:solidFill>
                <a:latin typeface="Roboto Light"/>
                <a:ea typeface="Roboto Light"/>
                <a:cs typeface="Roboto Light"/>
              </a:rPr>
              <a:t>L'autonomisation</a:t>
            </a:r>
            <a:r>
              <a:rPr lang="en-US" sz="1400" dirty="0">
                <a:solidFill>
                  <a:srgbClr val="515356"/>
                </a:solidFill>
                <a:latin typeface="Roboto Light"/>
                <a:ea typeface="Roboto Light"/>
                <a:cs typeface="Roboto Light"/>
              </a:rPr>
              <a:t> des jeunes </a:t>
            </a:r>
            <a:r>
              <a:rPr lang="en-US" sz="1400" dirty="0" err="1">
                <a:solidFill>
                  <a:srgbClr val="515356"/>
                </a:solidFill>
                <a:latin typeface="Roboto Light"/>
                <a:ea typeface="Roboto Light"/>
                <a:cs typeface="Roboto Light"/>
              </a:rPr>
              <a:t>est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définie</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comme</a:t>
            </a:r>
            <a:r>
              <a:rPr lang="en-US" sz="1400" dirty="0">
                <a:solidFill>
                  <a:srgbClr val="515356"/>
                </a:solidFill>
                <a:latin typeface="Roboto Light"/>
                <a:ea typeface="Roboto Light"/>
                <a:cs typeface="Roboto Light"/>
              </a:rPr>
              <a:t> le </a:t>
            </a:r>
            <a:r>
              <a:rPr lang="en-US" sz="1400" dirty="0" err="1">
                <a:solidFill>
                  <a:srgbClr val="515356"/>
                </a:solidFill>
                <a:latin typeface="Roboto Light"/>
                <a:ea typeface="Roboto Light"/>
                <a:cs typeface="Roboto Light"/>
              </a:rPr>
              <a:t>transfert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efficace</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connaissances</a:t>
            </a:r>
            <a:r>
              <a:rPr lang="en-US" sz="1400" dirty="0">
                <a:solidFill>
                  <a:srgbClr val="515356"/>
                </a:solidFill>
                <a:latin typeface="Roboto Light"/>
                <a:ea typeface="Roboto Light"/>
                <a:cs typeface="Roboto Light"/>
              </a:rPr>
              <a:t> et le </a:t>
            </a:r>
            <a:r>
              <a:rPr lang="en-US" sz="1400" dirty="0" err="1">
                <a:solidFill>
                  <a:srgbClr val="515356"/>
                </a:solidFill>
                <a:latin typeface="Roboto Light"/>
                <a:ea typeface="Roboto Light"/>
                <a:cs typeface="Roboto Light"/>
              </a:rPr>
              <a:t>développement</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nouvelles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compétences</a:t>
            </a:r>
            <a:r>
              <a:rPr lang="en-US" sz="1400" dirty="0">
                <a:solidFill>
                  <a:srgbClr val="515356"/>
                </a:solidFill>
                <a:latin typeface="Roboto Light"/>
                <a:ea typeface="Roboto Light"/>
                <a:cs typeface="Roboto Light"/>
              </a:rPr>
              <a:t> chez les jeunes, </a:t>
            </a:r>
            <a:r>
              <a:rPr lang="en-US" sz="1400" dirty="0" err="1">
                <a:solidFill>
                  <a:srgbClr val="515356"/>
                </a:solidFill>
                <a:latin typeface="Roboto Light"/>
                <a:ea typeface="Roboto Light"/>
                <a:cs typeface="Roboto Light"/>
              </a:rPr>
              <a:t>entraînant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une</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amélioration</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leurs</a:t>
            </a:r>
            <a:r>
              <a:rPr lang="en-US" sz="1400" dirty="0">
                <a:solidFill>
                  <a:srgbClr val="515356"/>
                </a:solidFill>
                <a:latin typeface="Roboto Light"/>
                <a:ea typeface="Roboto Light"/>
                <a:cs typeface="Roboto Light"/>
              </a:rPr>
              <a:t> conditions de vie. </a:t>
            </a:r>
            <a:r>
              <a:rPr lang="en-US" sz="1400" dirty="0" err="1">
                <a:solidFill>
                  <a:srgbClr val="515356"/>
                </a:solidFill>
                <a:latin typeface="Roboto Light"/>
                <a:ea typeface="Roboto Light"/>
                <a:cs typeface="Roboto Light"/>
              </a:rPr>
              <a:t>Ces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nouvelles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compétences</a:t>
            </a:r>
            <a:r>
              <a:rPr lang="en-US" sz="1400" dirty="0">
                <a:solidFill>
                  <a:srgbClr val="515356"/>
                </a:solidFill>
                <a:latin typeface="Roboto Light"/>
                <a:ea typeface="Roboto Light"/>
                <a:cs typeface="Roboto Light"/>
              </a:rPr>
              <a:t> et </a:t>
            </a:r>
            <a:r>
              <a:rPr lang="en-US" sz="1400" dirty="0" err="1">
                <a:solidFill>
                  <a:srgbClr val="515356"/>
                </a:solidFill>
                <a:latin typeface="Roboto Light"/>
                <a:ea typeface="Roboto Light"/>
                <a:cs typeface="Roboto Light"/>
              </a:rPr>
              <a:t>connaissances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doivent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combler</a:t>
            </a:r>
            <a:r>
              <a:rPr lang="en-US" sz="1400" dirty="0">
                <a:solidFill>
                  <a:srgbClr val="515356"/>
                </a:solidFill>
                <a:latin typeface="Roboto Light"/>
                <a:ea typeface="Roboto Light"/>
                <a:cs typeface="Roboto Light"/>
              </a:rPr>
              <a:t> les lacunes </a:t>
            </a:r>
            <a:r>
              <a:rPr lang="en-US" sz="1400" dirty="0" err="1">
                <a:solidFill>
                  <a:srgbClr val="515356"/>
                </a:solidFill>
                <a:latin typeface="Roboto Light"/>
                <a:ea typeface="Roboto Light"/>
                <a:cs typeface="Roboto Light"/>
              </a:rPr>
              <a:t>identifiées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lors</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l’évaluation</a:t>
            </a:r>
            <a:r>
              <a:rPr lang="en-US" sz="1400" dirty="0">
                <a:solidFill>
                  <a:srgbClr val="515356"/>
                </a:solidFill>
                <a:latin typeface="Roboto Light"/>
                <a:ea typeface="Roboto Light"/>
                <a:cs typeface="Roboto Light"/>
              </a:rPr>
              <a:t> des </a:t>
            </a:r>
            <a:r>
              <a:rPr lang="en-US" sz="1400" dirty="0" err="1">
                <a:solidFill>
                  <a:srgbClr val="515356"/>
                </a:solidFill>
                <a:latin typeface="Roboto Light"/>
                <a:ea typeface="Roboto Light"/>
                <a:cs typeface="Roboto Light"/>
              </a:rPr>
              <a:t>besoins</a:t>
            </a:r>
            <a:r>
              <a:rPr lang="en-US" sz="1400" dirty="0">
                <a:solidFill>
                  <a:srgbClr val="515356"/>
                </a:solidFill>
                <a:latin typeface="Roboto Light"/>
                <a:ea typeface="Roboto Light"/>
                <a:cs typeface="Roboto Light"/>
              </a:rPr>
              <a:t> et </a:t>
            </a:r>
            <a:r>
              <a:rPr lang="en-US" sz="1400" dirty="0" err="1">
                <a:solidFill>
                  <a:srgbClr val="515356"/>
                </a:solidFill>
                <a:latin typeface="Roboto Light"/>
                <a:ea typeface="Roboto Light"/>
                <a:cs typeface="Roboto Light"/>
              </a:rPr>
              <a:t>permettre</a:t>
            </a:r>
            <a:r>
              <a:rPr lang="en-US" sz="1400" dirty="0">
                <a:solidFill>
                  <a:srgbClr val="515356"/>
                </a:solidFill>
                <a:latin typeface="Roboto Light"/>
                <a:ea typeface="Roboto Light"/>
                <a:cs typeface="Roboto Light"/>
              </a:rPr>
              <a:t> aux jeunes de </a:t>
            </a:r>
            <a:r>
              <a:rPr lang="en-US" sz="1400" dirty="0" err="1">
                <a:solidFill>
                  <a:srgbClr val="515356"/>
                </a:solidFill>
                <a:latin typeface="Roboto Light"/>
                <a:ea typeface="Roboto Light"/>
                <a:cs typeface="Roboto Light"/>
              </a:rPr>
              <a:t>mener</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une</a:t>
            </a:r>
            <a:r>
              <a:rPr lang="en-US" sz="1400" dirty="0">
                <a:solidFill>
                  <a:srgbClr val="515356"/>
                </a:solidFill>
                <a:latin typeface="Roboto Light"/>
                <a:ea typeface="Roboto Light"/>
                <a:cs typeface="Roboto Light"/>
              </a:rPr>
              <a:t> vie </a:t>
            </a:r>
            <a:r>
              <a:rPr lang="en-US" sz="1400" dirty="0" err="1">
                <a:solidFill>
                  <a:srgbClr val="515356"/>
                </a:solidFill>
                <a:latin typeface="Roboto Light"/>
                <a:ea typeface="Roboto Light"/>
                <a:cs typeface="Roboto Light"/>
              </a:rPr>
              <a:t>meilleure</a:t>
            </a:r>
            <a:r>
              <a:rPr lang="en-US" sz="1400" dirty="0">
                <a:solidFill>
                  <a:srgbClr val="515356"/>
                </a:solidFill>
                <a:latin typeface="Roboto Light"/>
                <a:ea typeface="Roboto Light"/>
                <a:cs typeface="Roboto Light"/>
              </a:rPr>
              <a:t> de manière durable.</a:t>
            </a:r>
            <a:endParaRPr lang="en-CA" dirty="0"/>
          </a:p>
          <a:p>
            <a:pPr lvl="1"/>
            <a:endParaRPr lang="en-CA" sz="2000">
              <a:solidFill>
                <a:srgbClr val="515356"/>
              </a:solidFill>
              <a:latin typeface="Roboto Light" panose="02000000000000000000" pitchFamily="2" charset="0"/>
              <a:ea typeface="Roboto Light" panose="02000000000000000000" pitchFamily="2" charset="0"/>
            </a:endParaRPr>
          </a:p>
          <a:p>
            <a:endParaRPr lang="en-CA" sz="2400">
              <a:solidFill>
                <a:srgbClr val="515356"/>
              </a:solidFill>
              <a:latin typeface="Roboto Light" panose="02000000000000000000" pitchFamily="2" charset="0"/>
              <a:ea typeface="Roboto Light" panose="02000000000000000000" pitchFamily="2" charset="0"/>
            </a:endParaRPr>
          </a:p>
          <a:p>
            <a:endParaRPr lang="en-CA">
              <a:solidFill>
                <a:srgbClr val="515356"/>
              </a:solidFill>
            </a:endParaRPr>
          </a:p>
        </p:txBody>
      </p:sp>
      <p:sp>
        <p:nvSpPr>
          <p:cNvPr id="4" name="Content Placeholder 7">
            <a:extLst>
              <a:ext uri="{FF2B5EF4-FFF2-40B4-BE49-F238E27FC236}">
                <a16:creationId xmlns:a16="http://schemas.microsoft.com/office/drawing/2014/main" id="{B449CA0B-55B8-71A7-F76A-AB2EBFAC8C3B}"/>
              </a:ext>
            </a:extLst>
          </p:cNvPr>
          <p:cNvSpPr txBox="1">
            <a:spLocks/>
          </p:cNvSpPr>
          <p:nvPr/>
        </p:nvSpPr>
        <p:spPr>
          <a:xfrm>
            <a:off x="754554" y="1443705"/>
            <a:ext cx="7261194" cy="15474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515356"/>
                </a:solidFill>
                <a:latin typeface="Roboto Light"/>
                <a:ea typeface="Roboto Light"/>
                <a:cs typeface="Roboto Light"/>
              </a:rPr>
              <a:t>Présentations</a:t>
            </a:r>
            <a:r>
              <a:rPr lang="en-US" sz="2400" b="1" dirty="0">
                <a:solidFill>
                  <a:srgbClr val="515356"/>
                </a:solidFill>
                <a:latin typeface="Roboto Light"/>
                <a:ea typeface="Roboto Light"/>
                <a:cs typeface="Roboto Light"/>
              </a:rPr>
              <a:t> du matin – 9h30 à 12h00</a:t>
            </a:r>
            <a:br>
              <a:rPr lang="en-US" sz="2400" b="1" dirty="0">
                <a:solidFill>
                  <a:srgbClr val="515356"/>
                </a:solidFill>
                <a:latin typeface="Roboto Light"/>
                <a:ea typeface="Roboto Light"/>
                <a:cs typeface="Roboto Light"/>
              </a:rPr>
            </a:br>
            <a:endParaRPr lang="en-US" sz="2400" b="1" dirty="0">
              <a:solidFill>
                <a:srgbClr val="515356"/>
              </a:solidFill>
              <a:latin typeface="Roboto Light"/>
              <a:ea typeface="Roboto Light"/>
              <a:cs typeface="Roboto Light"/>
            </a:endParaRPr>
          </a:p>
          <a:p>
            <a:endParaRPr lang="en-CA" sz="2400">
              <a:solidFill>
                <a:srgbClr val="515356"/>
              </a:solidFill>
              <a:latin typeface="Roboto Light" panose="02000000000000000000" pitchFamily="2" charset="0"/>
              <a:ea typeface="Roboto Light" panose="02000000000000000000" pitchFamily="2" charset="0"/>
            </a:endParaRPr>
          </a:p>
          <a:p>
            <a:endParaRPr lang="en-CA">
              <a:solidFill>
                <a:srgbClr val="515356"/>
              </a:solidFill>
            </a:endParaRPr>
          </a:p>
        </p:txBody>
      </p:sp>
    </p:spTree>
    <p:extLst>
      <p:ext uri="{BB962C8B-B14F-4D97-AF65-F5344CB8AC3E}">
        <p14:creationId xmlns:p14="http://schemas.microsoft.com/office/powerpoint/2010/main" val="26344308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585"/>
            <a:ext cx="10515600" cy="1325563"/>
          </a:xfrm>
        </p:spPr>
        <p:txBody>
          <a:bodyPr>
            <a:normAutofit/>
          </a:bodyPr>
          <a:lstStyle/>
          <a:p>
            <a:r>
              <a:rPr lang="en-US" sz="6000" dirty="0">
                <a:latin typeface="Knockout 28 Junior Feathrwt"/>
                <a:ea typeface="Roboto"/>
              </a:rPr>
              <a:t>DÉFIS D'IMPACTS</a:t>
            </a:r>
            <a:endParaRPr lang="en-CA" sz="6000" dirty="0">
              <a:solidFill>
                <a:srgbClr val="515356"/>
              </a:solidFill>
              <a:latin typeface="Knockout 28 Junior Feathrwt"/>
              <a:ea typeface="Roboto"/>
            </a:endParaRPr>
          </a:p>
        </p:txBody>
      </p:sp>
      <p:sp>
        <p:nvSpPr>
          <p:cNvPr id="2" name="Content Placeholder 7">
            <a:extLst>
              <a:ext uri="{FF2B5EF4-FFF2-40B4-BE49-F238E27FC236}">
                <a16:creationId xmlns:a16="http://schemas.microsoft.com/office/drawing/2014/main" id="{A4CA0CFD-5D12-EA4F-6976-4761D307D49B}"/>
              </a:ext>
            </a:extLst>
          </p:cNvPr>
          <p:cNvSpPr txBox="1">
            <a:spLocks/>
          </p:cNvSpPr>
          <p:nvPr/>
        </p:nvSpPr>
        <p:spPr>
          <a:xfrm>
            <a:off x="3781887" y="3931623"/>
            <a:ext cx="7323338" cy="21128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15356"/>
                </a:solidFill>
                <a:latin typeface="Roboto Light"/>
                <a:ea typeface="Roboto Light"/>
                <a:cs typeface="Roboto Light"/>
              </a:rPr>
              <a:t>Canadian Tire Environmental Sustainability Challenge</a:t>
            </a:r>
          </a:p>
          <a:p>
            <a:pPr marL="0" indent="0">
              <a:buNone/>
            </a:pPr>
            <a:r>
              <a:rPr lang="en-US" sz="1400" dirty="0">
                <a:solidFill>
                  <a:srgbClr val="515356"/>
                </a:solidFill>
                <a:latin typeface="Roboto Light"/>
                <a:ea typeface="Roboto Light"/>
                <a:cs typeface="Roboto Light"/>
              </a:rPr>
              <a:t>Le </a:t>
            </a:r>
            <a:r>
              <a:rPr lang="en-US" sz="1400" dirty="0" err="1">
                <a:solidFill>
                  <a:srgbClr val="515356"/>
                </a:solidFill>
                <a:latin typeface="Roboto Light"/>
                <a:ea typeface="Roboto Light"/>
                <a:cs typeface="Roboto Light"/>
              </a:rPr>
              <a:t>Défi</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Durabilité</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Environnementale</a:t>
            </a:r>
            <a:r>
              <a:rPr lang="en-US" sz="1400" dirty="0">
                <a:solidFill>
                  <a:srgbClr val="515356"/>
                </a:solidFill>
                <a:latin typeface="Roboto Light"/>
                <a:ea typeface="Roboto Light"/>
                <a:cs typeface="Roboto Light"/>
              </a:rPr>
              <a:t> Canadian Tire vise à </a:t>
            </a:r>
            <a:r>
              <a:rPr lang="en-US" sz="1400" dirty="0" err="1">
                <a:solidFill>
                  <a:srgbClr val="515356"/>
                </a:solidFill>
                <a:latin typeface="Roboto Light"/>
                <a:ea typeface="Roboto Light"/>
                <a:cs typeface="Roboto Light"/>
              </a:rPr>
              <a:t>permettre</a:t>
            </a:r>
            <a:r>
              <a:rPr lang="en-US" sz="1400" dirty="0">
                <a:solidFill>
                  <a:srgbClr val="515356"/>
                </a:solidFill>
                <a:latin typeface="Roboto Light"/>
                <a:ea typeface="Roboto Light"/>
                <a:cs typeface="Roboto Light"/>
              </a:rPr>
              <a:t> aux équipes Enactus </a:t>
            </a:r>
            <a:r>
              <a:rPr lang="en-US" sz="1400" dirty="0" err="1">
                <a:solidFill>
                  <a:srgbClr val="515356"/>
                </a:solidFill>
                <a:latin typeface="Roboto Light"/>
                <a:ea typeface="Roboto Light"/>
                <a:cs typeface="Roboto Light"/>
              </a:rPr>
              <a:t>d'identifier</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créer</a:t>
            </a:r>
            <a:r>
              <a:rPr lang="en-US" sz="1400" dirty="0">
                <a:solidFill>
                  <a:srgbClr val="515356"/>
                </a:solidFill>
                <a:latin typeface="Roboto Light"/>
                <a:ea typeface="Roboto Light"/>
                <a:cs typeface="Roboto Light"/>
              </a:rPr>
              <a:t> et de </a:t>
            </a:r>
            <a:r>
              <a:rPr lang="en-US" sz="1400" dirty="0" err="1">
                <a:solidFill>
                  <a:srgbClr val="515356"/>
                </a:solidFill>
                <a:latin typeface="Roboto Light"/>
                <a:ea typeface="Roboto Light"/>
                <a:cs typeface="Roboto Light"/>
              </a:rPr>
              <a:t>mettre</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en</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œuvre</a:t>
            </a:r>
            <a:r>
              <a:rPr lang="en-US" sz="1400" dirty="0">
                <a:solidFill>
                  <a:srgbClr val="515356"/>
                </a:solidFill>
                <a:latin typeface="Roboto Light"/>
                <a:ea typeface="Roboto Light"/>
                <a:cs typeface="Roboto Light"/>
              </a:rPr>
              <a:t> des </a:t>
            </a:r>
            <a:r>
              <a:rPr lang="en-US" sz="1400" dirty="0" err="1">
                <a:solidFill>
                  <a:srgbClr val="515356"/>
                </a:solidFill>
                <a:latin typeface="Roboto Light"/>
                <a:ea typeface="Roboto Light"/>
                <a:cs typeface="Roboto Light"/>
              </a:rPr>
              <a:t>projets</a:t>
            </a:r>
            <a:r>
              <a:rPr lang="en-US" sz="1400" dirty="0">
                <a:solidFill>
                  <a:srgbClr val="515356"/>
                </a:solidFill>
                <a:latin typeface="Roboto Light"/>
                <a:ea typeface="Roboto Light"/>
                <a:cs typeface="Roboto Light"/>
              </a:rPr>
              <a:t> qui </a:t>
            </a:r>
            <a:r>
              <a:rPr lang="en-US" sz="1400" dirty="0" err="1">
                <a:solidFill>
                  <a:srgbClr val="515356"/>
                </a:solidFill>
                <a:latin typeface="Roboto Light"/>
                <a:ea typeface="Roboto Light"/>
                <a:cs typeface="Roboto Light"/>
              </a:rPr>
              <a:t>luttent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contre</a:t>
            </a:r>
            <a:r>
              <a:rPr lang="en-US" sz="1400" dirty="0">
                <a:solidFill>
                  <a:srgbClr val="515356"/>
                </a:solidFill>
                <a:latin typeface="Roboto Light"/>
                <a:ea typeface="Roboto Light"/>
                <a:cs typeface="Roboto Light"/>
              </a:rPr>
              <a:t> le </a:t>
            </a:r>
            <a:r>
              <a:rPr lang="en-US" sz="1400" dirty="0" err="1">
                <a:solidFill>
                  <a:srgbClr val="515356"/>
                </a:solidFill>
                <a:latin typeface="Roboto Light"/>
                <a:ea typeface="Roboto Light"/>
                <a:cs typeface="Roboto Light"/>
              </a:rPr>
              <a:t>changement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climatique</a:t>
            </a:r>
            <a:r>
              <a:rPr lang="en-US" sz="1400" dirty="0">
                <a:solidFill>
                  <a:srgbClr val="515356"/>
                </a:solidFill>
                <a:latin typeface="Roboto Light"/>
                <a:ea typeface="Roboto Light"/>
                <a:cs typeface="Roboto Light"/>
              </a:rPr>
              <a:t> à travers le concept de </a:t>
            </a:r>
            <a:r>
              <a:rPr lang="en-US" sz="1400" dirty="0" err="1">
                <a:solidFill>
                  <a:srgbClr val="515356"/>
                </a:solidFill>
                <a:latin typeface="Roboto Light"/>
                <a:ea typeface="Roboto Light"/>
                <a:cs typeface="Roboto Light"/>
              </a:rPr>
              <a:t>circularité</a:t>
            </a:r>
            <a:r>
              <a:rPr lang="en-US" sz="1400" dirty="0">
                <a:solidFill>
                  <a:srgbClr val="515356"/>
                </a:solidFill>
                <a:latin typeface="Roboto Light"/>
                <a:ea typeface="Roboto Light"/>
                <a:cs typeface="Roboto Light"/>
              </a:rPr>
              <a:t>, tout </a:t>
            </a:r>
            <a:r>
              <a:rPr lang="en-US" sz="1400" dirty="0" err="1">
                <a:solidFill>
                  <a:srgbClr val="515356"/>
                </a:solidFill>
                <a:latin typeface="Roboto Light"/>
                <a:ea typeface="Roboto Light"/>
                <a:cs typeface="Roboto Light"/>
              </a:rPr>
              <a:t>en</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sensibilisant</a:t>
            </a:r>
            <a:r>
              <a:rPr lang="en-US" sz="1400" dirty="0">
                <a:solidFill>
                  <a:srgbClr val="515356"/>
                </a:solidFill>
                <a:latin typeface="Roboto Light"/>
                <a:ea typeface="Roboto Light"/>
                <a:cs typeface="Roboto Light"/>
              </a:rPr>
              <a:t> et </a:t>
            </a:r>
            <a:r>
              <a:rPr lang="en-US" sz="1400" dirty="0" err="1">
                <a:solidFill>
                  <a:srgbClr val="515356"/>
                </a:solidFill>
                <a:latin typeface="Roboto Light"/>
                <a:ea typeface="Roboto Light"/>
                <a:cs typeface="Roboto Light"/>
              </a:rPr>
              <a:t>en</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autonomisant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d'autres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personnes</a:t>
            </a:r>
            <a:r>
              <a:rPr lang="en-US" sz="1400" dirty="0">
                <a:solidFill>
                  <a:srgbClr val="515356"/>
                </a:solidFill>
                <a:latin typeface="Roboto Light"/>
                <a:ea typeface="Roboto Light"/>
                <a:cs typeface="Roboto Light"/>
              </a:rPr>
              <a:t> à faire de </a:t>
            </a:r>
            <a:r>
              <a:rPr lang="en-US" sz="1400" dirty="0" err="1">
                <a:solidFill>
                  <a:srgbClr val="515356"/>
                </a:solidFill>
                <a:latin typeface="Roboto Light"/>
                <a:ea typeface="Roboto Light"/>
                <a:cs typeface="Roboto Light"/>
              </a:rPr>
              <a:t>même</a:t>
            </a:r>
            <a:r>
              <a:rPr lang="en-US" sz="1400" dirty="0">
                <a:solidFill>
                  <a:srgbClr val="515356"/>
                </a:solidFill>
                <a:latin typeface="Roboto Light"/>
                <a:ea typeface="Roboto Light"/>
                <a:cs typeface="Roboto Light"/>
              </a:rPr>
              <a:t>.</a:t>
            </a:r>
            <a:endParaRPr lang="en-US" dirty="0"/>
          </a:p>
          <a:p>
            <a:pPr marL="0" indent="0">
              <a:buNone/>
            </a:pPr>
            <a:r>
              <a:rPr lang="en-US" sz="1400" dirty="0">
                <a:solidFill>
                  <a:srgbClr val="515356"/>
                </a:solidFill>
                <a:latin typeface="Roboto Light"/>
                <a:ea typeface="Roboto Light"/>
                <a:cs typeface="Roboto Light"/>
              </a:rPr>
              <a:t>REMARQUE : Les équipes </a:t>
            </a:r>
            <a:r>
              <a:rPr lang="en-US" sz="1400" dirty="0" err="1">
                <a:solidFill>
                  <a:srgbClr val="515356"/>
                </a:solidFill>
                <a:latin typeface="Roboto Light"/>
                <a:ea typeface="Roboto Light"/>
                <a:cs typeface="Roboto Light"/>
              </a:rPr>
              <a:t>ont</a:t>
            </a:r>
            <a:r>
              <a:rPr lang="en-US" sz="1400" dirty="0">
                <a:solidFill>
                  <a:srgbClr val="515356"/>
                </a:solidFill>
                <a:latin typeface="Roboto Light"/>
                <a:ea typeface="Roboto Light"/>
                <a:cs typeface="Roboto Light"/>
              </a:rPr>
              <a:t> la </a:t>
            </a:r>
            <a:r>
              <a:rPr lang="en-US" sz="1400" dirty="0" err="1">
                <a:solidFill>
                  <a:srgbClr val="515356"/>
                </a:solidFill>
                <a:latin typeface="Roboto Light"/>
                <a:ea typeface="Roboto Light"/>
                <a:cs typeface="Roboto Light"/>
              </a:rPr>
              <a:t>possibilité</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d’intégrer</a:t>
            </a:r>
            <a:r>
              <a:rPr lang="en-US" sz="1400" dirty="0">
                <a:solidFill>
                  <a:srgbClr val="515356"/>
                </a:solidFill>
                <a:latin typeface="Roboto Light"/>
                <a:ea typeface="Roboto Light"/>
                <a:cs typeface="Roboto Light"/>
              </a:rPr>
              <a:t> des actions de </a:t>
            </a:r>
            <a:r>
              <a:rPr lang="en-US" sz="1400" dirty="0" err="1">
                <a:solidFill>
                  <a:srgbClr val="515356"/>
                </a:solidFill>
                <a:latin typeface="Roboto Light"/>
                <a:ea typeface="Roboto Light"/>
                <a:cs typeface="Roboto Light"/>
              </a:rPr>
              <a:t>réutilisation</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réparation</a:t>
            </a:r>
            <a:r>
              <a:rPr lang="en-US" sz="1400" dirty="0">
                <a:solidFill>
                  <a:srgbClr val="515356"/>
                </a:solidFill>
                <a:latin typeface="Roboto Light"/>
                <a:ea typeface="Roboto Light"/>
                <a:cs typeface="Roboto Light"/>
              </a:rPr>
              <a:t>, de remise à </a:t>
            </a:r>
            <a:r>
              <a:rPr lang="en-US" sz="1400" dirty="0" err="1">
                <a:solidFill>
                  <a:srgbClr val="515356"/>
                </a:solidFill>
                <a:latin typeface="Roboto Light"/>
                <a:ea typeface="Roboto Light"/>
                <a:cs typeface="Roboto Light"/>
              </a:rPr>
              <a:t>neuf</a:t>
            </a:r>
            <a:r>
              <a:rPr lang="en-US" sz="1400" dirty="0">
                <a:solidFill>
                  <a:srgbClr val="515356"/>
                </a:solidFill>
                <a:latin typeface="Roboto Light"/>
                <a:ea typeface="Roboto Light"/>
                <a:cs typeface="Roboto Light"/>
              </a:rPr>
              <a:t> et/</a:t>
            </a:r>
            <a:r>
              <a:rPr lang="en-US" sz="1400" dirty="0" err="1">
                <a:solidFill>
                  <a:srgbClr val="515356"/>
                </a:solidFill>
                <a:latin typeface="Roboto Light"/>
                <a:ea typeface="Roboto Light"/>
                <a:cs typeface="Roboto Light"/>
              </a:rPr>
              <a:t>ou</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recyclage</a:t>
            </a:r>
            <a:r>
              <a:rPr lang="en-US" sz="1400" dirty="0">
                <a:solidFill>
                  <a:srgbClr val="515356"/>
                </a:solidFill>
                <a:latin typeface="Roboto Light"/>
                <a:ea typeface="Roboto Light"/>
                <a:cs typeface="Roboto Light"/>
              </a:rPr>
              <a:t> dans </a:t>
            </a:r>
            <a:r>
              <a:rPr lang="en-US" sz="1400" dirty="0" err="1">
                <a:solidFill>
                  <a:srgbClr val="515356"/>
                </a:solidFill>
                <a:latin typeface="Roboto Light"/>
                <a:ea typeface="Roboto Light"/>
                <a:cs typeface="Roboto Light"/>
              </a:rPr>
              <a:t>leur</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projet</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ou</a:t>
            </a:r>
            <a:r>
              <a:rPr lang="en-US" sz="1400" dirty="0">
                <a:solidFill>
                  <a:srgbClr val="515356"/>
                </a:solidFill>
                <a:latin typeface="Roboto Light"/>
                <a:ea typeface="Roboto Light"/>
                <a:cs typeface="Roboto Light"/>
              </a:rPr>
              <a:t> toute </a:t>
            </a:r>
            <a:r>
              <a:rPr lang="en-US" sz="1400" dirty="0" err="1">
                <a:solidFill>
                  <a:srgbClr val="515356"/>
                </a:solidFill>
                <a:latin typeface="Roboto Light"/>
                <a:ea typeface="Roboto Light"/>
                <a:cs typeface="Roboto Light"/>
              </a:rPr>
              <a:t>combinaison</a:t>
            </a:r>
            <a:r>
              <a:rPr lang="en-US" sz="1400" dirty="0">
                <a:solidFill>
                  <a:srgbClr val="515356"/>
                </a:solidFill>
                <a:latin typeface="Roboto Light"/>
                <a:ea typeface="Roboto Light"/>
                <a:cs typeface="Roboto Light"/>
              </a:rPr>
              <a:t> de </a:t>
            </a:r>
            <a:r>
              <a:rPr lang="en-US" sz="1400" dirty="0" err="1">
                <a:solidFill>
                  <a:srgbClr val="515356"/>
                </a:solidFill>
                <a:latin typeface="Roboto Light"/>
                <a:ea typeface="Roboto Light"/>
                <a:cs typeface="Roboto Light"/>
              </a:rPr>
              <a:t>ces</a:t>
            </a:r>
            <a:r>
              <a:rPr lang="en-US" sz="1400" dirty="0">
                <a:solidFill>
                  <a:srgbClr val="515356"/>
                </a:solidFill>
                <a:latin typeface="Roboto Light"/>
                <a:ea typeface="Roboto Light"/>
                <a:cs typeface="Roboto Light"/>
              </a:rPr>
              <a:t> </a:t>
            </a:r>
            <a:r>
              <a:rPr lang="en-US" sz="1400" dirty="0" err="1">
                <a:solidFill>
                  <a:srgbClr val="515356"/>
                </a:solidFill>
                <a:latin typeface="Roboto Light"/>
                <a:ea typeface="Roboto Light"/>
                <a:cs typeface="Roboto Light"/>
              </a:rPr>
              <a:t>activités</a:t>
            </a:r>
            <a:r>
              <a:rPr lang="en-US" sz="1400" dirty="0">
                <a:solidFill>
                  <a:srgbClr val="515356"/>
                </a:solidFill>
                <a:latin typeface="Roboto Light"/>
                <a:ea typeface="Roboto Light"/>
                <a:cs typeface="Roboto Light"/>
              </a:rPr>
              <a:t>.</a:t>
            </a:r>
            <a:endParaRPr lang="en-CA" dirty="0"/>
          </a:p>
          <a:p>
            <a:pPr lvl="1"/>
            <a:endParaRPr lang="en-CA" sz="2000">
              <a:solidFill>
                <a:srgbClr val="515356"/>
              </a:solidFill>
              <a:latin typeface="Roboto Light" panose="02000000000000000000" pitchFamily="2" charset="0"/>
              <a:ea typeface="Roboto Light" panose="02000000000000000000" pitchFamily="2" charset="0"/>
            </a:endParaRPr>
          </a:p>
          <a:p>
            <a:endParaRPr lang="en-CA" sz="2400">
              <a:solidFill>
                <a:srgbClr val="515356"/>
              </a:solidFill>
              <a:latin typeface="Roboto Light" panose="02000000000000000000" pitchFamily="2" charset="0"/>
              <a:ea typeface="Roboto Light" panose="02000000000000000000" pitchFamily="2" charset="0"/>
            </a:endParaRPr>
          </a:p>
          <a:p>
            <a:endParaRPr lang="en-CA">
              <a:solidFill>
                <a:srgbClr val="515356"/>
              </a:solidFill>
            </a:endParaRPr>
          </a:p>
        </p:txBody>
      </p:sp>
      <p:pic>
        <p:nvPicPr>
          <p:cNvPr id="2050" name="Picture 2">
            <a:extLst>
              <a:ext uri="{FF2B5EF4-FFF2-40B4-BE49-F238E27FC236}">
                <a16:creationId xmlns:a16="http://schemas.microsoft.com/office/drawing/2014/main" id="{6496D68F-4F75-8B61-731B-D743050E8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011" y="1972634"/>
            <a:ext cx="1898480" cy="1215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47B12F4-1882-0097-5A83-48341E4A4A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859" b="7460"/>
          <a:stretch/>
        </p:blipFill>
        <p:spPr bwMode="auto">
          <a:xfrm>
            <a:off x="1746820" y="4393261"/>
            <a:ext cx="1134862" cy="9688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7">
            <a:extLst>
              <a:ext uri="{FF2B5EF4-FFF2-40B4-BE49-F238E27FC236}">
                <a16:creationId xmlns:a16="http://schemas.microsoft.com/office/drawing/2014/main" id="{D66E2EEC-65A4-F032-5023-1891E7C8DF1A}"/>
              </a:ext>
            </a:extLst>
          </p:cNvPr>
          <p:cNvSpPr txBox="1">
            <a:spLocks/>
          </p:cNvSpPr>
          <p:nvPr/>
        </p:nvSpPr>
        <p:spPr>
          <a:xfrm>
            <a:off x="3781887" y="1690688"/>
            <a:ext cx="7204436" cy="211288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515356"/>
                </a:solidFill>
                <a:latin typeface="Roboto Light"/>
                <a:ea typeface="Roboto Light"/>
                <a:cs typeface="Roboto Light"/>
              </a:rPr>
              <a:t>Innovation and Impact Challenge, powered by Enactus Alumni </a:t>
            </a:r>
          </a:p>
          <a:p>
            <a:pPr marL="0" indent="0">
              <a:buNone/>
            </a:pPr>
            <a:r>
              <a:rPr lang="en-US" sz="1500">
                <a:solidFill>
                  <a:srgbClr val="515356"/>
                </a:solidFill>
                <a:latin typeface="Roboto Light"/>
                <a:ea typeface="Roboto Light"/>
                <a:cs typeface="Roboto Light"/>
              </a:rPr>
              <a:t>Le </a:t>
            </a:r>
            <a:r>
              <a:rPr lang="en-US" sz="1500" err="1">
                <a:solidFill>
                  <a:srgbClr val="515356"/>
                </a:solidFill>
                <a:latin typeface="Roboto Light"/>
                <a:ea typeface="Roboto Light"/>
                <a:cs typeface="Roboto Light"/>
              </a:rPr>
              <a:t>Défi</a:t>
            </a:r>
            <a:r>
              <a:rPr lang="en-US" sz="1500">
                <a:solidFill>
                  <a:srgbClr val="515356"/>
                </a:solidFill>
                <a:latin typeface="Roboto Light"/>
                <a:ea typeface="Roboto Light"/>
                <a:cs typeface="Roboto Light"/>
              </a:rPr>
              <a:t> Innovation et Impact, soutenu par les Alumni Enactus, </a:t>
            </a:r>
            <a:r>
              <a:rPr lang="en-US" sz="1500" err="1">
                <a:solidFill>
                  <a:srgbClr val="515356"/>
                </a:solidFill>
                <a:latin typeface="Roboto Light"/>
                <a:ea typeface="Roboto Light"/>
                <a:cs typeface="Roboto Light"/>
              </a:rPr>
              <a:t>permet</a:t>
            </a:r>
            <a:r>
              <a:rPr lang="en-US" sz="1500">
                <a:solidFill>
                  <a:srgbClr val="515356"/>
                </a:solidFill>
                <a:latin typeface="Roboto Light"/>
                <a:ea typeface="Roboto Light"/>
                <a:cs typeface="Roboto Light"/>
              </a:rPr>
              <a:t> aux équipes Enactus </a:t>
            </a:r>
            <a:r>
              <a:rPr lang="en-US" sz="1500" err="1">
                <a:solidFill>
                  <a:srgbClr val="515356"/>
                </a:solidFill>
                <a:latin typeface="Roboto Light"/>
                <a:ea typeface="Roboto Light"/>
                <a:cs typeface="Roboto Light"/>
              </a:rPr>
              <a:t>d’identifier</a:t>
            </a:r>
            <a:r>
              <a:rPr lang="en-US" sz="1500">
                <a:solidFill>
                  <a:srgbClr val="515356"/>
                </a:solidFill>
                <a:latin typeface="Roboto Light"/>
                <a:ea typeface="Roboto Light"/>
                <a:cs typeface="Roboto Light"/>
              </a:rPr>
              <a:t>, de </a:t>
            </a:r>
            <a:r>
              <a:rPr lang="en-US" sz="1500" err="1">
                <a:solidFill>
                  <a:srgbClr val="515356"/>
                </a:solidFill>
                <a:latin typeface="Roboto Light"/>
                <a:ea typeface="Roboto Light"/>
                <a:cs typeface="Roboto Light"/>
              </a:rPr>
              <a:t>créer</a:t>
            </a:r>
            <a:r>
              <a:rPr lang="en-US" sz="1500">
                <a:solidFill>
                  <a:srgbClr val="515356"/>
                </a:solidFill>
                <a:latin typeface="Roboto Light"/>
                <a:ea typeface="Roboto Light"/>
                <a:cs typeface="Roboto Light"/>
              </a:rPr>
              <a:t> et de </a:t>
            </a:r>
            <a:r>
              <a:rPr lang="en-US" sz="1500" err="1">
                <a:solidFill>
                  <a:srgbClr val="515356"/>
                </a:solidFill>
                <a:latin typeface="Roboto Light"/>
                <a:ea typeface="Roboto Light"/>
                <a:cs typeface="Roboto Light"/>
              </a:rPr>
              <a:t>mettre</a:t>
            </a:r>
            <a:r>
              <a:rPr lang="en-US" sz="1500">
                <a:solidFill>
                  <a:srgbClr val="515356"/>
                </a:solidFill>
                <a:latin typeface="Roboto Light"/>
                <a:ea typeface="Roboto Light"/>
                <a:cs typeface="Roboto Light"/>
              </a:rPr>
              <a:t> </a:t>
            </a:r>
            <a:r>
              <a:rPr lang="en-US" sz="1500" err="1">
                <a:solidFill>
                  <a:srgbClr val="515356"/>
                </a:solidFill>
                <a:latin typeface="Roboto Light"/>
                <a:ea typeface="Roboto Light"/>
                <a:cs typeface="Roboto Light"/>
              </a:rPr>
              <a:t>en</a:t>
            </a:r>
            <a:r>
              <a:rPr lang="en-US" sz="1500">
                <a:solidFill>
                  <a:srgbClr val="515356"/>
                </a:solidFill>
                <a:latin typeface="Roboto Light"/>
                <a:ea typeface="Roboto Light"/>
                <a:cs typeface="Roboto Light"/>
              </a:rPr>
              <a:t> </a:t>
            </a:r>
            <a:r>
              <a:rPr lang="en-US" sz="1500" err="1">
                <a:solidFill>
                  <a:srgbClr val="515356"/>
                </a:solidFill>
                <a:latin typeface="Roboto Light"/>
                <a:ea typeface="Roboto Light"/>
                <a:cs typeface="Roboto Light"/>
              </a:rPr>
              <a:t>œuvre</a:t>
            </a:r>
            <a:r>
              <a:rPr lang="en-US" sz="1500">
                <a:solidFill>
                  <a:srgbClr val="515356"/>
                </a:solidFill>
                <a:latin typeface="Roboto Light"/>
                <a:ea typeface="Roboto Light"/>
                <a:cs typeface="Roboto Light"/>
              </a:rPr>
              <a:t> des </a:t>
            </a:r>
            <a:r>
              <a:rPr lang="en-US" sz="1500" err="1">
                <a:solidFill>
                  <a:srgbClr val="515356"/>
                </a:solidFill>
                <a:latin typeface="Roboto Light"/>
                <a:ea typeface="Roboto Light"/>
                <a:cs typeface="Roboto Light"/>
              </a:rPr>
              <a:t>projets</a:t>
            </a:r>
            <a:r>
              <a:rPr lang="en-US" sz="1500">
                <a:solidFill>
                  <a:srgbClr val="515356"/>
                </a:solidFill>
                <a:latin typeface="Roboto Light"/>
                <a:ea typeface="Roboto Light"/>
                <a:cs typeface="Roboto Light"/>
              </a:rPr>
              <a:t> qui </a:t>
            </a:r>
            <a:r>
              <a:rPr lang="en-US" sz="1500" err="1">
                <a:solidFill>
                  <a:srgbClr val="515356"/>
                </a:solidFill>
                <a:latin typeface="Roboto Light"/>
                <a:ea typeface="Roboto Light"/>
                <a:cs typeface="Roboto Light"/>
              </a:rPr>
              <a:t>répondent</a:t>
            </a:r>
            <a:r>
              <a:rPr lang="en-US" sz="1500">
                <a:solidFill>
                  <a:srgbClr val="515356"/>
                </a:solidFill>
                <a:latin typeface="Roboto Light"/>
                <a:ea typeface="Roboto Light"/>
                <a:cs typeface="Roboto Light"/>
              </a:rPr>
              <a:t> à des </a:t>
            </a:r>
            <a:r>
              <a:rPr lang="en-US" sz="1500" err="1">
                <a:solidFill>
                  <a:srgbClr val="515356"/>
                </a:solidFill>
                <a:latin typeface="Roboto Light"/>
                <a:ea typeface="Roboto Light"/>
                <a:cs typeface="Roboto Light"/>
              </a:rPr>
              <a:t>problématiques</a:t>
            </a:r>
            <a:r>
              <a:rPr lang="en-US" sz="1500">
                <a:solidFill>
                  <a:srgbClr val="515356"/>
                </a:solidFill>
                <a:latin typeface="Roboto Light"/>
                <a:ea typeface="Roboto Light"/>
                <a:cs typeface="Roboto Light"/>
              </a:rPr>
              <a:t> </a:t>
            </a:r>
            <a:r>
              <a:rPr lang="en-US" sz="1500" err="1">
                <a:solidFill>
                  <a:srgbClr val="515356"/>
                </a:solidFill>
                <a:latin typeface="Roboto Light"/>
                <a:ea typeface="Roboto Light"/>
                <a:cs typeface="Roboto Light"/>
              </a:rPr>
              <a:t>concrètes</a:t>
            </a:r>
            <a:r>
              <a:rPr lang="en-US" sz="1500">
                <a:solidFill>
                  <a:srgbClr val="515356"/>
                </a:solidFill>
                <a:latin typeface="Roboto Light"/>
                <a:ea typeface="Roboto Light"/>
                <a:cs typeface="Roboto Light"/>
              </a:rPr>
              <a:t> du monde </a:t>
            </a:r>
            <a:r>
              <a:rPr lang="en-US" sz="1500" err="1">
                <a:solidFill>
                  <a:srgbClr val="515356"/>
                </a:solidFill>
                <a:latin typeface="Roboto Light"/>
                <a:ea typeface="Roboto Light"/>
                <a:cs typeface="Roboto Light"/>
              </a:rPr>
              <a:t>réel</a:t>
            </a:r>
            <a:r>
              <a:rPr lang="en-US" sz="1500">
                <a:solidFill>
                  <a:srgbClr val="515356"/>
                </a:solidFill>
                <a:latin typeface="Roboto Light"/>
                <a:ea typeface="Roboto Light"/>
                <a:cs typeface="Roboto Light"/>
              </a:rPr>
              <a:t>.</a:t>
            </a:r>
            <a:endParaRPr lang="en-US"/>
          </a:p>
          <a:p>
            <a:pPr marL="0" indent="0">
              <a:buNone/>
            </a:pPr>
            <a:r>
              <a:rPr lang="en-US" sz="1500" err="1">
                <a:solidFill>
                  <a:srgbClr val="515356"/>
                </a:solidFill>
                <a:latin typeface="Roboto Light"/>
                <a:ea typeface="Roboto Light"/>
                <a:cs typeface="Roboto Light"/>
              </a:rPr>
              <a:t>L’objectif</a:t>
            </a:r>
            <a:r>
              <a:rPr lang="en-US" sz="1500">
                <a:solidFill>
                  <a:srgbClr val="515356"/>
                </a:solidFill>
                <a:latin typeface="Roboto Light"/>
                <a:ea typeface="Roboto Light"/>
                <a:cs typeface="Roboto Light"/>
              </a:rPr>
              <a:t> de </a:t>
            </a:r>
            <a:r>
              <a:rPr lang="en-US" sz="1500" err="1">
                <a:solidFill>
                  <a:srgbClr val="515356"/>
                </a:solidFill>
                <a:latin typeface="Roboto Light"/>
                <a:ea typeface="Roboto Light"/>
                <a:cs typeface="Roboto Light"/>
              </a:rPr>
              <a:t>ce</a:t>
            </a:r>
            <a:r>
              <a:rPr lang="en-US" sz="1500">
                <a:solidFill>
                  <a:srgbClr val="515356"/>
                </a:solidFill>
                <a:latin typeface="Roboto Light"/>
                <a:ea typeface="Roboto Light"/>
                <a:cs typeface="Roboto Light"/>
              </a:rPr>
              <a:t> défi est volontairement large afin de permettre aux équipes Enactus de présenter leurs idées et solutions innovantes, quel que soit le domaine du problème, le stade de la solution ou l'état d'impact, etc. Les équipes ne sont pas tenues d’avoir un impact mesurable pour concourir à </a:t>
            </a:r>
            <a:r>
              <a:rPr lang="en-US" sz="1500" err="1">
                <a:solidFill>
                  <a:srgbClr val="515356"/>
                </a:solidFill>
                <a:latin typeface="Roboto Light"/>
                <a:ea typeface="Roboto Light"/>
                <a:cs typeface="Roboto Light"/>
              </a:rPr>
              <a:t>ce</a:t>
            </a:r>
            <a:r>
              <a:rPr lang="en-US" sz="1500">
                <a:solidFill>
                  <a:srgbClr val="515356"/>
                </a:solidFill>
                <a:latin typeface="Roboto Light"/>
                <a:ea typeface="Roboto Light"/>
                <a:cs typeface="Roboto Light"/>
              </a:rPr>
              <a:t> </a:t>
            </a:r>
            <a:r>
              <a:rPr lang="en-US" sz="1500" err="1">
                <a:solidFill>
                  <a:srgbClr val="515356"/>
                </a:solidFill>
                <a:latin typeface="Roboto Light"/>
                <a:ea typeface="Roboto Light"/>
                <a:cs typeface="Roboto Light"/>
              </a:rPr>
              <a:t>défi</a:t>
            </a:r>
            <a:r>
              <a:rPr lang="en-US" sz="1500">
                <a:solidFill>
                  <a:srgbClr val="515356"/>
                </a:solidFill>
                <a:latin typeface="Roboto Light"/>
                <a:ea typeface="Roboto Light"/>
                <a:cs typeface="Roboto Light"/>
              </a:rPr>
              <a:t>.</a:t>
            </a:r>
            <a:endParaRPr lang="en-CA"/>
          </a:p>
          <a:p>
            <a:endParaRPr lang="en-CA" sz="2400">
              <a:solidFill>
                <a:srgbClr val="515356"/>
              </a:solidFill>
              <a:latin typeface="Roboto Light" panose="02000000000000000000" pitchFamily="2" charset="0"/>
              <a:ea typeface="Roboto Light" panose="02000000000000000000" pitchFamily="2" charset="0"/>
            </a:endParaRPr>
          </a:p>
          <a:p>
            <a:endParaRPr lang="en-CA">
              <a:solidFill>
                <a:srgbClr val="515356"/>
              </a:solidFill>
            </a:endParaRPr>
          </a:p>
        </p:txBody>
      </p:sp>
      <p:sp>
        <p:nvSpPr>
          <p:cNvPr id="10" name="Content Placeholder 7">
            <a:extLst>
              <a:ext uri="{FF2B5EF4-FFF2-40B4-BE49-F238E27FC236}">
                <a16:creationId xmlns:a16="http://schemas.microsoft.com/office/drawing/2014/main" id="{8494AA61-39A9-6715-CC57-23B831CEE241}"/>
              </a:ext>
            </a:extLst>
          </p:cNvPr>
          <p:cNvSpPr txBox="1">
            <a:spLocks/>
          </p:cNvSpPr>
          <p:nvPr/>
        </p:nvSpPr>
        <p:spPr>
          <a:xfrm>
            <a:off x="840586" y="1185608"/>
            <a:ext cx="7261194" cy="15474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515356"/>
                </a:solidFill>
                <a:latin typeface="Roboto Light"/>
                <a:ea typeface="Roboto Light"/>
                <a:cs typeface="Roboto Light"/>
              </a:rPr>
              <a:t>Présentations</a:t>
            </a:r>
            <a:r>
              <a:rPr lang="en-US" sz="2400" b="1" dirty="0">
                <a:solidFill>
                  <a:srgbClr val="515356"/>
                </a:solidFill>
                <a:latin typeface="Roboto Light"/>
                <a:ea typeface="Roboto Light"/>
                <a:cs typeface="Roboto Light"/>
              </a:rPr>
              <a:t> de </a:t>
            </a:r>
            <a:r>
              <a:rPr lang="en-US" sz="2400" b="1" dirty="0" err="1">
                <a:solidFill>
                  <a:srgbClr val="515356"/>
                </a:solidFill>
                <a:latin typeface="Roboto Light"/>
                <a:ea typeface="Roboto Light"/>
                <a:cs typeface="Roboto Light"/>
              </a:rPr>
              <a:t>l'après</a:t>
            </a:r>
            <a:r>
              <a:rPr lang="en-US" sz="2400" b="1" dirty="0">
                <a:solidFill>
                  <a:srgbClr val="515356"/>
                </a:solidFill>
                <a:latin typeface="Roboto Light"/>
                <a:ea typeface="Roboto Light"/>
                <a:cs typeface="Roboto Light"/>
              </a:rPr>
              <a:t>-midi – 13h00 à 15h30</a:t>
            </a:r>
            <a:endParaRPr lang="en-US" dirty="0"/>
          </a:p>
          <a:p>
            <a:endParaRPr lang="en-CA" sz="2400">
              <a:solidFill>
                <a:srgbClr val="515356"/>
              </a:solidFill>
              <a:latin typeface="Roboto Light" panose="02000000000000000000" pitchFamily="2" charset="0"/>
              <a:ea typeface="Roboto Light" panose="02000000000000000000" pitchFamily="2" charset="0"/>
              <a:cs typeface="Roboto Light" panose="02000000000000000000" pitchFamily="2" charset="0"/>
            </a:endParaRPr>
          </a:p>
          <a:p>
            <a:endParaRPr lang="en-CA">
              <a:solidFill>
                <a:srgbClr val="515356"/>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8638479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1E6E-55AF-03CC-9CA0-22C269BDE8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191738-5BD6-F11F-37FA-1275B52D52D8}"/>
              </a:ext>
            </a:extLst>
          </p:cNvPr>
          <p:cNvSpPr>
            <a:spLocks noGrp="1"/>
          </p:cNvSpPr>
          <p:nvPr>
            <p:ph type="title"/>
          </p:nvPr>
        </p:nvSpPr>
        <p:spPr/>
        <p:txBody>
          <a:bodyPr/>
          <a:lstStyle/>
          <a:p>
            <a:r>
              <a:rPr lang="en-CA" b="1">
                <a:latin typeface="Knockout 28 Junior Feathrwt"/>
                <a:ea typeface="Roboto"/>
              </a:rPr>
              <a:t>Impact Challenges</a:t>
            </a:r>
            <a:endParaRPr lang="en-CA" b="1"/>
          </a:p>
        </p:txBody>
      </p:sp>
      <p:sp>
        <p:nvSpPr>
          <p:cNvPr id="4" name="Text Placeholder 3">
            <a:extLst>
              <a:ext uri="{FF2B5EF4-FFF2-40B4-BE49-F238E27FC236}">
                <a16:creationId xmlns:a16="http://schemas.microsoft.com/office/drawing/2014/main" id="{6F87D36A-D323-34C3-9161-D1A1B7B99E66}"/>
              </a:ext>
            </a:extLst>
          </p:cNvPr>
          <p:cNvSpPr>
            <a:spLocks noGrp="1"/>
          </p:cNvSpPr>
          <p:nvPr>
            <p:ph type="body" sz="quarter" idx="10"/>
          </p:nvPr>
        </p:nvSpPr>
        <p:spPr>
          <a:xfrm>
            <a:off x="2994660" y="1698398"/>
            <a:ext cx="8816342" cy="5009477"/>
          </a:xfrm>
        </p:spPr>
        <p:txBody>
          <a:bodyPr vert="horz" lIns="91440" tIns="45720" rIns="91440" bIns="45720" rtlCol="0" anchor="t">
            <a:normAutofit fontScale="92500" lnSpcReduction="20000"/>
          </a:bodyPr>
          <a:lstStyle/>
          <a:p>
            <a:endParaRPr lang="en-CA" sz="2400">
              <a:latin typeface="Roboto"/>
              <a:ea typeface="Roboto"/>
              <a:cs typeface="Roboto"/>
            </a:endParaRPr>
          </a:p>
          <a:p>
            <a:r>
              <a:rPr lang="en-CA" sz="2400" dirty="0" err="1">
                <a:latin typeface="Roboto"/>
                <a:ea typeface="Roboto Light"/>
                <a:cs typeface="Roboto Light"/>
              </a:rPr>
              <a:t>Chaque</a:t>
            </a:r>
            <a:r>
              <a:rPr lang="en-CA" sz="2400" dirty="0">
                <a:latin typeface="Roboto"/>
                <a:ea typeface="Roboto Light"/>
                <a:cs typeface="Roboto Light"/>
              </a:rPr>
              <a:t> équipe </a:t>
            </a:r>
            <a:r>
              <a:rPr lang="en-CA" sz="2400" dirty="0" err="1">
                <a:latin typeface="Roboto"/>
                <a:ea typeface="Roboto Light"/>
                <a:cs typeface="Roboto Light"/>
              </a:rPr>
              <a:t>en</a:t>
            </a:r>
            <a:r>
              <a:rPr lang="en-CA" sz="2400" dirty="0">
                <a:latin typeface="Roboto"/>
                <a:ea typeface="Roboto Light"/>
                <a:cs typeface="Roboto Light"/>
              </a:rPr>
              <a:t> </a:t>
            </a:r>
            <a:r>
              <a:rPr lang="en-CA" sz="2400" dirty="0" err="1">
                <a:latin typeface="Roboto"/>
                <a:ea typeface="Roboto Light"/>
                <a:cs typeface="Roboto Light"/>
              </a:rPr>
              <a:t>compétition</a:t>
            </a:r>
            <a:r>
              <a:rPr lang="en-CA" sz="2400" dirty="0">
                <a:latin typeface="Roboto"/>
                <a:ea typeface="Roboto Light"/>
                <a:cs typeface="Roboto Light"/>
              </a:rPr>
              <a:t> </a:t>
            </a:r>
            <a:r>
              <a:rPr lang="en-CA" sz="2400" dirty="0" err="1">
                <a:latin typeface="Roboto"/>
                <a:ea typeface="Roboto Light"/>
                <a:cs typeface="Roboto Light"/>
              </a:rPr>
              <a:t>disposera</a:t>
            </a:r>
            <a:r>
              <a:rPr lang="en-CA" sz="2400" dirty="0">
                <a:latin typeface="Roboto"/>
                <a:ea typeface="Roboto Light"/>
                <a:cs typeface="Roboto Light"/>
              </a:rPr>
              <a:t> d'un </a:t>
            </a:r>
            <a:r>
              <a:rPr lang="en-CA" sz="2400" dirty="0" err="1">
                <a:latin typeface="Roboto"/>
                <a:ea typeface="Roboto Light"/>
                <a:cs typeface="Roboto Light"/>
              </a:rPr>
              <a:t>créneau</a:t>
            </a:r>
            <a:r>
              <a:rPr lang="en-CA" sz="2400" dirty="0">
                <a:latin typeface="Roboto"/>
                <a:ea typeface="Roboto Light"/>
                <a:cs typeface="Roboto Light"/>
              </a:rPr>
              <a:t> de 1</a:t>
            </a:r>
            <a:r>
              <a:rPr lang="en-CA" sz="2400" b="1" dirty="0">
                <a:latin typeface="Roboto"/>
                <a:ea typeface="Roboto Light"/>
                <a:cs typeface="Roboto Light"/>
              </a:rPr>
              <a:t>2 minutes</a:t>
            </a:r>
            <a:r>
              <a:rPr lang="en-CA" sz="2400" dirty="0">
                <a:latin typeface="Roboto"/>
                <a:ea typeface="Roboto Light"/>
                <a:cs typeface="Roboto Light"/>
              </a:rPr>
              <a:t> pour </a:t>
            </a:r>
            <a:r>
              <a:rPr lang="en-CA" sz="2400" dirty="0" err="1">
                <a:latin typeface="Roboto"/>
                <a:ea typeface="Roboto Light"/>
                <a:cs typeface="Roboto Light"/>
              </a:rPr>
              <a:t>sa</a:t>
            </a:r>
            <a:r>
              <a:rPr lang="en-CA" sz="2400" dirty="0">
                <a:latin typeface="Roboto"/>
                <a:ea typeface="Roboto Light"/>
                <a:cs typeface="Roboto Light"/>
              </a:rPr>
              <a:t> </a:t>
            </a:r>
            <a:r>
              <a:rPr lang="en-CA" sz="2400" dirty="0" err="1">
                <a:latin typeface="Roboto"/>
                <a:ea typeface="Roboto Light"/>
                <a:cs typeface="Roboto Light"/>
              </a:rPr>
              <a:t>présentation</a:t>
            </a:r>
            <a:r>
              <a:rPr lang="en-CA" sz="2400" dirty="0">
                <a:latin typeface="Roboto"/>
                <a:ea typeface="Roboto Light"/>
                <a:cs typeface="Roboto Light"/>
              </a:rPr>
              <a:t> </a:t>
            </a:r>
            <a:r>
              <a:rPr lang="en-CA" sz="2400" dirty="0" err="1">
                <a:latin typeface="Roboto"/>
                <a:ea typeface="Roboto Light"/>
                <a:cs typeface="Roboto Light"/>
              </a:rPr>
              <a:t>en</a:t>
            </a:r>
            <a:r>
              <a:rPr lang="en-CA" sz="2400" dirty="0">
                <a:latin typeface="Roboto"/>
                <a:ea typeface="Roboto Light"/>
                <a:cs typeface="Roboto Light"/>
              </a:rPr>
              <a:t> direct. </a:t>
            </a:r>
            <a:endParaRPr lang="en-US" sz="2400" dirty="0">
              <a:latin typeface="Roboto"/>
              <a:ea typeface="Roboto"/>
              <a:cs typeface="Roboto"/>
            </a:endParaRPr>
          </a:p>
          <a:p>
            <a:pPr lvl="1"/>
            <a:r>
              <a:rPr lang="en-CA">
                <a:latin typeface="Roboto"/>
                <a:ea typeface="Roboto"/>
                <a:cs typeface="Roboto"/>
              </a:rPr>
              <a:t>3 minutes de </a:t>
            </a:r>
            <a:r>
              <a:rPr lang="en-CA" err="1">
                <a:latin typeface="Roboto"/>
                <a:ea typeface="Roboto"/>
                <a:cs typeface="Roboto"/>
              </a:rPr>
              <a:t>préparation</a:t>
            </a:r>
            <a:endParaRPr lang="en-CA" dirty="0" err="1">
              <a:latin typeface="Roboto"/>
              <a:ea typeface="Roboto"/>
              <a:cs typeface="Roboto"/>
            </a:endParaRPr>
          </a:p>
          <a:p>
            <a:pPr lvl="2"/>
            <a:r>
              <a:rPr lang="en-CA">
                <a:latin typeface="Roboto"/>
                <a:ea typeface="Roboto"/>
                <a:cs typeface="Roboto"/>
              </a:rPr>
              <a:t>Les équipes </a:t>
            </a:r>
            <a:r>
              <a:rPr lang="en-CA" err="1">
                <a:latin typeface="Roboto"/>
                <a:ea typeface="Roboto"/>
                <a:cs typeface="Roboto"/>
              </a:rPr>
              <a:t>doivent</a:t>
            </a:r>
            <a:r>
              <a:rPr lang="en-CA">
                <a:latin typeface="Roboto"/>
                <a:ea typeface="Roboto"/>
                <a:cs typeface="Roboto"/>
              </a:rPr>
              <a:t> </a:t>
            </a:r>
            <a:r>
              <a:rPr lang="en-CA" err="1">
                <a:latin typeface="Roboto"/>
                <a:ea typeface="Roboto"/>
                <a:cs typeface="Roboto"/>
              </a:rPr>
              <a:t>apporter</a:t>
            </a:r>
            <a:r>
              <a:rPr lang="en-CA">
                <a:latin typeface="Roboto"/>
                <a:ea typeface="Roboto"/>
                <a:cs typeface="Roboto"/>
              </a:rPr>
              <a:t> </a:t>
            </a:r>
            <a:r>
              <a:rPr lang="en-CA" err="1">
                <a:latin typeface="Roboto"/>
                <a:ea typeface="Roboto"/>
                <a:cs typeface="Roboto"/>
              </a:rPr>
              <a:t>leurs</a:t>
            </a:r>
            <a:r>
              <a:rPr lang="en-CA">
                <a:latin typeface="Roboto"/>
                <a:ea typeface="Roboto"/>
                <a:cs typeface="Roboto"/>
              </a:rPr>
              <a:t> </a:t>
            </a:r>
            <a:r>
              <a:rPr lang="en-CA" err="1">
                <a:latin typeface="Roboto"/>
                <a:ea typeface="Roboto"/>
                <a:cs typeface="Roboto"/>
              </a:rPr>
              <a:t>propres</a:t>
            </a:r>
            <a:r>
              <a:rPr lang="en-CA">
                <a:latin typeface="Roboto"/>
                <a:ea typeface="Roboto"/>
                <a:cs typeface="Roboto"/>
              </a:rPr>
              <a:t> </a:t>
            </a:r>
            <a:r>
              <a:rPr lang="en-CA" err="1">
                <a:latin typeface="Roboto"/>
                <a:ea typeface="Roboto"/>
                <a:cs typeface="Roboto"/>
              </a:rPr>
              <a:t>projecteurs</a:t>
            </a:r>
            <a:r>
              <a:rPr lang="en-CA">
                <a:latin typeface="Roboto"/>
                <a:ea typeface="Roboto"/>
                <a:cs typeface="Roboto"/>
              </a:rPr>
              <a:t> et rapports de </a:t>
            </a:r>
            <a:r>
              <a:rPr lang="en-CA" err="1">
                <a:latin typeface="Roboto"/>
                <a:ea typeface="Roboto"/>
                <a:cs typeface="Roboto"/>
              </a:rPr>
              <a:t>défi</a:t>
            </a:r>
            <a:endParaRPr lang="en-US" err="1">
              <a:latin typeface="Roboto"/>
              <a:ea typeface="Roboto"/>
              <a:cs typeface="Roboto"/>
            </a:endParaRPr>
          </a:p>
          <a:p>
            <a:pPr lvl="1"/>
            <a:r>
              <a:rPr lang="en-CA" dirty="0">
                <a:latin typeface="Roboto"/>
                <a:ea typeface="Roboto"/>
                <a:cs typeface="Roboto"/>
              </a:rPr>
              <a:t>5 minutes de </a:t>
            </a:r>
            <a:r>
              <a:rPr lang="en-CA" dirty="0" err="1">
                <a:latin typeface="Roboto"/>
                <a:ea typeface="Roboto"/>
                <a:cs typeface="Roboto"/>
              </a:rPr>
              <a:t>présentation</a:t>
            </a:r>
            <a:r>
              <a:rPr lang="en-CA" dirty="0">
                <a:latin typeface="Roboto"/>
                <a:ea typeface="Roboto"/>
                <a:cs typeface="Roboto"/>
              </a:rPr>
              <a:t> </a:t>
            </a:r>
          </a:p>
          <a:p>
            <a:pPr lvl="1"/>
            <a:r>
              <a:rPr lang="en-CA" dirty="0">
                <a:latin typeface="Roboto"/>
                <a:ea typeface="Roboto"/>
                <a:cs typeface="Roboto"/>
              </a:rPr>
              <a:t>4 minutes de questions-</a:t>
            </a:r>
            <a:r>
              <a:rPr lang="en-CA" err="1">
                <a:latin typeface="Roboto"/>
                <a:ea typeface="Roboto"/>
                <a:cs typeface="Roboto"/>
              </a:rPr>
              <a:t>réponses</a:t>
            </a:r>
            <a:r>
              <a:rPr lang="en-CA" dirty="0">
                <a:latin typeface="Roboto"/>
                <a:ea typeface="Roboto"/>
                <a:cs typeface="Roboto"/>
              </a:rPr>
              <a:t> (le double </a:t>
            </a:r>
            <a:r>
              <a:rPr lang="en-CA" err="1">
                <a:latin typeface="Roboto"/>
                <a:ea typeface="Roboto"/>
                <a:cs typeface="Roboto"/>
              </a:rPr>
              <a:t>si</a:t>
            </a:r>
            <a:r>
              <a:rPr lang="en-CA" dirty="0">
                <a:latin typeface="Roboto"/>
                <a:ea typeface="Roboto"/>
                <a:cs typeface="Roboto"/>
              </a:rPr>
              <a:t> </a:t>
            </a:r>
            <a:r>
              <a:rPr lang="en-CA" err="1">
                <a:latin typeface="Roboto"/>
                <a:ea typeface="Roboto"/>
                <a:cs typeface="Roboto"/>
              </a:rPr>
              <a:t>vous</a:t>
            </a:r>
            <a:r>
              <a:rPr lang="en-CA" dirty="0">
                <a:latin typeface="Roboto"/>
                <a:ea typeface="Roboto"/>
                <a:cs typeface="Roboto"/>
              </a:rPr>
              <a:t> </a:t>
            </a:r>
            <a:r>
              <a:rPr lang="en-CA" err="1">
                <a:latin typeface="Roboto"/>
                <a:ea typeface="Roboto"/>
                <a:cs typeface="Roboto"/>
              </a:rPr>
              <a:t>avez</a:t>
            </a:r>
            <a:r>
              <a:rPr lang="en-CA" dirty="0">
                <a:latin typeface="Roboto"/>
                <a:ea typeface="Roboto"/>
                <a:cs typeface="Roboto"/>
              </a:rPr>
              <a:t> </a:t>
            </a:r>
            <a:r>
              <a:rPr lang="en-CA">
                <a:latin typeface="Roboto"/>
                <a:ea typeface="Roboto"/>
                <a:cs typeface="Roboto"/>
              </a:rPr>
              <a:t>un </a:t>
            </a:r>
            <a:r>
              <a:rPr lang="en-CA" err="1">
                <a:latin typeface="Roboto"/>
                <a:ea typeface="Roboto"/>
                <a:cs typeface="Roboto"/>
              </a:rPr>
              <a:t>traducteur</a:t>
            </a:r>
            <a:r>
              <a:rPr lang="en-CA" dirty="0">
                <a:latin typeface="Roboto"/>
                <a:ea typeface="Roboto"/>
                <a:cs typeface="Roboto"/>
              </a:rPr>
              <a:t>) </a:t>
            </a:r>
          </a:p>
          <a:p>
            <a:pPr lvl="2"/>
            <a:r>
              <a:rPr lang="en-CA">
                <a:latin typeface="Roboto"/>
                <a:ea typeface="Roboto"/>
                <a:cs typeface="Roboto"/>
              </a:rPr>
              <a:t>Le temps non utilisé pour la présentation ne sera pas ajouté à la période de questions-réponses</a:t>
            </a:r>
          </a:p>
          <a:p>
            <a:pPr lvl="1"/>
            <a:r>
              <a:rPr lang="en-CA" b="1" dirty="0">
                <a:latin typeface="Roboto"/>
                <a:ea typeface="Roboto"/>
                <a:cs typeface="Roboto"/>
              </a:rPr>
              <a:t>NOUVEAU: </a:t>
            </a:r>
            <a:r>
              <a:rPr lang="en-CA" dirty="0">
                <a:latin typeface="Roboto"/>
                <a:ea typeface="Roboto"/>
                <a:cs typeface="Roboto"/>
                <a:hlinkClick r:id="rId3"/>
              </a:rPr>
              <a:t>Logo hold slide</a:t>
            </a:r>
            <a:r>
              <a:rPr lang="en-CA" dirty="0">
                <a:latin typeface="Roboto"/>
                <a:ea typeface="Roboto"/>
                <a:cs typeface="Roboto"/>
              </a:rPr>
              <a:t> (à </a:t>
            </a:r>
            <a:r>
              <a:rPr lang="en-CA" dirty="0" err="1">
                <a:latin typeface="Roboto"/>
                <a:ea typeface="Roboto"/>
                <a:cs typeface="Roboto"/>
              </a:rPr>
              <a:t>ajouter</a:t>
            </a:r>
            <a:r>
              <a:rPr lang="en-CA" dirty="0">
                <a:latin typeface="Roboto"/>
                <a:ea typeface="Roboto"/>
                <a:cs typeface="Roboto"/>
              </a:rPr>
              <a:t> à </a:t>
            </a:r>
            <a:r>
              <a:rPr lang="en-CA" dirty="0" err="1">
                <a:latin typeface="Roboto"/>
                <a:ea typeface="Roboto"/>
                <a:cs typeface="Roboto"/>
              </a:rPr>
              <a:t>votre</a:t>
            </a:r>
            <a:r>
              <a:rPr lang="en-CA" dirty="0">
                <a:latin typeface="Roboto"/>
                <a:ea typeface="Roboto"/>
                <a:cs typeface="Roboto"/>
              </a:rPr>
              <a:t> </a:t>
            </a:r>
            <a:r>
              <a:rPr lang="en-CA" dirty="0" err="1">
                <a:latin typeface="Roboto"/>
                <a:ea typeface="Roboto"/>
                <a:cs typeface="Roboto"/>
              </a:rPr>
              <a:t>présentation</a:t>
            </a:r>
            <a:r>
              <a:rPr lang="en-CA" dirty="0">
                <a:latin typeface="Roboto"/>
                <a:ea typeface="Roboto"/>
                <a:cs typeface="Roboto"/>
              </a:rPr>
              <a:t>/</a:t>
            </a:r>
            <a:r>
              <a:rPr lang="en-CA" dirty="0" err="1">
                <a:latin typeface="Roboto"/>
                <a:ea typeface="Roboto"/>
                <a:cs typeface="Roboto"/>
              </a:rPr>
              <a:t>vidéo</a:t>
            </a:r>
            <a:r>
              <a:rPr lang="en-CA" dirty="0">
                <a:latin typeface="Roboto"/>
                <a:ea typeface="Roboto"/>
                <a:cs typeface="Roboto"/>
              </a:rPr>
              <a:t>) </a:t>
            </a:r>
            <a:r>
              <a:rPr lang="en-CA" dirty="0" err="1">
                <a:latin typeface="Roboto"/>
                <a:ea typeface="Roboto"/>
                <a:cs typeface="Roboto"/>
              </a:rPr>
              <a:t>devra</a:t>
            </a:r>
            <a:r>
              <a:rPr lang="en-CA" dirty="0">
                <a:latin typeface="Roboto"/>
                <a:ea typeface="Roboto"/>
                <a:cs typeface="Roboto"/>
              </a:rPr>
              <a:t> </a:t>
            </a:r>
            <a:r>
              <a:rPr lang="en-CA" dirty="0" err="1">
                <a:latin typeface="Roboto"/>
                <a:ea typeface="Roboto"/>
                <a:cs typeface="Roboto"/>
              </a:rPr>
              <a:t>être</a:t>
            </a:r>
            <a:r>
              <a:rPr lang="en-CA" dirty="0">
                <a:latin typeface="Roboto"/>
                <a:ea typeface="Roboto"/>
                <a:cs typeface="Roboto"/>
              </a:rPr>
              <a:t> </a:t>
            </a:r>
            <a:r>
              <a:rPr lang="en-CA" dirty="0" err="1">
                <a:latin typeface="Roboto"/>
                <a:ea typeface="Roboto"/>
                <a:cs typeface="Roboto"/>
              </a:rPr>
              <a:t>affichée</a:t>
            </a:r>
            <a:r>
              <a:rPr lang="en-CA" dirty="0">
                <a:latin typeface="Roboto"/>
                <a:ea typeface="Roboto"/>
                <a:cs typeface="Roboto"/>
              </a:rPr>
              <a:t> pendant la </a:t>
            </a:r>
            <a:r>
              <a:rPr lang="en-CA" dirty="0" err="1">
                <a:latin typeface="Roboto"/>
                <a:ea typeface="Roboto"/>
                <a:cs typeface="Roboto"/>
              </a:rPr>
              <a:t>préparation</a:t>
            </a:r>
            <a:r>
              <a:rPr lang="en-CA" dirty="0">
                <a:latin typeface="Roboto"/>
                <a:ea typeface="Roboto"/>
                <a:cs typeface="Roboto"/>
              </a:rPr>
              <a:t> et la session de Q&amp;A pour </a:t>
            </a:r>
            <a:r>
              <a:rPr lang="en-CA" dirty="0" err="1">
                <a:latin typeface="Roboto"/>
                <a:ea typeface="Roboto"/>
                <a:cs typeface="Roboto"/>
              </a:rPr>
              <a:t>chaque</a:t>
            </a:r>
            <a:r>
              <a:rPr lang="en-CA" dirty="0">
                <a:latin typeface="Roboto"/>
                <a:ea typeface="Roboto"/>
                <a:cs typeface="Roboto"/>
              </a:rPr>
              <a:t> </a:t>
            </a:r>
            <a:r>
              <a:rPr lang="en-CA" dirty="0" err="1">
                <a:latin typeface="Roboto"/>
                <a:ea typeface="Roboto"/>
                <a:cs typeface="Roboto"/>
              </a:rPr>
              <a:t>défi</a:t>
            </a:r>
            <a:r>
              <a:rPr lang="en-CA" dirty="0">
                <a:latin typeface="Roboto"/>
                <a:ea typeface="Roboto"/>
                <a:cs typeface="Roboto"/>
              </a:rPr>
              <a:t>.</a:t>
            </a:r>
          </a:p>
          <a:p>
            <a:pPr lvl="2"/>
            <a:endParaRPr lang="en-CA">
              <a:latin typeface="Roboto"/>
              <a:ea typeface="Roboto"/>
              <a:cs typeface="Roboto"/>
            </a:endParaRPr>
          </a:p>
          <a:p>
            <a:pPr marL="0" indent="0">
              <a:buNone/>
            </a:pPr>
            <a:r>
              <a:rPr lang="en-CA" sz="2400">
                <a:latin typeface="Roboto"/>
                <a:ea typeface="Roboto"/>
                <a:cs typeface="Roboto"/>
              </a:rPr>
              <a:t>Les aperçus des Impact Challenges et les </a:t>
            </a:r>
            <a:r>
              <a:rPr lang="en-CA" sz="2400" err="1">
                <a:latin typeface="Roboto"/>
                <a:ea typeface="Roboto"/>
                <a:cs typeface="Roboto"/>
              </a:rPr>
              <a:t>modèles</a:t>
            </a:r>
            <a:r>
              <a:rPr lang="en-CA" sz="2400">
                <a:latin typeface="Roboto"/>
                <a:ea typeface="Roboto"/>
                <a:cs typeface="Roboto"/>
              </a:rPr>
              <a:t> de Challenge Report </a:t>
            </a:r>
            <a:r>
              <a:rPr lang="en-CA" sz="2400" err="1">
                <a:latin typeface="Roboto"/>
                <a:ea typeface="Roboto"/>
                <a:cs typeface="Roboto"/>
              </a:rPr>
              <a:t>sont</a:t>
            </a:r>
            <a:r>
              <a:rPr lang="en-CA" sz="2400">
                <a:latin typeface="Roboto"/>
                <a:ea typeface="Roboto"/>
                <a:cs typeface="Roboto"/>
              </a:rPr>
              <a:t> </a:t>
            </a:r>
            <a:r>
              <a:rPr lang="en-CA" sz="2400" err="1">
                <a:latin typeface="Roboto"/>
                <a:ea typeface="Roboto"/>
                <a:cs typeface="Roboto"/>
              </a:rPr>
              <a:t>disponibles</a:t>
            </a:r>
            <a:r>
              <a:rPr lang="en-CA" sz="2400">
                <a:latin typeface="Roboto"/>
                <a:ea typeface="Roboto"/>
                <a:cs typeface="Roboto"/>
              </a:rPr>
              <a:t> sur </a:t>
            </a:r>
            <a:r>
              <a:rPr lang="en-CA" sz="2400" err="1">
                <a:latin typeface="Roboto"/>
                <a:ea typeface="Roboto"/>
                <a:cs typeface="Roboto"/>
              </a:rPr>
              <a:t>notre</a:t>
            </a:r>
            <a:r>
              <a:rPr lang="en-CA" sz="2400">
                <a:latin typeface="Roboto"/>
                <a:ea typeface="Roboto"/>
                <a:cs typeface="Roboto"/>
              </a:rPr>
              <a:t> </a:t>
            </a:r>
            <a:r>
              <a:rPr lang="en-CA" sz="2400" dirty="0">
                <a:latin typeface="Roboto"/>
                <a:ea typeface="Roboto"/>
                <a:cs typeface="Roboto"/>
                <a:hlinkClick r:id="rId4"/>
              </a:rPr>
              <a:t>site web</a:t>
            </a:r>
            <a:r>
              <a:rPr lang="en-CA" sz="2400">
                <a:latin typeface="Roboto"/>
                <a:ea typeface="Roboto"/>
                <a:cs typeface="Roboto"/>
              </a:rPr>
              <a:t>.</a:t>
            </a:r>
          </a:p>
          <a:p>
            <a:pPr marL="457200" lvl="1" indent="0">
              <a:buNone/>
            </a:pPr>
            <a:endParaRPr lang="en-CA">
              <a:latin typeface="Roboto"/>
              <a:ea typeface="Roboto"/>
              <a:cs typeface="Roboto"/>
            </a:endParaRPr>
          </a:p>
          <a:p>
            <a:endParaRPr lang="en-CA" sz="2400">
              <a:latin typeface="Roboto"/>
              <a:ea typeface="Roboto"/>
              <a:cs typeface="Roboto"/>
            </a:endParaRPr>
          </a:p>
        </p:txBody>
      </p:sp>
    </p:spTree>
    <p:extLst>
      <p:ext uri="{BB962C8B-B14F-4D97-AF65-F5344CB8AC3E}">
        <p14:creationId xmlns:p14="http://schemas.microsoft.com/office/powerpoint/2010/main" val="65000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triangle with a leaf on it&#10;&#10;AI-generated content may be incorrect.">
            <a:extLst>
              <a:ext uri="{FF2B5EF4-FFF2-40B4-BE49-F238E27FC236}">
                <a16:creationId xmlns:a16="http://schemas.microsoft.com/office/drawing/2014/main" id="{A38EFC3A-7C9F-1259-36BC-5B0C4DB5454E}"/>
              </a:ext>
            </a:extLst>
          </p:cNvPr>
          <p:cNvPicPr>
            <a:picLocks noChangeAspect="1"/>
          </p:cNvPicPr>
          <p:nvPr/>
        </p:nvPicPr>
        <p:blipFill>
          <a:blip r:embed="rId3"/>
          <a:stretch>
            <a:fillRect/>
          </a:stretch>
        </p:blipFill>
        <p:spPr>
          <a:xfrm>
            <a:off x="0" y="-12492"/>
            <a:ext cx="12203906" cy="6869906"/>
          </a:xfrm>
          <a:prstGeom prst="rect">
            <a:avLst/>
          </a:prstGeom>
        </p:spPr>
      </p:pic>
    </p:spTree>
    <p:extLst>
      <p:ext uri="{BB962C8B-B14F-4D97-AF65-F5344CB8AC3E}">
        <p14:creationId xmlns:p14="http://schemas.microsoft.com/office/powerpoint/2010/main" val="79365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800" b="1" dirty="0">
                <a:latin typeface="Knockout 28 Junior Feathrwt"/>
                <a:ea typeface="Roboto"/>
              </a:rPr>
              <a:t>DÉFIS</a:t>
            </a:r>
            <a:r>
              <a:rPr lang="en-CA" sz="5400" dirty="0">
                <a:latin typeface="Knockout 28 Junior Feathrwt"/>
                <a:ea typeface="Roboto"/>
              </a:rPr>
              <a:t> </a:t>
            </a:r>
            <a:r>
              <a:rPr lang="en-CA" sz="4800" b="1" dirty="0">
                <a:latin typeface="Knockout 28 Junior Feathrwt"/>
                <a:ea typeface="Roboto"/>
              </a:rPr>
              <a:t>D'IMPACTS</a:t>
            </a:r>
          </a:p>
        </p:txBody>
      </p:sp>
      <p:sp>
        <p:nvSpPr>
          <p:cNvPr id="4" name="Text Placeholder 3"/>
          <p:cNvSpPr>
            <a:spLocks noGrp="1"/>
          </p:cNvSpPr>
          <p:nvPr>
            <p:ph type="body" sz="quarter" idx="10"/>
          </p:nvPr>
        </p:nvSpPr>
        <p:spPr>
          <a:xfrm>
            <a:off x="2994660" y="1698398"/>
            <a:ext cx="8816342" cy="5009477"/>
          </a:xfrm>
        </p:spPr>
        <p:txBody>
          <a:bodyPr vert="horz" lIns="91440" tIns="45720" rIns="91440" bIns="45720" rtlCol="0" anchor="t">
            <a:normAutofit/>
          </a:bodyPr>
          <a:lstStyle/>
          <a:p>
            <a:r>
              <a:rPr lang="en-CA" sz="2400" dirty="0" err="1">
                <a:latin typeface="Roboto"/>
                <a:ea typeface="Roboto"/>
                <a:cs typeface="Roboto"/>
              </a:rPr>
              <a:t>Présentation</a:t>
            </a:r>
            <a:r>
              <a:rPr lang="en-CA" sz="2400" dirty="0">
                <a:latin typeface="Roboto"/>
                <a:ea typeface="Roboto"/>
                <a:cs typeface="Roboto"/>
              </a:rPr>
              <a:t>:</a:t>
            </a:r>
            <a:endParaRPr lang="en-US" sz="2400" dirty="0">
              <a:latin typeface="Roboto"/>
              <a:ea typeface="Roboto"/>
              <a:cs typeface="Roboto"/>
            </a:endParaRPr>
          </a:p>
          <a:p>
            <a:pPr lvl="1"/>
            <a:r>
              <a:rPr lang="en-CA" sz="2000" err="1">
                <a:latin typeface="Roboto"/>
                <a:ea typeface="Roboto"/>
                <a:cs typeface="Roboto"/>
              </a:rPr>
              <a:t>Période</a:t>
            </a:r>
            <a:r>
              <a:rPr lang="en-CA" sz="2000" dirty="0">
                <a:latin typeface="Roboto"/>
                <a:ea typeface="Roboto"/>
                <a:cs typeface="Roboto"/>
              </a:rPr>
              <a:t> de configuration de 3 minutes (les équipes </a:t>
            </a:r>
            <a:r>
              <a:rPr lang="en-CA" sz="2000" err="1">
                <a:latin typeface="Roboto"/>
                <a:ea typeface="Roboto"/>
                <a:cs typeface="Roboto"/>
              </a:rPr>
              <a:t>doivent</a:t>
            </a:r>
            <a:r>
              <a:rPr lang="en-CA" sz="2000" dirty="0">
                <a:latin typeface="Roboto"/>
                <a:ea typeface="Roboto"/>
                <a:cs typeface="Roboto"/>
              </a:rPr>
              <a:t> </a:t>
            </a:r>
            <a:r>
              <a:rPr lang="en-CA" sz="2000" err="1">
                <a:latin typeface="Roboto"/>
                <a:ea typeface="Roboto"/>
                <a:cs typeface="Roboto"/>
              </a:rPr>
              <a:t>apporter</a:t>
            </a:r>
            <a:r>
              <a:rPr lang="en-CA" sz="2000" dirty="0">
                <a:latin typeface="Roboto"/>
                <a:ea typeface="Roboto"/>
                <a:cs typeface="Roboto"/>
              </a:rPr>
              <a:t> </a:t>
            </a:r>
            <a:r>
              <a:rPr lang="en-CA" sz="2000" err="1">
                <a:latin typeface="Roboto"/>
                <a:ea typeface="Roboto"/>
                <a:cs typeface="Roboto"/>
              </a:rPr>
              <a:t>leurs</a:t>
            </a:r>
            <a:r>
              <a:rPr lang="en-CA" sz="2000" dirty="0">
                <a:latin typeface="Roboto"/>
                <a:ea typeface="Roboto"/>
                <a:cs typeface="Roboto"/>
              </a:rPr>
              <a:t> </a:t>
            </a:r>
            <a:r>
              <a:rPr lang="en-CA" sz="2000" err="1">
                <a:latin typeface="Roboto"/>
                <a:ea typeface="Roboto"/>
                <a:cs typeface="Roboto"/>
              </a:rPr>
              <a:t>propres</a:t>
            </a:r>
            <a:r>
              <a:rPr lang="en-CA" sz="2000" dirty="0">
                <a:latin typeface="Roboto"/>
                <a:ea typeface="Roboto"/>
                <a:cs typeface="Roboto"/>
              </a:rPr>
              <a:t> </a:t>
            </a:r>
            <a:r>
              <a:rPr lang="en-CA" sz="2000" err="1">
                <a:latin typeface="Roboto"/>
                <a:ea typeface="Roboto"/>
                <a:cs typeface="Roboto"/>
              </a:rPr>
              <a:t>projecteurs</a:t>
            </a:r>
            <a:r>
              <a:rPr lang="en-CA" sz="2000" dirty="0">
                <a:latin typeface="Roboto"/>
                <a:ea typeface="Roboto"/>
                <a:cs typeface="Roboto"/>
              </a:rPr>
              <a:t>)</a:t>
            </a:r>
          </a:p>
          <a:p>
            <a:pPr lvl="1"/>
            <a:r>
              <a:rPr lang="en-CA" sz="2000" dirty="0" err="1">
                <a:latin typeface="Roboto"/>
                <a:ea typeface="Roboto"/>
                <a:cs typeface="Roboto"/>
              </a:rPr>
              <a:t>Présentation</a:t>
            </a:r>
            <a:r>
              <a:rPr lang="en-CA" sz="2000" dirty="0">
                <a:latin typeface="Roboto"/>
                <a:ea typeface="Roboto"/>
                <a:cs typeface="Roboto"/>
              </a:rPr>
              <a:t> de 5 minutes avec Rapport de </a:t>
            </a:r>
            <a:r>
              <a:rPr lang="en-CA" sz="2000" dirty="0" err="1">
                <a:latin typeface="Roboto"/>
                <a:ea typeface="Roboto"/>
                <a:cs typeface="Roboto"/>
              </a:rPr>
              <a:t>Défi</a:t>
            </a:r>
            <a:r>
              <a:rPr lang="en-CA" sz="2000" dirty="0">
                <a:latin typeface="Roboto"/>
                <a:ea typeface="Roboto"/>
                <a:cs typeface="Roboto"/>
              </a:rPr>
              <a:t> et </a:t>
            </a:r>
            <a:r>
              <a:rPr lang="en-CA" sz="2000" dirty="0" err="1">
                <a:latin typeface="Roboto"/>
                <a:ea typeface="Roboto"/>
                <a:cs typeface="Roboto"/>
              </a:rPr>
              <a:t>Formulaire</a:t>
            </a:r>
            <a:r>
              <a:rPr lang="en-CA" sz="2000" dirty="0">
                <a:latin typeface="Roboto"/>
                <a:ea typeface="Roboto"/>
                <a:cs typeface="Roboto"/>
              </a:rPr>
              <a:t> de </a:t>
            </a:r>
            <a:r>
              <a:rPr lang="en-CA" sz="2000" dirty="0" err="1">
                <a:latin typeface="Roboto"/>
                <a:ea typeface="Roboto"/>
                <a:cs typeface="Roboto"/>
              </a:rPr>
              <a:t>Vérification</a:t>
            </a:r>
            <a:r>
              <a:rPr lang="en-CA" sz="2000" dirty="0">
                <a:latin typeface="Roboto"/>
                <a:ea typeface="Roboto"/>
                <a:cs typeface="Roboto"/>
              </a:rPr>
              <a:t> de </a:t>
            </a:r>
            <a:r>
              <a:rPr lang="en-CA" sz="2000" dirty="0" err="1">
                <a:latin typeface="Roboto"/>
                <a:ea typeface="Roboto"/>
                <a:cs typeface="Roboto"/>
              </a:rPr>
              <a:t>Projet</a:t>
            </a:r>
            <a:r>
              <a:rPr lang="en-CA" sz="2000" dirty="0">
                <a:latin typeface="Roboto"/>
                <a:ea typeface="Roboto"/>
                <a:cs typeface="Roboto"/>
              </a:rPr>
              <a:t> (Le temps </a:t>
            </a:r>
            <a:r>
              <a:rPr lang="en-CA" sz="2000" dirty="0" err="1">
                <a:latin typeface="Roboto"/>
                <a:ea typeface="Roboto"/>
                <a:cs typeface="Roboto"/>
              </a:rPr>
              <a:t>inutilisé</a:t>
            </a:r>
            <a:r>
              <a:rPr lang="en-CA" sz="2000" dirty="0">
                <a:latin typeface="Roboto"/>
                <a:ea typeface="Roboto"/>
                <a:cs typeface="Roboto"/>
              </a:rPr>
              <a:t> sera </a:t>
            </a:r>
            <a:r>
              <a:rPr lang="en-CA" sz="2000" dirty="0" err="1">
                <a:latin typeface="Roboto"/>
                <a:ea typeface="Roboto"/>
                <a:cs typeface="Roboto"/>
              </a:rPr>
              <a:t>ajouté</a:t>
            </a:r>
            <a:r>
              <a:rPr lang="en-CA" sz="2000" dirty="0">
                <a:latin typeface="Roboto"/>
                <a:ea typeface="Roboto"/>
                <a:cs typeface="Roboto"/>
              </a:rPr>
              <a:t> à </a:t>
            </a:r>
            <a:r>
              <a:rPr lang="en-CA" sz="2000" dirty="0" err="1">
                <a:latin typeface="Roboto"/>
                <a:ea typeface="Roboto"/>
                <a:cs typeface="Roboto"/>
              </a:rPr>
              <a:t>votre</a:t>
            </a:r>
            <a:r>
              <a:rPr lang="en-CA" sz="2000" dirty="0">
                <a:latin typeface="Roboto"/>
                <a:ea typeface="Roboto"/>
                <a:cs typeface="Roboto"/>
              </a:rPr>
              <a:t> </a:t>
            </a:r>
            <a:r>
              <a:rPr lang="en-CA" sz="2000" dirty="0" err="1">
                <a:latin typeface="Roboto"/>
                <a:ea typeface="Roboto"/>
                <a:cs typeface="Roboto"/>
              </a:rPr>
              <a:t>période</a:t>
            </a:r>
            <a:r>
              <a:rPr lang="en-CA" sz="2000" dirty="0">
                <a:latin typeface="Roboto"/>
                <a:ea typeface="Roboto"/>
                <a:cs typeface="Roboto"/>
              </a:rPr>
              <a:t> de questions-</a:t>
            </a:r>
            <a:r>
              <a:rPr lang="en-CA" sz="2000" dirty="0" err="1">
                <a:latin typeface="Roboto"/>
                <a:ea typeface="Roboto"/>
                <a:cs typeface="Roboto"/>
              </a:rPr>
              <a:t>réponses</a:t>
            </a:r>
            <a:r>
              <a:rPr lang="en-CA" sz="2000" dirty="0">
                <a:latin typeface="Roboto"/>
                <a:ea typeface="Roboto"/>
                <a:cs typeface="Roboto"/>
              </a:rPr>
              <a:t> !)</a:t>
            </a:r>
          </a:p>
          <a:p>
            <a:pPr lvl="1"/>
            <a:r>
              <a:rPr lang="en-CA" sz="2000" dirty="0">
                <a:latin typeface="Roboto"/>
                <a:ea typeface="Roboto"/>
                <a:cs typeface="Roboto"/>
              </a:rPr>
              <a:t>Session de questions-</a:t>
            </a:r>
            <a:r>
              <a:rPr lang="en-CA" sz="2000" dirty="0" err="1">
                <a:latin typeface="Roboto"/>
                <a:ea typeface="Roboto"/>
                <a:cs typeface="Roboto"/>
              </a:rPr>
              <a:t>réponses</a:t>
            </a:r>
            <a:r>
              <a:rPr lang="en-CA" sz="2000" dirty="0">
                <a:latin typeface="Roboto"/>
                <a:ea typeface="Roboto"/>
                <a:cs typeface="Roboto"/>
              </a:rPr>
              <a:t> de 4 minutes *</a:t>
            </a:r>
            <a:r>
              <a:rPr lang="en-CA" sz="2000" dirty="0" err="1">
                <a:latin typeface="Roboto"/>
                <a:ea typeface="Roboto"/>
                <a:cs typeface="Roboto"/>
              </a:rPr>
              <a:t>Changement</a:t>
            </a:r>
            <a:r>
              <a:rPr lang="en-CA" sz="2000" dirty="0">
                <a:latin typeface="Roboto"/>
                <a:ea typeface="Roboto"/>
                <a:cs typeface="Roboto"/>
              </a:rPr>
              <a:t> par rapport à </a:t>
            </a:r>
            <a:r>
              <a:rPr lang="en-CA" sz="2000" dirty="0" err="1">
                <a:latin typeface="Roboto"/>
                <a:ea typeface="Roboto"/>
                <a:cs typeface="Roboto"/>
              </a:rPr>
              <a:t>l'année</a:t>
            </a:r>
            <a:r>
              <a:rPr lang="en-CA" sz="2000" dirty="0">
                <a:latin typeface="Roboto"/>
                <a:ea typeface="Roboto"/>
                <a:cs typeface="Roboto"/>
              </a:rPr>
              <a:t> </a:t>
            </a:r>
            <a:r>
              <a:rPr lang="en-CA" sz="2000" dirty="0" err="1">
                <a:latin typeface="Roboto"/>
                <a:ea typeface="Roboto"/>
                <a:cs typeface="Roboto"/>
              </a:rPr>
              <a:t>dernière</a:t>
            </a:r>
            <a:r>
              <a:rPr lang="en-CA" sz="2000" dirty="0">
                <a:latin typeface="Roboto"/>
                <a:ea typeface="Roboto"/>
                <a:cs typeface="Roboto"/>
              </a:rPr>
              <a:t>*</a:t>
            </a:r>
          </a:p>
          <a:p>
            <a:r>
              <a:rPr lang="en-CA" sz="2400" dirty="0">
                <a:latin typeface="Roboto"/>
                <a:ea typeface="Roboto"/>
                <a:cs typeface="Roboto"/>
              </a:rPr>
              <a:t>Les aperçus des </a:t>
            </a:r>
            <a:r>
              <a:rPr lang="en-CA" sz="2400" dirty="0" err="1">
                <a:latin typeface="Roboto"/>
                <a:ea typeface="Roboto"/>
                <a:cs typeface="Roboto"/>
              </a:rPr>
              <a:t>Défis</a:t>
            </a:r>
            <a:r>
              <a:rPr lang="en-CA" sz="2400" dirty="0">
                <a:latin typeface="Roboto"/>
                <a:ea typeface="Roboto"/>
                <a:cs typeface="Roboto"/>
              </a:rPr>
              <a:t> Impact et les </a:t>
            </a:r>
            <a:r>
              <a:rPr lang="en-CA" sz="2400" dirty="0" err="1">
                <a:latin typeface="Roboto"/>
                <a:ea typeface="Roboto"/>
                <a:cs typeface="Roboto"/>
              </a:rPr>
              <a:t>modèles</a:t>
            </a:r>
            <a:r>
              <a:rPr lang="en-CA" sz="2400" dirty="0">
                <a:latin typeface="Roboto"/>
                <a:ea typeface="Roboto"/>
                <a:cs typeface="Roboto"/>
              </a:rPr>
              <a:t> de Rapport de </a:t>
            </a:r>
            <a:r>
              <a:rPr lang="en-CA" sz="2400" dirty="0" err="1">
                <a:latin typeface="Roboto"/>
                <a:ea typeface="Roboto"/>
                <a:cs typeface="Roboto"/>
              </a:rPr>
              <a:t>Défi</a:t>
            </a:r>
            <a:r>
              <a:rPr lang="en-CA" sz="2400" dirty="0">
                <a:latin typeface="Roboto"/>
                <a:ea typeface="Roboto"/>
                <a:cs typeface="Roboto"/>
              </a:rPr>
              <a:t> </a:t>
            </a:r>
            <a:r>
              <a:rPr lang="en-CA" sz="2400" dirty="0" err="1">
                <a:latin typeface="Roboto"/>
                <a:ea typeface="Roboto"/>
                <a:cs typeface="Roboto"/>
              </a:rPr>
              <a:t>sont</a:t>
            </a:r>
            <a:r>
              <a:rPr lang="en-CA" sz="2400" dirty="0">
                <a:latin typeface="Roboto"/>
                <a:ea typeface="Roboto"/>
                <a:cs typeface="Roboto"/>
              </a:rPr>
              <a:t> </a:t>
            </a:r>
            <a:r>
              <a:rPr lang="en-CA" sz="2400" dirty="0" err="1">
                <a:latin typeface="Roboto"/>
                <a:ea typeface="Roboto"/>
                <a:cs typeface="Roboto"/>
              </a:rPr>
              <a:t>disponibles</a:t>
            </a:r>
            <a:r>
              <a:rPr lang="en-CA" sz="2400" dirty="0">
                <a:latin typeface="Roboto"/>
                <a:ea typeface="Roboto"/>
                <a:cs typeface="Roboto"/>
              </a:rPr>
              <a:t> sur </a:t>
            </a:r>
            <a:r>
              <a:rPr lang="en-CA" sz="2400" dirty="0" err="1">
                <a:latin typeface="Roboto"/>
                <a:ea typeface="Roboto"/>
                <a:cs typeface="Roboto"/>
              </a:rPr>
              <a:t>notre</a:t>
            </a:r>
            <a:r>
              <a:rPr lang="en-CA" sz="2400" dirty="0">
                <a:latin typeface="Roboto"/>
                <a:ea typeface="Roboto"/>
                <a:cs typeface="Roboto"/>
              </a:rPr>
              <a:t> </a:t>
            </a:r>
            <a:r>
              <a:rPr lang="en-CA" sz="2400" dirty="0">
                <a:latin typeface="Roboto"/>
                <a:ea typeface="Roboto"/>
                <a:cs typeface="Roboto"/>
                <a:hlinkClick r:id="rId3"/>
              </a:rPr>
              <a:t>site web</a:t>
            </a:r>
            <a:r>
              <a:rPr lang="en-CA" sz="2400" dirty="0">
                <a:latin typeface="Roboto"/>
                <a:ea typeface="Roboto"/>
                <a:cs typeface="Roboto"/>
              </a:rPr>
              <a:t>. </a:t>
            </a:r>
          </a:p>
          <a:p>
            <a:r>
              <a:rPr lang="en-CA" sz="2400" dirty="0">
                <a:latin typeface="Roboto"/>
                <a:ea typeface="Roboto"/>
                <a:cs typeface="Roboto"/>
                <a:hlinkClick r:id="rId4"/>
              </a:rPr>
              <a:t>Atlantic Enactus Regionals</a:t>
            </a:r>
            <a:endParaRPr lang="en-CA" sz="2400" dirty="0">
              <a:latin typeface="Roboto"/>
              <a:ea typeface="Roboto"/>
              <a:cs typeface="Roboto"/>
            </a:endParaRPr>
          </a:p>
          <a:p>
            <a:r>
              <a:rPr lang="en-CA" sz="2400" dirty="0">
                <a:latin typeface="Roboto"/>
                <a:ea typeface="Roboto"/>
                <a:cs typeface="Roboto"/>
                <a:hlinkClick r:id="rId5"/>
              </a:rPr>
              <a:t>Central Enactus Regionals</a:t>
            </a:r>
            <a:endParaRPr lang="en-CA" sz="2400" dirty="0">
              <a:latin typeface="Roboto"/>
              <a:ea typeface="Roboto"/>
              <a:cs typeface="Roboto"/>
            </a:endParaRPr>
          </a:p>
          <a:p>
            <a:r>
              <a:rPr lang="en-CA" sz="2400" dirty="0">
                <a:latin typeface="Roboto"/>
                <a:ea typeface="Roboto"/>
                <a:cs typeface="Roboto"/>
                <a:hlinkClick r:id="rId6"/>
              </a:rPr>
              <a:t>Western Enactus Regionals</a:t>
            </a:r>
            <a:endParaRPr lang="en-CA" sz="2400" dirty="0">
              <a:latin typeface="Roboto"/>
              <a:ea typeface="Roboto"/>
              <a:cs typeface="Roboto"/>
            </a:endParaRPr>
          </a:p>
          <a:p>
            <a:endParaRPr lang="en-CA">
              <a:latin typeface="Roboto Light"/>
            </a:endParaRPr>
          </a:p>
          <a:p>
            <a:endParaRPr lang="en-CA">
              <a:latin typeface="Roboto Light"/>
            </a:endParaRPr>
          </a:p>
          <a:p>
            <a:endParaRPr lang="en-CA"/>
          </a:p>
          <a:p>
            <a:pPr lvl="1"/>
            <a:endParaRPr lang="en-CA"/>
          </a:p>
          <a:p>
            <a:endParaRPr lang="en-CA"/>
          </a:p>
        </p:txBody>
      </p:sp>
    </p:spTree>
    <p:extLst>
      <p:ext uri="{BB962C8B-B14F-4D97-AF65-F5344CB8AC3E}">
        <p14:creationId xmlns:p14="http://schemas.microsoft.com/office/powerpoint/2010/main" val="75620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F22B-74D6-43D3-84CF-0F3610F7CD0A}"/>
              </a:ext>
            </a:extLst>
          </p:cNvPr>
          <p:cNvSpPr>
            <a:spLocks noGrp="1"/>
          </p:cNvSpPr>
          <p:nvPr>
            <p:ph type="title"/>
          </p:nvPr>
        </p:nvSpPr>
        <p:spPr/>
        <p:txBody>
          <a:bodyPr>
            <a:normAutofit/>
          </a:bodyPr>
          <a:lstStyle/>
          <a:p>
            <a:r>
              <a:rPr lang="en-US" sz="4800" b="1" dirty="0">
                <a:latin typeface="Knockout 28 Junior Feathrwt"/>
                <a:ea typeface="Roboto"/>
              </a:rPr>
              <a:t>RAPPORTS</a:t>
            </a:r>
            <a:r>
              <a:rPr lang="en-US" dirty="0">
                <a:latin typeface="Knockout 28 Junior Feathrwt"/>
                <a:ea typeface="Roboto"/>
              </a:rPr>
              <a:t> </a:t>
            </a:r>
            <a:r>
              <a:rPr lang="en-US" sz="4800" b="1" dirty="0">
                <a:latin typeface="Knockout 28 Junior Feathrwt"/>
                <a:ea typeface="Roboto"/>
              </a:rPr>
              <a:t>DE</a:t>
            </a:r>
            <a:r>
              <a:rPr lang="en-US" dirty="0">
                <a:latin typeface="Knockout 28 Junior Feathrwt"/>
                <a:ea typeface="Roboto"/>
              </a:rPr>
              <a:t> </a:t>
            </a:r>
            <a:r>
              <a:rPr lang="en-US" sz="4800" b="1" dirty="0">
                <a:latin typeface="Knockout 28 Junior Feathrwt"/>
                <a:ea typeface="Roboto"/>
              </a:rPr>
              <a:t>DÉFI</a:t>
            </a:r>
          </a:p>
        </p:txBody>
      </p:sp>
      <p:sp>
        <p:nvSpPr>
          <p:cNvPr id="6" name="TextBox 5">
            <a:extLst>
              <a:ext uri="{FF2B5EF4-FFF2-40B4-BE49-F238E27FC236}">
                <a16:creationId xmlns:a16="http://schemas.microsoft.com/office/drawing/2014/main" id="{5B47E91C-E0CB-17AC-F4EA-A0EC76843079}"/>
              </a:ext>
            </a:extLst>
          </p:cNvPr>
          <p:cNvSpPr txBox="1"/>
          <p:nvPr/>
        </p:nvSpPr>
        <p:spPr>
          <a:xfrm>
            <a:off x="2464231" y="6551798"/>
            <a:ext cx="52527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a:latin typeface="Roboto"/>
              </a:rPr>
              <a:t>Tous les rapports de </a:t>
            </a:r>
            <a:r>
              <a:rPr lang="en-US" sz="1600" dirty="0" err="1">
                <a:latin typeface="Roboto"/>
              </a:rPr>
              <a:t>défi</a:t>
            </a:r>
            <a:r>
              <a:rPr lang="en-US" sz="1600" dirty="0">
                <a:latin typeface="Roboto"/>
              </a:rPr>
              <a:t> </a:t>
            </a:r>
            <a:r>
              <a:rPr lang="en-US" sz="1600" dirty="0" err="1">
                <a:latin typeface="Roboto"/>
              </a:rPr>
              <a:t>peuvent</a:t>
            </a:r>
            <a:r>
              <a:rPr lang="en-US" sz="1600" dirty="0">
                <a:latin typeface="Roboto"/>
              </a:rPr>
              <a:t> </a:t>
            </a:r>
            <a:r>
              <a:rPr lang="en-US" sz="1600" dirty="0" err="1">
                <a:latin typeface="Roboto"/>
              </a:rPr>
              <a:t>être</a:t>
            </a:r>
            <a:r>
              <a:rPr lang="en-US" sz="1600" dirty="0">
                <a:latin typeface="Roboto"/>
              </a:rPr>
              <a:t> </a:t>
            </a:r>
            <a:r>
              <a:rPr lang="en-US" sz="1600" dirty="0" err="1">
                <a:latin typeface="Roboto"/>
              </a:rPr>
              <a:t>trouvés</a:t>
            </a:r>
            <a:r>
              <a:rPr lang="en-US" sz="1600" dirty="0">
                <a:latin typeface="Roboto"/>
              </a:rPr>
              <a:t> </a:t>
            </a:r>
            <a:r>
              <a:rPr lang="en-US" sz="1600" u="sng" dirty="0">
                <a:solidFill>
                  <a:srgbClr val="0563C1"/>
                </a:solidFill>
                <a:latin typeface="Roboto"/>
                <a:cs typeface="Segoe UI"/>
                <a:hlinkClick r:id="rId3"/>
              </a:rPr>
              <a:t>here</a:t>
            </a:r>
            <a:endParaRPr lang="en-US" sz="1600" dirty="0">
              <a:solidFill>
                <a:srgbClr val="FF0000"/>
              </a:solidFill>
              <a:latin typeface="Roboto"/>
              <a:ea typeface="Roboto"/>
              <a:cs typeface="Roboto"/>
            </a:endParaRPr>
          </a:p>
        </p:txBody>
      </p:sp>
      <p:pic>
        <p:nvPicPr>
          <p:cNvPr id="7" name="Picture 6" descr="A screenshot of a computer&#10;&#10;Description automatically generated">
            <a:extLst>
              <a:ext uri="{FF2B5EF4-FFF2-40B4-BE49-F238E27FC236}">
                <a16:creationId xmlns:a16="http://schemas.microsoft.com/office/drawing/2014/main" id="{45E7AF18-9CE4-2BE3-40E7-22B6CE7ACB4A}"/>
              </a:ext>
            </a:extLst>
          </p:cNvPr>
          <p:cNvPicPr>
            <a:picLocks noChangeAspect="1"/>
          </p:cNvPicPr>
          <p:nvPr/>
        </p:nvPicPr>
        <p:blipFill rotWithShape="1">
          <a:blip r:embed="rId4"/>
          <a:srcRect l="33369" t="15631" r="34640" b="11488"/>
          <a:stretch/>
        </p:blipFill>
        <p:spPr>
          <a:xfrm>
            <a:off x="5385015" y="1492642"/>
            <a:ext cx="4088628" cy="4810475"/>
          </a:xfrm>
          <a:prstGeom prst="rect">
            <a:avLst/>
          </a:prstGeom>
        </p:spPr>
      </p:pic>
    </p:spTree>
    <p:extLst>
      <p:ext uri="{BB962C8B-B14F-4D97-AF65-F5344CB8AC3E}">
        <p14:creationId xmlns:p14="http://schemas.microsoft.com/office/powerpoint/2010/main" val="244450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7722-BE7D-47D8-A6D8-2D6DED2D785A}"/>
              </a:ext>
            </a:extLst>
          </p:cNvPr>
          <p:cNvSpPr>
            <a:spLocks noGrp="1"/>
          </p:cNvSpPr>
          <p:nvPr>
            <p:ph type="title"/>
          </p:nvPr>
        </p:nvSpPr>
        <p:spPr>
          <a:xfrm>
            <a:off x="2981408" y="265043"/>
            <a:ext cx="8873790" cy="1024515"/>
          </a:xfrm>
        </p:spPr>
        <p:txBody>
          <a:bodyPr>
            <a:normAutofit/>
          </a:bodyPr>
          <a:lstStyle/>
          <a:p>
            <a:r>
              <a:rPr lang="en-US" sz="4800" b="1" dirty="0">
                <a:latin typeface="Knockout 28 Junior Feathrwt"/>
                <a:ea typeface="Roboto"/>
              </a:rPr>
              <a:t>CRITÈRES</a:t>
            </a:r>
            <a:r>
              <a:rPr lang="en-US" dirty="0">
                <a:latin typeface="Knockout 28 Junior Feathrwt"/>
                <a:ea typeface="Roboto"/>
              </a:rPr>
              <a:t> </a:t>
            </a:r>
            <a:r>
              <a:rPr lang="en-US" sz="4800" b="1" dirty="0">
                <a:latin typeface="Knockout 28 Junior Feathrwt"/>
                <a:ea typeface="Roboto"/>
              </a:rPr>
              <a:t>DE</a:t>
            </a:r>
            <a:r>
              <a:rPr lang="en-US" dirty="0">
                <a:latin typeface="Knockout 28 Junior Feathrwt"/>
                <a:ea typeface="Roboto"/>
              </a:rPr>
              <a:t> </a:t>
            </a:r>
            <a:r>
              <a:rPr lang="en-US" sz="4800" b="1" dirty="0">
                <a:latin typeface="Knockout 28 Junior Feathrwt"/>
                <a:ea typeface="Roboto"/>
              </a:rPr>
              <a:t>JUGEMENT</a:t>
            </a:r>
          </a:p>
        </p:txBody>
      </p:sp>
      <p:sp>
        <p:nvSpPr>
          <p:cNvPr id="5" name="TextBox 4">
            <a:extLst>
              <a:ext uri="{FF2B5EF4-FFF2-40B4-BE49-F238E27FC236}">
                <a16:creationId xmlns:a16="http://schemas.microsoft.com/office/drawing/2014/main" id="{B7C834C7-5B33-75E1-997B-88D07909CCA7}"/>
              </a:ext>
            </a:extLst>
          </p:cNvPr>
          <p:cNvSpPr txBox="1"/>
          <p:nvPr/>
        </p:nvSpPr>
        <p:spPr>
          <a:xfrm>
            <a:off x="6437889" y="5931922"/>
            <a:ext cx="2463281" cy="646331"/>
          </a:xfrm>
          <a:prstGeom prst="rect">
            <a:avLst/>
          </a:prstGeom>
          <a:noFill/>
        </p:spPr>
        <p:txBody>
          <a:bodyPr wrap="square" lIns="91440" tIns="45720" rIns="91440" bIns="45720" rtlCol="0" anchor="t">
            <a:spAutoFit/>
          </a:bodyPr>
          <a:lstStyle/>
          <a:p>
            <a:pPr algn="ctr"/>
            <a:r>
              <a:rPr lang="en-CA">
                <a:latin typeface="Roboto"/>
                <a:ea typeface="Roboto"/>
                <a:cs typeface="Roboto"/>
                <a:hlinkClick r:id="rId3"/>
              </a:rPr>
              <a:t>Entrepreneurship</a:t>
            </a:r>
          </a:p>
          <a:p>
            <a:pPr algn="ctr"/>
            <a:r>
              <a:rPr lang="en-CA">
                <a:latin typeface="Roboto" panose="02000000000000000000" pitchFamily="2" charset="0"/>
                <a:ea typeface="Roboto" panose="02000000000000000000" pitchFamily="2" charset="0"/>
                <a:cs typeface="Roboto" panose="02000000000000000000" pitchFamily="2" charset="0"/>
                <a:hlinkClick r:id="rId3"/>
              </a:rPr>
              <a:t>Judging Criteria</a:t>
            </a:r>
            <a:endParaRPr lang="en-CA">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green survey form with white circles and black text&#10;&#10;Description automatically generated">
            <a:extLst>
              <a:ext uri="{FF2B5EF4-FFF2-40B4-BE49-F238E27FC236}">
                <a16:creationId xmlns:a16="http://schemas.microsoft.com/office/drawing/2014/main" id="{83BC8CE5-16EE-DAA9-5C8C-713E2D800BE8}"/>
              </a:ext>
            </a:extLst>
          </p:cNvPr>
          <p:cNvPicPr>
            <a:picLocks noChangeAspect="1"/>
          </p:cNvPicPr>
          <p:nvPr/>
        </p:nvPicPr>
        <p:blipFill>
          <a:blip r:embed="rId4"/>
          <a:stretch>
            <a:fillRect/>
          </a:stretch>
        </p:blipFill>
        <p:spPr>
          <a:xfrm>
            <a:off x="5461888" y="1892820"/>
            <a:ext cx="4276761" cy="3608295"/>
          </a:xfrm>
          <a:prstGeom prst="rect">
            <a:avLst/>
          </a:prstGeom>
        </p:spPr>
      </p:pic>
    </p:spTree>
    <p:extLst>
      <p:ext uri="{BB962C8B-B14F-4D97-AF65-F5344CB8AC3E}">
        <p14:creationId xmlns:p14="http://schemas.microsoft.com/office/powerpoint/2010/main" val="383459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D109D-4BEE-2AF2-E340-D326E52A9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9A967-1270-DED6-12D8-EEBB485B0343}"/>
              </a:ext>
            </a:extLst>
          </p:cNvPr>
          <p:cNvSpPr>
            <a:spLocks noGrp="1"/>
          </p:cNvSpPr>
          <p:nvPr>
            <p:ph type="title"/>
          </p:nvPr>
        </p:nvSpPr>
        <p:spPr>
          <a:xfrm>
            <a:off x="2981408" y="265043"/>
            <a:ext cx="8873790" cy="1024515"/>
          </a:xfrm>
        </p:spPr>
        <p:txBody>
          <a:bodyPr/>
          <a:lstStyle/>
          <a:p>
            <a:r>
              <a:rPr lang="en-US" sz="4800" b="1" dirty="0">
                <a:latin typeface="Knockout 28 Junior Feathrwt"/>
                <a:ea typeface="Roboto"/>
              </a:rPr>
              <a:t>CRITÈRES</a:t>
            </a:r>
            <a:r>
              <a:rPr lang="en-US" dirty="0">
                <a:latin typeface="Knockout 28 Junior Feathrwt"/>
                <a:ea typeface="Roboto"/>
              </a:rPr>
              <a:t> </a:t>
            </a:r>
            <a:r>
              <a:rPr lang="en-US" sz="4800" b="1" dirty="0">
                <a:latin typeface="Knockout 28 Junior Feathrwt"/>
                <a:ea typeface="Roboto"/>
              </a:rPr>
              <a:t>DE</a:t>
            </a:r>
            <a:r>
              <a:rPr lang="en-US" dirty="0">
                <a:latin typeface="Knockout 28 Junior Feathrwt"/>
                <a:ea typeface="Roboto"/>
              </a:rPr>
              <a:t> </a:t>
            </a:r>
            <a:r>
              <a:rPr lang="en-US" sz="4800" b="1" dirty="0">
                <a:latin typeface="Knockout 28 Junior Feathrwt"/>
                <a:ea typeface="Roboto"/>
              </a:rPr>
              <a:t>JUGEMENT</a:t>
            </a:r>
            <a:endParaRPr lang="en-US" sz="4800" dirty="0">
              <a:solidFill>
                <a:srgbClr val="000000"/>
              </a:solidFill>
              <a:ea typeface="Roboto"/>
            </a:endParaRPr>
          </a:p>
        </p:txBody>
      </p:sp>
      <p:sp>
        <p:nvSpPr>
          <p:cNvPr id="4" name="TextBox 3">
            <a:extLst>
              <a:ext uri="{FF2B5EF4-FFF2-40B4-BE49-F238E27FC236}">
                <a16:creationId xmlns:a16="http://schemas.microsoft.com/office/drawing/2014/main" id="{85CB5710-4212-79AB-14F0-69E5BD5FD96A}"/>
              </a:ext>
            </a:extLst>
          </p:cNvPr>
          <p:cNvSpPr txBox="1"/>
          <p:nvPr/>
        </p:nvSpPr>
        <p:spPr>
          <a:xfrm>
            <a:off x="7736543" y="3849896"/>
            <a:ext cx="4119802" cy="646331"/>
          </a:xfrm>
          <a:prstGeom prst="rect">
            <a:avLst/>
          </a:prstGeom>
          <a:noFill/>
        </p:spPr>
        <p:txBody>
          <a:bodyPr wrap="square" lIns="91440" tIns="45720" rIns="91440" bIns="45720" rtlCol="0" anchor="t">
            <a:spAutoFit/>
          </a:bodyPr>
          <a:lstStyle/>
          <a:p>
            <a:pPr algn="ctr"/>
            <a:r>
              <a:rPr lang="en-CA">
                <a:latin typeface="Roboto"/>
                <a:ea typeface="Roboto"/>
                <a:cs typeface="Roboto"/>
                <a:hlinkClick r:id="rId3"/>
              </a:rPr>
              <a:t>Innovation and Impact </a:t>
            </a:r>
            <a:endParaRPr lang="en-US"/>
          </a:p>
          <a:p>
            <a:pPr algn="ctr"/>
            <a:r>
              <a:rPr lang="en-CA">
                <a:latin typeface="Roboto"/>
                <a:ea typeface="Roboto"/>
                <a:cs typeface="Roboto"/>
                <a:hlinkClick r:id="rId3"/>
              </a:rPr>
              <a:t>Judging Criteria</a:t>
            </a:r>
          </a:p>
        </p:txBody>
      </p:sp>
      <p:pic>
        <p:nvPicPr>
          <p:cNvPr id="3" name="Picture 2" descr="A survey form with text and images&#10;&#10;Description automatically generated">
            <a:extLst>
              <a:ext uri="{FF2B5EF4-FFF2-40B4-BE49-F238E27FC236}">
                <a16:creationId xmlns:a16="http://schemas.microsoft.com/office/drawing/2014/main" id="{F78B43DE-A4E0-FC45-4360-0D1876EB5CCF}"/>
              </a:ext>
            </a:extLst>
          </p:cNvPr>
          <p:cNvPicPr>
            <a:picLocks noChangeAspect="1"/>
          </p:cNvPicPr>
          <p:nvPr/>
        </p:nvPicPr>
        <p:blipFill>
          <a:blip r:embed="rId4"/>
          <a:stretch>
            <a:fillRect/>
          </a:stretch>
        </p:blipFill>
        <p:spPr>
          <a:xfrm>
            <a:off x="3088999" y="1334671"/>
            <a:ext cx="4291221" cy="2808219"/>
          </a:xfrm>
          <a:prstGeom prst="rect">
            <a:avLst/>
          </a:prstGeom>
        </p:spPr>
      </p:pic>
      <p:pic>
        <p:nvPicPr>
          <p:cNvPr id="6" name="Picture 5" descr="A chart with circles and numbers&#10;&#10;Description automatically generated">
            <a:extLst>
              <a:ext uri="{FF2B5EF4-FFF2-40B4-BE49-F238E27FC236}">
                <a16:creationId xmlns:a16="http://schemas.microsoft.com/office/drawing/2014/main" id="{D25D370B-8FF3-2002-634E-042A623683CE}"/>
              </a:ext>
            </a:extLst>
          </p:cNvPr>
          <p:cNvPicPr>
            <a:picLocks noChangeAspect="1"/>
          </p:cNvPicPr>
          <p:nvPr/>
        </p:nvPicPr>
        <p:blipFill rotWithShape="1">
          <a:blip r:embed="rId5"/>
          <a:srcRect t="91" r="257" b="7930"/>
          <a:stretch/>
        </p:blipFill>
        <p:spPr>
          <a:xfrm>
            <a:off x="3090240" y="4139715"/>
            <a:ext cx="4277714" cy="2638574"/>
          </a:xfrm>
          <a:prstGeom prst="rect">
            <a:avLst/>
          </a:prstGeom>
        </p:spPr>
      </p:pic>
      <p:pic>
        <p:nvPicPr>
          <p:cNvPr id="8" name="Picture 7">
            <a:extLst>
              <a:ext uri="{FF2B5EF4-FFF2-40B4-BE49-F238E27FC236}">
                <a16:creationId xmlns:a16="http://schemas.microsoft.com/office/drawing/2014/main" id="{A35AD9AC-C6DD-E25C-9117-119130285562}"/>
              </a:ext>
            </a:extLst>
          </p:cNvPr>
          <p:cNvPicPr>
            <a:picLocks noChangeAspect="1"/>
          </p:cNvPicPr>
          <p:nvPr/>
        </p:nvPicPr>
        <p:blipFill>
          <a:blip r:embed="rId6"/>
          <a:stretch>
            <a:fillRect/>
          </a:stretch>
        </p:blipFill>
        <p:spPr>
          <a:xfrm>
            <a:off x="7676322" y="1338332"/>
            <a:ext cx="4282662" cy="2149337"/>
          </a:xfrm>
          <a:prstGeom prst="rect">
            <a:avLst/>
          </a:prstGeom>
        </p:spPr>
      </p:pic>
      <p:sp>
        <p:nvSpPr>
          <p:cNvPr id="9" name="TextBox 8">
            <a:extLst>
              <a:ext uri="{FF2B5EF4-FFF2-40B4-BE49-F238E27FC236}">
                <a16:creationId xmlns:a16="http://schemas.microsoft.com/office/drawing/2014/main" id="{C5A2FC4A-A095-FD71-9AEC-1FCD21F37830}"/>
              </a:ext>
            </a:extLst>
          </p:cNvPr>
          <p:cNvSpPr txBox="1"/>
          <p:nvPr/>
        </p:nvSpPr>
        <p:spPr>
          <a:xfrm>
            <a:off x="7367366" y="6401251"/>
            <a:ext cx="4495359" cy="369332"/>
          </a:xfrm>
          <a:prstGeom prst="rect">
            <a:avLst/>
          </a:prstGeom>
          <a:noFill/>
        </p:spPr>
        <p:txBody>
          <a:bodyPr wrap="square" lIns="91440" tIns="45720" rIns="91440" bIns="45720" rtlCol="0" anchor="t">
            <a:spAutoFit/>
          </a:bodyPr>
          <a:lstStyle/>
          <a:p>
            <a:pPr algn="r"/>
            <a:r>
              <a:rPr lang="en-CA" dirty="0">
                <a:latin typeface="Roboto"/>
                <a:ea typeface="Roboto"/>
                <a:cs typeface="Roboto"/>
                <a:hlinkClick r:id="rId7"/>
              </a:rPr>
              <a:t>Découvrez les 4 critères d'évaluation ici</a:t>
            </a:r>
          </a:p>
        </p:txBody>
      </p:sp>
    </p:spTree>
    <p:extLst>
      <p:ext uri="{BB962C8B-B14F-4D97-AF65-F5344CB8AC3E}">
        <p14:creationId xmlns:p14="http://schemas.microsoft.com/office/powerpoint/2010/main" val="224223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normAutofit/>
          </a:bodyPr>
          <a:lstStyle/>
          <a:p>
            <a:r>
              <a:rPr lang="en-US" sz="4800" b="1" dirty="0">
                <a:latin typeface="Knockout 28 Junior Feathrwt"/>
              </a:rPr>
              <a:t>CONSEILS</a:t>
            </a:r>
            <a:r>
              <a:rPr lang="en-US" dirty="0">
                <a:latin typeface="Knockout 28 Junior Feathrwt"/>
                <a:ea typeface="Roboto"/>
              </a:rPr>
              <a:t> </a:t>
            </a:r>
            <a:r>
              <a:rPr lang="en-US" sz="4800" b="1" dirty="0">
                <a:latin typeface="Knockout 28 Junior Feathrwt"/>
              </a:rPr>
              <a:t>DE</a:t>
            </a:r>
            <a:r>
              <a:rPr lang="en-US" dirty="0">
                <a:latin typeface="Knockout 28 Junior Feathrwt"/>
                <a:ea typeface="Roboto"/>
              </a:rPr>
              <a:t> </a:t>
            </a:r>
            <a:r>
              <a:rPr lang="en-US" sz="4800" b="1" dirty="0">
                <a:latin typeface="Knockout 28 Junior Feathrwt"/>
              </a:rPr>
              <a:t>PRÉPARATION</a:t>
            </a: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fontScale="85000" lnSpcReduction="10000"/>
          </a:bodyPr>
          <a:lstStyle/>
          <a:p>
            <a:pPr marL="0" indent="0">
              <a:buNone/>
            </a:pPr>
            <a:r>
              <a:rPr lang="en-US" b="1" dirty="0" err="1">
                <a:latin typeface="Roboto"/>
                <a:ea typeface="Roboto"/>
                <a:cs typeface="Roboto"/>
              </a:rPr>
              <a:t>Rédaction</a:t>
            </a:r>
            <a:r>
              <a:rPr lang="en-US" b="1" dirty="0">
                <a:latin typeface="Roboto"/>
                <a:ea typeface="Roboto"/>
                <a:cs typeface="Roboto"/>
              </a:rPr>
              <a:t> de script</a:t>
            </a:r>
          </a:p>
          <a:p>
            <a:r>
              <a:rPr lang="en-US" err="1">
                <a:latin typeface="Roboto"/>
                <a:ea typeface="Roboto"/>
                <a:cs typeface="Roboto"/>
              </a:rPr>
              <a:t>Consultez</a:t>
            </a:r>
            <a:r>
              <a:rPr lang="en-US">
                <a:latin typeface="Roboto"/>
                <a:ea typeface="Roboto"/>
                <a:cs typeface="Roboto"/>
              </a:rPr>
              <a:t> le Rapport de </a:t>
            </a:r>
            <a:r>
              <a:rPr lang="en-US" err="1">
                <a:latin typeface="Roboto"/>
                <a:ea typeface="Roboto"/>
                <a:cs typeface="Roboto"/>
              </a:rPr>
              <a:t>Défi</a:t>
            </a:r>
            <a:r>
              <a:rPr lang="en-US">
                <a:latin typeface="Roboto"/>
                <a:ea typeface="Roboto"/>
                <a:cs typeface="Roboto"/>
              </a:rPr>
              <a:t>/</a:t>
            </a:r>
            <a:r>
              <a:rPr lang="en-US" err="1">
                <a:latin typeface="Roboto"/>
                <a:ea typeface="Roboto"/>
                <a:cs typeface="Roboto"/>
              </a:rPr>
              <a:t>Critères</a:t>
            </a:r>
            <a:r>
              <a:rPr lang="en-US">
                <a:latin typeface="Roboto"/>
                <a:ea typeface="Roboto"/>
                <a:cs typeface="Roboto"/>
              </a:rPr>
              <a:t> de </a:t>
            </a:r>
            <a:r>
              <a:rPr lang="en-US" err="1">
                <a:latin typeface="Roboto"/>
                <a:ea typeface="Roboto"/>
                <a:cs typeface="Roboto"/>
              </a:rPr>
              <a:t>Jugement</a:t>
            </a:r>
            <a:r>
              <a:rPr lang="en-US" dirty="0">
                <a:latin typeface="Roboto"/>
                <a:ea typeface="Roboto"/>
                <a:cs typeface="Roboto"/>
              </a:rPr>
              <a:t> </a:t>
            </a:r>
            <a:r>
              <a:rPr lang="en-US">
                <a:latin typeface="Roboto"/>
                <a:ea typeface="Roboto"/>
                <a:cs typeface="Roboto"/>
              </a:rPr>
              <a:t>et </a:t>
            </a:r>
            <a:r>
              <a:rPr lang="en-US" err="1">
                <a:latin typeface="Roboto"/>
                <a:ea typeface="Roboto"/>
                <a:cs typeface="Roboto"/>
              </a:rPr>
              <a:t>utilisez</a:t>
            </a:r>
            <a:r>
              <a:rPr lang="en-US">
                <a:latin typeface="Roboto"/>
                <a:ea typeface="Roboto"/>
                <a:cs typeface="Roboto"/>
              </a:rPr>
              <a:t>-le </a:t>
            </a:r>
            <a:r>
              <a:rPr lang="en-US" err="1">
                <a:latin typeface="Roboto"/>
                <a:ea typeface="Roboto"/>
                <a:cs typeface="Roboto"/>
              </a:rPr>
              <a:t>comme</a:t>
            </a:r>
            <a:r>
              <a:rPr lang="en-US">
                <a:latin typeface="Roboto"/>
                <a:ea typeface="Roboto"/>
                <a:cs typeface="Roboto"/>
              </a:rPr>
              <a:t> structure de base</a:t>
            </a:r>
          </a:p>
          <a:p>
            <a:pPr lvl="1"/>
            <a:r>
              <a:rPr lang="en-US" dirty="0" err="1">
                <a:latin typeface="Roboto"/>
                <a:ea typeface="Roboto"/>
                <a:cs typeface="Roboto"/>
              </a:rPr>
              <a:t>Besoins</a:t>
            </a:r>
            <a:r>
              <a:rPr lang="en-US" dirty="0">
                <a:latin typeface="Roboto"/>
                <a:ea typeface="Roboto"/>
                <a:cs typeface="Roboto"/>
              </a:rPr>
              <a:t> et Public</a:t>
            </a:r>
          </a:p>
          <a:p>
            <a:pPr lvl="1"/>
            <a:r>
              <a:rPr lang="en-US" dirty="0">
                <a:latin typeface="Roboto"/>
                <a:ea typeface="Roboto"/>
                <a:cs typeface="Roboto"/>
              </a:rPr>
              <a:t>Actions Entreprises</a:t>
            </a:r>
          </a:p>
          <a:p>
            <a:pPr lvl="1"/>
            <a:r>
              <a:rPr lang="en-US" dirty="0">
                <a:latin typeface="Roboto"/>
                <a:ea typeface="Roboto"/>
                <a:cs typeface="Roboto"/>
              </a:rPr>
              <a:t>Impact</a:t>
            </a:r>
          </a:p>
          <a:p>
            <a:pPr marL="685800">
              <a:spcBef>
                <a:spcPts val="500"/>
              </a:spcBef>
            </a:pPr>
            <a:r>
              <a:rPr lang="en-US" sz="2400" dirty="0" err="1">
                <a:latin typeface="Roboto"/>
                <a:ea typeface="Roboto"/>
                <a:cs typeface="Roboto"/>
              </a:rPr>
              <a:t>Prochaines</a:t>
            </a:r>
            <a:r>
              <a:rPr lang="en-US" sz="2400" dirty="0">
                <a:latin typeface="Roboto"/>
                <a:ea typeface="Roboto"/>
                <a:cs typeface="Roboto"/>
              </a:rPr>
              <a:t> Étapes</a:t>
            </a:r>
          </a:p>
          <a:p>
            <a:r>
              <a:rPr lang="en-US" err="1">
                <a:latin typeface="Roboto"/>
                <a:ea typeface="Roboto"/>
                <a:cs typeface="Roboto"/>
              </a:rPr>
              <a:t>Assurez-vous</a:t>
            </a:r>
            <a:r>
              <a:rPr lang="en-US" dirty="0">
                <a:latin typeface="Roboto"/>
                <a:ea typeface="Roboto"/>
                <a:cs typeface="Roboto"/>
              </a:rPr>
              <a:t> </a:t>
            </a:r>
            <a:r>
              <a:rPr lang="en-US" err="1">
                <a:latin typeface="Roboto"/>
                <a:ea typeface="Roboto"/>
                <a:cs typeface="Roboto"/>
              </a:rPr>
              <a:t>d'inclure</a:t>
            </a:r>
            <a:r>
              <a:rPr lang="en-US" dirty="0">
                <a:latin typeface="Roboto"/>
                <a:ea typeface="Roboto"/>
                <a:cs typeface="Roboto"/>
              </a:rPr>
              <a:t> </a:t>
            </a:r>
            <a:r>
              <a:rPr lang="en-US" err="1">
                <a:latin typeface="Roboto"/>
                <a:ea typeface="Roboto"/>
                <a:cs typeface="Roboto"/>
              </a:rPr>
              <a:t>vos</a:t>
            </a:r>
            <a:r>
              <a:rPr lang="en-US" dirty="0">
                <a:latin typeface="Roboto"/>
                <a:ea typeface="Roboto"/>
                <a:cs typeface="Roboto"/>
              </a:rPr>
              <a:t> </a:t>
            </a:r>
            <a:r>
              <a:rPr lang="en-US" err="1">
                <a:latin typeface="Roboto"/>
                <a:ea typeface="Roboto"/>
                <a:cs typeface="Roboto"/>
              </a:rPr>
              <a:t>indicateurs</a:t>
            </a:r>
            <a:r>
              <a:rPr lang="en-US">
                <a:latin typeface="Roboto"/>
                <a:ea typeface="Roboto"/>
                <a:cs typeface="Roboto"/>
              </a:rPr>
              <a:t> dans la section Impact</a:t>
            </a:r>
          </a:p>
          <a:p>
            <a:r>
              <a:rPr lang="en-US" err="1">
                <a:latin typeface="Roboto"/>
                <a:ea typeface="Roboto"/>
                <a:cs typeface="Roboto"/>
              </a:rPr>
              <a:t>Utilisez</a:t>
            </a:r>
            <a:r>
              <a:rPr lang="en-US" dirty="0">
                <a:latin typeface="Roboto"/>
                <a:ea typeface="Roboto"/>
                <a:cs typeface="Roboto"/>
              </a:rPr>
              <a:t> le </a:t>
            </a:r>
            <a:r>
              <a:rPr lang="en-US" err="1">
                <a:latin typeface="Roboto"/>
                <a:ea typeface="Roboto"/>
                <a:cs typeface="Roboto"/>
              </a:rPr>
              <a:t>vocabulaire</a:t>
            </a:r>
            <a:r>
              <a:rPr lang="en-US" dirty="0">
                <a:latin typeface="Roboto"/>
                <a:ea typeface="Roboto"/>
                <a:cs typeface="Roboto"/>
              </a:rPr>
              <a:t> </a:t>
            </a:r>
            <a:r>
              <a:rPr lang="en-US" err="1">
                <a:latin typeface="Roboto"/>
                <a:ea typeface="Roboto"/>
                <a:cs typeface="Roboto"/>
              </a:rPr>
              <a:t>donné</a:t>
            </a:r>
            <a:r>
              <a:rPr lang="en-US" dirty="0">
                <a:latin typeface="Roboto"/>
                <a:ea typeface="Roboto"/>
                <a:cs typeface="Roboto"/>
              </a:rPr>
              <a:t> dans </a:t>
            </a:r>
            <a:r>
              <a:rPr lang="en-US" err="1">
                <a:latin typeface="Roboto"/>
                <a:ea typeface="Roboto"/>
                <a:cs typeface="Roboto"/>
              </a:rPr>
              <a:t>l'aperçu</a:t>
            </a:r>
            <a:r>
              <a:rPr lang="en-US" dirty="0">
                <a:latin typeface="Roboto"/>
                <a:ea typeface="Roboto"/>
                <a:cs typeface="Roboto"/>
              </a:rPr>
              <a:t> et le Rapport de </a:t>
            </a:r>
            <a:r>
              <a:rPr lang="en-US" err="1">
                <a:latin typeface="Roboto"/>
                <a:ea typeface="Roboto"/>
                <a:cs typeface="Roboto"/>
              </a:rPr>
              <a:t>Défi</a:t>
            </a:r>
            <a:r>
              <a:rPr lang="en-US" dirty="0">
                <a:latin typeface="Roboto"/>
                <a:ea typeface="Roboto"/>
                <a:cs typeface="Roboto"/>
              </a:rPr>
              <a:t> dans </a:t>
            </a:r>
            <a:r>
              <a:rPr lang="en-US" err="1">
                <a:latin typeface="Roboto"/>
                <a:ea typeface="Roboto"/>
                <a:cs typeface="Roboto"/>
              </a:rPr>
              <a:t>votre</a:t>
            </a:r>
            <a:r>
              <a:rPr lang="en-US" dirty="0">
                <a:latin typeface="Roboto"/>
                <a:ea typeface="Roboto"/>
                <a:cs typeface="Roboto"/>
              </a:rPr>
              <a:t> script</a:t>
            </a:r>
          </a:p>
          <a:p>
            <a:r>
              <a:rPr lang="en-US" err="1">
                <a:latin typeface="Roboto"/>
                <a:ea typeface="Roboto"/>
                <a:cs typeface="Roboto"/>
              </a:rPr>
              <a:t>N'ajoutez</a:t>
            </a:r>
            <a:r>
              <a:rPr lang="en-US" dirty="0">
                <a:latin typeface="Roboto"/>
                <a:ea typeface="Roboto"/>
                <a:cs typeface="Roboto"/>
              </a:rPr>
              <a:t> pas </a:t>
            </a:r>
            <a:r>
              <a:rPr lang="en-US" err="1">
                <a:latin typeface="Roboto"/>
                <a:ea typeface="Roboto"/>
                <a:cs typeface="Roboto"/>
              </a:rPr>
              <a:t>d'éléments</a:t>
            </a:r>
            <a:r>
              <a:rPr lang="en-US" dirty="0">
                <a:latin typeface="Roboto"/>
                <a:ea typeface="Roboto"/>
                <a:cs typeface="Roboto"/>
              </a:rPr>
              <a:t> </a:t>
            </a:r>
            <a:r>
              <a:rPr lang="en-US" err="1">
                <a:latin typeface="Roboto"/>
                <a:ea typeface="Roboto"/>
                <a:cs typeface="Roboto"/>
              </a:rPr>
              <a:t>superflus</a:t>
            </a:r>
            <a:r>
              <a:rPr lang="en-US" dirty="0">
                <a:latin typeface="Roboto"/>
                <a:ea typeface="Roboto"/>
                <a:cs typeface="Roboto"/>
              </a:rPr>
              <a:t> (</a:t>
            </a:r>
            <a:r>
              <a:rPr lang="en-US" err="1">
                <a:latin typeface="Roboto"/>
                <a:ea typeface="Roboto"/>
                <a:cs typeface="Roboto"/>
              </a:rPr>
              <a:t>lignes</a:t>
            </a:r>
            <a:r>
              <a:rPr lang="en-US" dirty="0">
                <a:latin typeface="Roboto"/>
                <a:ea typeface="Roboto"/>
                <a:cs typeface="Roboto"/>
              </a:rPr>
              <a:t> </a:t>
            </a:r>
            <a:r>
              <a:rPr lang="en-US" err="1">
                <a:latin typeface="Roboto"/>
                <a:ea typeface="Roboto"/>
                <a:cs typeface="Roboto"/>
              </a:rPr>
              <a:t>inutiles</a:t>
            </a:r>
            <a:r>
              <a:rPr lang="en-US" dirty="0">
                <a:latin typeface="Roboto"/>
                <a:ea typeface="Roboto"/>
                <a:cs typeface="Roboto"/>
              </a:rPr>
              <a:t> qui </a:t>
            </a:r>
            <a:r>
              <a:rPr lang="en-US" err="1">
                <a:latin typeface="Roboto"/>
                <a:ea typeface="Roboto"/>
                <a:cs typeface="Roboto"/>
              </a:rPr>
              <a:t>prennent</a:t>
            </a:r>
            <a:r>
              <a:rPr lang="en-US">
                <a:latin typeface="Roboto"/>
                <a:ea typeface="Roboto"/>
                <a:cs typeface="Roboto"/>
              </a:rPr>
              <a:t> du temps)</a:t>
            </a:r>
          </a:p>
          <a:p>
            <a:r>
              <a:rPr lang="en-US" dirty="0" err="1">
                <a:latin typeface="Roboto"/>
                <a:ea typeface="Roboto"/>
                <a:cs typeface="Roboto"/>
              </a:rPr>
              <a:t>N'utilisez</a:t>
            </a:r>
            <a:r>
              <a:rPr lang="en-US" dirty="0">
                <a:latin typeface="Roboto"/>
                <a:ea typeface="Roboto"/>
                <a:cs typeface="Roboto"/>
              </a:rPr>
              <a:t> pas de jargon</a:t>
            </a:r>
          </a:p>
          <a:p>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6310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365" y="2766220"/>
            <a:ext cx="9560688" cy="1325563"/>
          </a:xfrm>
        </p:spPr>
        <p:txBody>
          <a:bodyPr>
            <a:noAutofit/>
          </a:bodyPr>
          <a:lstStyle/>
          <a:p>
            <a:r>
              <a:rPr lang="en-CA" sz="4800" dirty="0">
                <a:latin typeface="Knockout 28 Junior Feathrwt"/>
                <a:ea typeface="Roboto"/>
              </a:rPr>
              <a:t>PRÉPAREZ-VOUS POUR LES RÉGIONAUX 2025!</a:t>
            </a:r>
            <a:endParaRPr lang="en-US" dirty="0"/>
          </a:p>
        </p:txBody>
      </p:sp>
    </p:spTree>
    <p:extLst>
      <p:ext uri="{BB962C8B-B14F-4D97-AF65-F5344CB8AC3E}">
        <p14:creationId xmlns:p14="http://schemas.microsoft.com/office/powerpoint/2010/main" val="213777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lstStyle/>
          <a:p>
            <a:r>
              <a:rPr lang="en-US" sz="4300" b="1" dirty="0">
                <a:latin typeface="Knockout 28 Junior Feathrwt"/>
                <a:ea typeface="Roboto"/>
              </a:rPr>
              <a:t>CONSEILS</a:t>
            </a:r>
            <a:r>
              <a:rPr lang="en-US" sz="5400" dirty="0">
                <a:latin typeface="Knockout 28 Junior Feathrwt"/>
                <a:ea typeface="Roboto"/>
              </a:rPr>
              <a:t> </a:t>
            </a:r>
            <a:r>
              <a:rPr lang="en-US" sz="4300" b="1" dirty="0">
                <a:latin typeface="Knockout 28 Junior Feathrwt"/>
                <a:ea typeface="Roboto"/>
              </a:rPr>
              <a:t>DE</a:t>
            </a:r>
            <a:r>
              <a:rPr lang="en-US" sz="5400" dirty="0">
                <a:latin typeface="Knockout 28 Junior Feathrwt"/>
                <a:ea typeface="Roboto"/>
              </a:rPr>
              <a:t> </a:t>
            </a:r>
            <a:r>
              <a:rPr lang="en-US" sz="4300" b="1" dirty="0">
                <a:latin typeface="Knockout 28 Junior Feathrwt"/>
                <a:ea typeface="Roboto"/>
              </a:rPr>
              <a:t>PRÉPARATION</a:t>
            </a:r>
            <a:endParaRPr lang="en-US" sz="4300" dirty="0">
              <a:solidFill>
                <a:srgbClr val="000000"/>
              </a:solidFill>
              <a:latin typeface="Knockout 28 Junior Feathrwt"/>
              <a:ea typeface="Roboto"/>
            </a:endParaRP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lnSpcReduction="10000"/>
          </a:bodyPr>
          <a:lstStyle/>
          <a:p>
            <a:pPr marL="0" indent="0">
              <a:buNone/>
            </a:pPr>
            <a:r>
              <a:rPr lang="en-US" sz="2400" b="1" dirty="0" err="1">
                <a:latin typeface="Roboto"/>
                <a:ea typeface="Roboto"/>
                <a:cs typeface="Roboto"/>
              </a:rPr>
              <a:t>Rédaction</a:t>
            </a:r>
            <a:r>
              <a:rPr lang="en-US" sz="2400" b="1" dirty="0">
                <a:latin typeface="Roboto"/>
                <a:ea typeface="Roboto"/>
                <a:cs typeface="Roboto"/>
              </a:rPr>
              <a:t> de script</a:t>
            </a:r>
          </a:p>
          <a:p>
            <a:r>
              <a:rPr lang="en-US" sz="2400" dirty="0" err="1">
                <a:latin typeface="Roboto"/>
                <a:ea typeface="Roboto"/>
                <a:cs typeface="Roboto"/>
              </a:rPr>
              <a:t>Comprenez</a:t>
            </a:r>
            <a:r>
              <a:rPr lang="en-US" sz="2400" dirty="0">
                <a:latin typeface="Roboto"/>
                <a:ea typeface="Roboto"/>
                <a:cs typeface="Roboto"/>
              </a:rPr>
              <a:t> les </a:t>
            </a:r>
            <a:r>
              <a:rPr lang="en-US" sz="2400" dirty="0" err="1">
                <a:latin typeface="Roboto"/>
                <a:ea typeface="Roboto"/>
                <a:cs typeface="Roboto"/>
              </a:rPr>
              <a:t>critères</a:t>
            </a:r>
            <a:r>
              <a:rPr lang="en-US" sz="2400" dirty="0">
                <a:latin typeface="Roboto"/>
                <a:ea typeface="Roboto"/>
                <a:cs typeface="Roboto"/>
              </a:rPr>
              <a:t> de </a:t>
            </a:r>
            <a:r>
              <a:rPr lang="en-US" sz="2400" dirty="0" err="1">
                <a:latin typeface="Roboto"/>
                <a:ea typeface="Roboto"/>
                <a:cs typeface="Roboto"/>
              </a:rPr>
              <a:t>jugement</a:t>
            </a:r>
            <a:r>
              <a:rPr lang="en-US" sz="2400" dirty="0">
                <a:latin typeface="Roboto"/>
                <a:ea typeface="Roboto"/>
                <a:cs typeface="Roboto"/>
              </a:rPr>
              <a:t> : </a:t>
            </a:r>
            <a:r>
              <a:rPr lang="en-US" sz="2400" dirty="0" err="1">
                <a:latin typeface="Roboto"/>
                <a:ea typeface="Roboto"/>
                <a:cs typeface="Roboto"/>
              </a:rPr>
              <a:t>Facilitez</a:t>
            </a:r>
            <a:r>
              <a:rPr lang="en-US" sz="2400" dirty="0">
                <a:latin typeface="Roboto"/>
                <a:ea typeface="Roboto"/>
                <a:cs typeface="Roboto"/>
              </a:rPr>
              <a:t> le </a:t>
            </a:r>
            <a:r>
              <a:rPr lang="en-US" sz="2400" dirty="0" err="1">
                <a:latin typeface="Roboto"/>
                <a:ea typeface="Roboto"/>
                <a:cs typeface="Roboto"/>
              </a:rPr>
              <a:t>suivi</a:t>
            </a:r>
            <a:r>
              <a:rPr lang="en-US" sz="2400" dirty="0">
                <a:latin typeface="Roboto"/>
                <a:ea typeface="Roboto"/>
                <a:cs typeface="Roboto"/>
              </a:rPr>
              <a:t> de la </a:t>
            </a:r>
            <a:r>
              <a:rPr lang="en-US" sz="2400" dirty="0" err="1">
                <a:latin typeface="Roboto"/>
                <a:ea typeface="Roboto"/>
                <a:cs typeface="Roboto"/>
              </a:rPr>
              <a:t>présentation</a:t>
            </a:r>
            <a:r>
              <a:rPr lang="en-US" sz="2400" dirty="0">
                <a:latin typeface="Roboto"/>
                <a:ea typeface="Roboto"/>
                <a:cs typeface="Roboto"/>
              </a:rPr>
              <a:t> par les </a:t>
            </a:r>
            <a:r>
              <a:rPr lang="en-US" sz="2400" dirty="0" err="1">
                <a:latin typeface="Roboto"/>
                <a:ea typeface="Roboto"/>
                <a:cs typeface="Roboto"/>
              </a:rPr>
              <a:t>juges</a:t>
            </a:r>
            <a:endParaRPr lang="en-US" sz="2400" dirty="0">
              <a:latin typeface="Roboto"/>
              <a:ea typeface="Roboto"/>
              <a:cs typeface="Roboto"/>
            </a:endParaRPr>
          </a:p>
          <a:p>
            <a:r>
              <a:rPr lang="en-US" sz="2400" dirty="0" err="1">
                <a:latin typeface="Roboto"/>
                <a:ea typeface="Roboto"/>
                <a:cs typeface="Roboto"/>
              </a:rPr>
              <a:t>Connaître</a:t>
            </a:r>
            <a:r>
              <a:rPr lang="en-US" sz="2400" dirty="0">
                <a:latin typeface="Roboto"/>
                <a:ea typeface="Roboto"/>
                <a:cs typeface="Roboto"/>
              </a:rPr>
              <a:t> les </a:t>
            </a:r>
            <a:r>
              <a:rPr lang="en-US" sz="2400" dirty="0" err="1">
                <a:latin typeface="Roboto"/>
                <a:ea typeface="Roboto"/>
                <a:cs typeface="Roboto"/>
              </a:rPr>
              <a:t>attentes</a:t>
            </a:r>
            <a:r>
              <a:rPr lang="en-US" sz="2400" dirty="0">
                <a:latin typeface="Roboto"/>
                <a:ea typeface="Roboto"/>
                <a:cs typeface="Roboto"/>
              </a:rPr>
              <a:t> des </a:t>
            </a:r>
            <a:r>
              <a:rPr lang="en-US" sz="2400" dirty="0" err="1">
                <a:latin typeface="Roboto"/>
                <a:ea typeface="Roboto"/>
                <a:cs typeface="Roboto"/>
              </a:rPr>
              <a:t>juges</a:t>
            </a:r>
            <a:endParaRPr lang="en-US" sz="2400" dirty="0">
              <a:latin typeface="Roboto"/>
              <a:ea typeface="Roboto"/>
              <a:cs typeface="Roboto"/>
            </a:endParaRPr>
          </a:p>
          <a:p>
            <a:r>
              <a:rPr lang="en-US" sz="2400" dirty="0" err="1">
                <a:latin typeface="Roboto"/>
                <a:ea typeface="Roboto"/>
                <a:cs typeface="Roboto"/>
              </a:rPr>
              <a:t>Mettez</a:t>
            </a:r>
            <a:r>
              <a:rPr lang="en-US" sz="2400" dirty="0">
                <a:latin typeface="Roboto"/>
                <a:ea typeface="Roboto"/>
                <a:cs typeface="Roboto"/>
              </a:rPr>
              <a:t> </a:t>
            </a:r>
            <a:r>
              <a:rPr lang="en-US" sz="2400" dirty="0" err="1">
                <a:latin typeface="Roboto"/>
                <a:ea typeface="Roboto"/>
                <a:cs typeface="Roboto"/>
              </a:rPr>
              <a:t>l'accent</a:t>
            </a:r>
            <a:r>
              <a:rPr lang="en-US" sz="2400" dirty="0">
                <a:latin typeface="Roboto"/>
                <a:ea typeface="Roboto"/>
                <a:cs typeface="Roboto"/>
              </a:rPr>
              <a:t> sur les </a:t>
            </a:r>
            <a:r>
              <a:rPr lang="en-US" sz="2400" dirty="0" err="1">
                <a:latin typeface="Roboto"/>
                <a:ea typeface="Roboto"/>
                <a:cs typeface="Roboto"/>
              </a:rPr>
              <a:t>résultats</a:t>
            </a:r>
            <a:r>
              <a:rPr lang="en-US" sz="2400" dirty="0">
                <a:latin typeface="Roboto"/>
                <a:ea typeface="Roboto"/>
                <a:cs typeface="Roboto"/>
              </a:rPr>
              <a:t>, </a:t>
            </a:r>
            <a:r>
              <a:rPr lang="en-US" sz="2400" dirty="0" err="1">
                <a:latin typeface="Roboto"/>
                <a:ea typeface="Roboto"/>
                <a:cs typeface="Roboto"/>
              </a:rPr>
              <a:t>mais</a:t>
            </a:r>
            <a:r>
              <a:rPr lang="en-US" sz="2400" dirty="0">
                <a:latin typeface="Roboto"/>
                <a:ea typeface="Roboto"/>
                <a:cs typeface="Roboto"/>
              </a:rPr>
              <a:t> </a:t>
            </a:r>
            <a:r>
              <a:rPr lang="en-US" sz="2400" dirty="0" err="1">
                <a:latin typeface="Roboto"/>
                <a:ea typeface="Roboto"/>
                <a:cs typeface="Roboto"/>
              </a:rPr>
              <a:t>expliquez</a:t>
            </a:r>
            <a:r>
              <a:rPr lang="en-US" sz="2400" dirty="0">
                <a:latin typeface="Roboto"/>
                <a:ea typeface="Roboto"/>
                <a:cs typeface="Roboto"/>
              </a:rPr>
              <a:t> </a:t>
            </a:r>
            <a:r>
              <a:rPr lang="en-US" sz="2400" dirty="0" err="1">
                <a:latin typeface="Roboto"/>
                <a:ea typeface="Roboto"/>
                <a:cs typeface="Roboto"/>
              </a:rPr>
              <a:t>vos</a:t>
            </a:r>
            <a:r>
              <a:rPr lang="en-US" sz="2400" dirty="0">
                <a:latin typeface="Roboto"/>
                <a:ea typeface="Roboto"/>
                <a:cs typeface="Roboto"/>
              </a:rPr>
              <a:t> </a:t>
            </a:r>
            <a:r>
              <a:rPr lang="en-US" sz="2400" dirty="0" err="1">
                <a:latin typeface="Roboto"/>
                <a:ea typeface="Roboto"/>
                <a:cs typeface="Roboto"/>
              </a:rPr>
              <a:t>méthodes</a:t>
            </a:r>
            <a:endParaRPr lang="en-US" sz="2400" dirty="0">
              <a:latin typeface="Roboto"/>
              <a:ea typeface="Roboto"/>
              <a:cs typeface="Roboto"/>
            </a:endParaRPr>
          </a:p>
          <a:p>
            <a:r>
              <a:rPr lang="en-US" sz="2400" dirty="0" err="1">
                <a:latin typeface="Roboto"/>
                <a:ea typeface="Roboto"/>
                <a:cs typeface="Roboto"/>
              </a:rPr>
              <a:t>Simplifiez</a:t>
            </a:r>
            <a:r>
              <a:rPr lang="en-US" sz="2400" dirty="0">
                <a:latin typeface="Roboto"/>
                <a:ea typeface="Roboto"/>
                <a:cs typeface="Roboto"/>
              </a:rPr>
              <a:t> les choses : </a:t>
            </a:r>
            <a:r>
              <a:rPr lang="en-US" sz="2400" dirty="0" err="1">
                <a:latin typeface="Roboto"/>
                <a:ea typeface="Roboto"/>
                <a:cs typeface="Roboto"/>
              </a:rPr>
              <a:t>Rendez</a:t>
            </a:r>
            <a:r>
              <a:rPr lang="en-US" sz="2400" dirty="0">
                <a:latin typeface="Roboto"/>
                <a:ea typeface="Roboto"/>
                <a:cs typeface="Roboto"/>
              </a:rPr>
              <a:t> </a:t>
            </a:r>
            <a:r>
              <a:rPr lang="en-US" sz="2400" dirty="0" err="1">
                <a:latin typeface="Roboto"/>
                <a:ea typeface="Roboto"/>
                <a:cs typeface="Roboto"/>
              </a:rPr>
              <a:t>votre</a:t>
            </a:r>
            <a:r>
              <a:rPr lang="en-US" sz="2400" dirty="0">
                <a:latin typeface="Roboto"/>
                <a:ea typeface="Roboto"/>
                <a:cs typeface="Roboto"/>
              </a:rPr>
              <a:t> </a:t>
            </a:r>
            <a:r>
              <a:rPr lang="en-US" sz="2400" dirty="0" err="1">
                <a:latin typeface="Roboto"/>
                <a:ea typeface="Roboto"/>
                <a:cs typeface="Roboto"/>
              </a:rPr>
              <a:t>présentation</a:t>
            </a:r>
            <a:r>
              <a:rPr lang="en-US" sz="2400" dirty="0">
                <a:latin typeface="Roboto"/>
                <a:ea typeface="Roboto"/>
                <a:cs typeface="Roboto"/>
              </a:rPr>
              <a:t> </a:t>
            </a:r>
            <a:r>
              <a:rPr lang="en-US" sz="2400" dirty="0" err="1">
                <a:latin typeface="Roboto"/>
                <a:ea typeface="Roboto"/>
                <a:cs typeface="Roboto"/>
              </a:rPr>
              <a:t>claire</a:t>
            </a:r>
            <a:r>
              <a:rPr lang="en-US" sz="2400" dirty="0">
                <a:latin typeface="Roboto"/>
                <a:ea typeface="Roboto"/>
                <a:cs typeface="Roboto"/>
              </a:rPr>
              <a:t> et </a:t>
            </a:r>
            <a:r>
              <a:rPr lang="en-US" sz="2400" dirty="0" err="1">
                <a:latin typeface="Roboto"/>
                <a:ea typeface="Roboto"/>
                <a:cs typeface="Roboto"/>
              </a:rPr>
              <a:t>mémorable</a:t>
            </a:r>
            <a:endParaRPr lang="en-CA" sz="2400" dirty="0" err="1">
              <a:latin typeface="Roboto"/>
              <a:ea typeface="Roboto"/>
              <a:cs typeface="Roboto"/>
            </a:endParaRPr>
          </a:p>
          <a:p>
            <a:r>
              <a:rPr lang="en-US" sz="2400" dirty="0" err="1">
                <a:latin typeface="Roboto"/>
                <a:ea typeface="Roboto"/>
                <a:cs typeface="Roboto"/>
              </a:rPr>
              <a:t>Soyez</a:t>
            </a:r>
            <a:r>
              <a:rPr lang="en-US" sz="2400" dirty="0">
                <a:latin typeface="Roboto"/>
                <a:ea typeface="Roboto"/>
                <a:cs typeface="Roboto"/>
              </a:rPr>
              <a:t> </a:t>
            </a:r>
            <a:r>
              <a:rPr lang="en-US" sz="2400" dirty="0" err="1">
                <a:latin typeface="Roboto"/>
                <a:ea typeface="Roboto"/>
                <a:cs typeface="Roboto"/>
              </a:rPr>
              <a:t>clair</a:t>
            </a:r>
            <a:r>
              <a:rPr lang="en-US" sz="2400" dirty="0">
                <a:latin typeface="Roboto"/>
                <a:ea typeface="Roboto"/>
                <a:cs typeface="Roboto"/>
              </a:rPr>
              <a:t> sur les </a:t>
            </a:r>
            <a:r>
              <a:rPr lang="en-US" sz="2400" dirty="0" err="1">
                <a:latin typeface="Roboto"/>
                <a:ea typeface="Roboto"/>
                <a:cs typeface="Roboto"/>
              </a:rPr>
              <a:t>partenariats</a:t>
            </a:r>
            <a:endParaRPr lang="en-US" sz="2400" dirty="0">
              <a:latin typeface="Roboto"/>
              <a:ea typeface="Roboto"/>
              <a:cs typeface="Roboto"/>
            </a:endParaRPr>
          </a:p>
          <a:p>
            <a:r>
              <a:rPr lang="en-US" sz="2400" dirty="0" err="1">
                <a:latin typeface="Roboto"/>
                <a:ea typeface="Roboto"/>
                <a:cs typeface="Roboto"/>
              </a:rPr>
              <a:t>Calendriers</a:t>
            </a:r>
            <a:r>
              <a:rPr lang="en-US" sz="2400" dirty="0">
                <a:latin typeface="Roboto"/>
                <a:ea typeface="Roboto"/>
                <a:cs typeface="Roboto"/>
              </a:rPr>
              <a:t> </a:t>
            </a:r>
            <a:r>
              <a:rPr lang="en-US" sz="2400" dirty="0" err="1">
                <a:latin typeface="Roboto"/>
                <a:ea typeface="Roboto"/>
                <a:cs typeface="Roboto"/>
              </a:rPr>
              <a:t>métriques</a:t>
            </a:r>
            <a:r>
              <a:rPr lang="en-US" sz="2400" dirty="0">
                <a:latin typeface="Roboto"/>
                <a:ea typeface="Roboto"/>
                <a:cs typeface="Roboto"/>
              </a:rPr>
              <a:t>: </a:t>
            </a:r>
            <a:r>
              <a:rPr lang="en-US" sz="2400" dirty="0" err="1">
                <a:latin typeface="Roboto"/>
                <a:ea typeface="Roboto"/>
                <a:cs typeface="Roboto"/>
              </a:rPr>
              <a:t>L'impact</a:t>
            </a:r>
            <a:r>
              <a:rPr lang="en-US" sz="2400" dirty="0">
                <a:latin typeface="Roboto"/>
                <a:ea typeface="Roboto"/>
                <a:cs typeface="Roboto"/>
              </a:rPr>
              <a:t> </a:t>
            </a:r>
            <a:r>
              <a:rPr lang="en-US" sz="2400" dirty="0" err="1">
                <a:latin typeface="Roboto"/>
                <a:ea typeface="Roboto"/>
                <a:cs typeface="Roboto"/>
              </a:rPr>
              <a:t>présenté</a:t>
            </a:r>
            <a:r>
              <a:rPr lang="en-US" sz="2400" dirty="0">
                <a:latin typeface="Roboto"/>
                <a:ea typeface="Roboto"/>
                <a:cs typeface="Roboto"/>
              </a:rPr>
              <a:t> doit </a:t>
            </a:r>
            <a:r>
              <a:rPr lang="en-US" sz="2400" dirty="0" err="1">
                <a:latin typeface="Roboto"/>
                <a:ea typeface="Roboto"/>
                <a:cs typeface="Roboto"/>
              </a:rPr>
              <a:t>avoir</a:t>
            </a:r>
            <a:r>
              <a:rPr lang="en-US" sz="2400" dirty="0">
                <a:latin typeface="Roboto"/>
                <a:ea typeface="Roboto"/>
                <a:cs typeface="Roboto"/>
              </a:rPr>
              <a:t> </a:t>
            </a:r>
            <a:r>
              <a:rPr lang="en-US" sz="2400" dirty="0" err="1">
                <a:latin typeface="Roboto"/>
                <a:ea typeface="Roboto"/>
                <a:cs typeface="Roboto"/>
              </a:rPr>
              <a:t>été</a:t>
            </a:r>
            <a:r>
              <a:rPr lang="en-US" sz="2400" dirty="0">
                <a:latin typeface="Roboto"/>
                <a:ea typeface="Roboto"/>
                <a:cs typeface="Roboto"/>
              </a:rPr>
              <a:t> </a:t>
            </a:r>
            <a:r>
              <a:rPr lang="en-US" sz="2400" dirty="0" err="1">
                <a:latin typeface="Roboto"/>
                <a:ea typeface="Roboto"/>
                <a:cs typeface="Roboto"/>
              </a:rPr>
              <a:t>réalisé</a:t>
            </a:r>
            <a:r>
              <a:rPr lang="en-US" sz="2400" dirty="0">
                <a:latin typeface="Roboto"/>
                <a:ea typeface="Roboto"/>
                <a:cs typeface="Roboto"/>
              </a:rPr>
              <a:t> entre le 28 </a:t>
            </a:r>
            <a:r>
              <a:rPr lang="en-US" sz="2400" dirty="0" err="1">
                <a:latin typeface="Roboto"/>
                <a:ea typeface="Roboto"/>
                <a:cs typeface="Roboto"/>
              </a:rPr>
              <a:t>février</a:t>
            </a:r>
            <a:r>
              <a:rPr lang="en-US" sz="2400" dirty="0">
                <a:latin typeface="Roboto"/>
                <a:ea typeface="Roboto"/>
                <a:cs typeface="Roboto"/>
              </a:rPr>
              <a:t> 2024 et le 27 </a:t>
            </a:r>
            <a:r>
              <a:rPr lang="en-US" sz="2400" dirty="0" err="1">
                <a:latin typeface="Roboto"/>
                <a:ea typeface="Roboto"/>
                <a:cs typeface="Roboto"/>
              </a:rPr>
              <a:t>février</a:t>
            </a:r>
            <a:r>
              <a:rPr lang="en-US" sz="2400" dirty="0">
                <a:latin typeface="Roboto"/>
                <a:ea typeface="Roboto"/>
                <a:cs typeface="Roboto"/>
              </a:rPr>
              <a:t> 2025</a:t>
            </a:r>
          </a:p>
          <a:p>
            <a:r>
              <a:rPr lang="en-US" sz="2400" dirty="0" err="1">
                <a:latin typeface="Roboto"/>
                <a:ea typeface="Roboto"/>
                <a:cs typeface="Roboto"/>
              </a:rPr>
              <a:t>Racontez</a:t>
            </a:r>
            <a:r>
              <a:rPr lang="en-US" sz="2400" dirty="0">
                <a:latin typeface="Roboto"/>
                <a:ea typeface="Roboto"/>
                <a:cs typeface="Roboto"/>
              </a:rPr>
              <a:t> </a:t>
            </a:r>
            <a:r>
              <a:rPr lang="en-US" sz="2400" dirty="0" err="1">
                <a:latin typeface="Roboto"/>
                <a:ea typeface="Roboto"/>
                <a:cs typeface="Roboto"/>
              </a:rPr>
              <a:t>une</a:t>
            </a:r>
            <a:r>
              <a:rPr lang="en-US" sz="2400" dirty="0">
                <a:latin typeface="Roboto"/>
                <a:ea typeface="Roboto"/>
                <a:cs typeface="Roboto"/>
              </a:rPr>
              <a:t> histoire !</a:t>
            </a:r>
            <a:endParaRPr lang="en-US" sz="2400" dirty="0">
              <a:latin typeface="Roboto" panose="02000000000000000000" pitchFamily="2" charset="0"/>
              <a:ea typeface="Roboto" panose="02000000000000000000" pitchFamily="2" charset="0"/>
              <a:cs typeface="Roboto" panose="02000000000000000000" pitchFamily="2" charset="0"/>
            </a:endParaRPr>
          </a:p>
          <a:p>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7743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lstStyle/>
          <a:p>
            <a:r>
              <a:rPr lang="en-US" sz="4300" b="1" dirty="0">
                <a:latin typeface="Knockout 28 Junior Feathrwt"/>
                <a:ea typeface="Roboto"/>
              </a:rPr>
              <a:t>CONSEILS</a:t>
            </a:r>
            <a:r>
              <a:rPr lang="en-US" sz="5400" dirty="0">
                <a:latin typeface="Knockout 28 Junior Feathrwt"/>
                <a:ea typeface="Roboto"/>
              </a:rPr>
              <a:t> </a:t>
            </a:r>
            <a:r>
              <a:rPr lang="en-US" sz="4300" b="1" dirty="0">
                <a:latin typeface="Knockout 28 Junior Feathrwt"/>
                <a:ea typeface="Roboto"/>
              </a:rPr>
              <a:t>DE</a:t>
            </a:r>
            <a:r>
              <a:rPr lang="en-US" sz="5400" dirty="0">
                <a:latin typeface="Knockout 28 Junior Feathrwt"/>
                <a:ea typeface="Roboto"/>
              </a:rPr>
              <a:t> </a:t>
            </a:r>
            <a:r>
              <a:rPr lang="en-US" sz="4300" b="1" dirty="0">
                <a:latin typeface="Knockout 28 Junior Feathrwt"/>
                <a:ea typeface="Roboto"/>
              </a:rPr>
              <a:t>PRÉPARATION</a:t>
            </a:r>
            <a:endParaRPr lang="en-US" sz="4300" dirty="0">
              <a:solidFill>
                <a:srgbClr val="000000"/>
              </a:solidFill>
              <a:latin typeface="Knockout 28 Junior Feathrwt"/>
              <a:ea typeface="Roboto"/>
            </a:endParaRP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fontScale="70000" lnSpcReduction="20000"/>
          </a:bodyPr>
          <a:lstStyle/>
          <a:p>
            <a:pPr marL="0" indent="0">
              <a:buNone/>
            </a:pPr>
            <a:r>
              <a:rPr lang="en-CA" sz="2900" b="1" dirty="0">
                <a:latin typeface="Roboto"/>
                <a:ea typeface="Roboto"/>
                <a:cs typeface="Roboto"/>
              </a:rPr>
              <a:t>Rapport de </a:t>
            </a:r>
            <a:r>
              <a:rPr lang="en-CA" sz="2900" b="1" err="1">
                <a:latin typeface="Roboto"/>
                <a:ea typeface="Roboto"/>
                <a:cs typeface="Roboto"/>
              </a:rPr>
              <a:t>Défi</a:t>
            </a:r>
            <a:endParaRPr lang="en-CA" sz="2900" b="1" dirty="0">
              <a:latin typeface="Roboto"/>
              <a:ea typeface="Roboto"/>
              <a:cs typeface="Roboto"/>
            </a:endParaRPr>
          </a:p>
          <a:p>
            <a:r>
              <a:rPr lang="en-CA" sz="2400" dirty="0">
                <a:latin typeface="Roboto"/>
                <a:ea typeface="Roboto"/>
                <a:cs typeface="Roboto"/>
              </a:rPr>
              <a:t>Les rapports Enactus </a:t>
            </a:r>
            <a:r>
              <a:rPr lang="en-CA" sz="2400" err="1">
                <a:latin typeface="Roboto"/>
                <a:ea typeface="Roboto"/>
                <a:cs typeface="Roboto"/>
              </a:rPr>
              <a:t>doivent</a:t>
            </a:r>
            <a:r>
              <a:rPr lang="en-CA" sz="2400" dirty="0">
                <a:latin typeface="Roboto"/>
                <a:ea typeface="Roboto"/>
                <a:cs typeface="Roboto"/>
              </a:rPr>
              <a:t> se </a:t>
            </a:r>
            <a:r>
              <a:rPr lang="en-CA" sz="2400" err="1">
                <a:latin typeface="Roboto"/>
                <a:ea typeface="Roboto"/>
                <a:cs typeface="Roboto"/>
              </a:rPr>
              <a:t>concentrer</a:t>
            </a:r>
            <a:r>
              <a:rPr lang="en-CA" sz="2400" dirty="0">
                <a:latin typeface="Roboto"/>
                <a:ea typeface="Roboto"/>
                <a:cs typeface="Roboto"/>
              </a:rPr>
              <a:t> sur la </a:t>
            </a:r>
            <a:r>
              <a:rPr lang="en-CA" sz="2400" err="1">
                <a:latin typeface="Roboto"/>
                <a:ea typeface="Roboto"/>
                <a:cs typeface="Roboto"/>
              </a:rPr>
              <a:t>qualité</a:t>
            </a:r>
            <a:r>
              <a:rPr lang="en-CA" sz="2400" dirty="0">
                <a:latin typeface="Roboto"/>
                <a:ea typeface="Roboto"/>
                <a:cs typeface="Roboto"/>
              </a:rPr>
              <a:t> et la </a:t>
            </a:r>
            <a:r>
              <a:rPr lang="en-CA" sz="2400" err="1">
                <a:latin typeface="Roboto"/>
                <a:ea typeface="Roboto"/>
                <a:cs typeface="Roboto"/>
              </a:rPr>
              <a:t>profondeur</a:t>
            </a:r>
            <a:r>
              <a:rPr lang="en-CA" sz="2400" dirty="0">
                <a:latin typeface="Roboto"/>
                <a:ea typeface="Roboto"/>
                <a:cs typeface="Roboto"/>
              </a:rPr>
              <a:t> de </a:t>
            </a:r>
            <a:r>
              <a:rPr lang="en-CA" sz="2400" err="1">
                <a:latin typeface="Roboto"/>
                <a:ea typeface="Roboto"/>
                <a:cs typeface="Roboto"/>
              </a:rPr>
              <a:t>l'impact</a:t>
            </a:r>
            <a:r>
              <a:rPr lang="en-CA" sz="2400" dirty="0">
                <a:latin typeface="Roboto"/>
                <a:ea typeface="Roboto"/>
                <a:cs typeface="Roboto"/>
              </a:rPr>
              <a:t>, les </a:t>
            </a:r>
            <a:r>
              <a:rPr lang="en-CA" sz="2400" err="1">
                <a:latin typeface="Roboto"/>
                <a:ea typeface="Roboto"/>
                <a:cs typeface="Roboto"/>
              </a:rPr>
              <a:t>résultats</a:t>
            </a:r>
            <a:r>
              <a:rPr lang="en-CA" sz="2400" dirty="0">
                <a:latin typeface="Roboto"/>
                <a:ea typeface="Roboto"/>
                <a:cs typeface="Roboto"/>
              </a:rPr>
              <a:t> et la </a:t>
            </a:r>
            <a:r>
              <a:rPr lang="en-CA" sz="2400" err="1">
                <a:latin typeface="Roboto"/>
                <a:ea typeface="Roboto"/>
                <a:cs typeface="Roboto"/>
              </a:rPr>
              <a:t>portée</a:t>
            </a:r>
            <a:endParaRPr lang="en-CA" sz="2400">
              <a:latin typeface="Roboto"/>
              <a:ea typeface="Roboto"/>
              <a:cs typeface="Roboto"/>
            </a:endParaRPr>
          </a:p>
          <a:p>
            <a:r>
              <a:rPr lang="en-US" sz="2400" err="1">
                <a:latin typeface="Roboto"/>
                <a:ea typeface="Roboto"/>
                <a:cs typeface="Roboto"/>
              </a:rPr>
              <a:t>N'essayez</a:t>
            </a:r>
            <a:r>
              <a:rPr lang="en-US" sz="2400" dirty="0">
                <a:latin typeface="Roboto"/>
                <a:ea typeface="Roboto"/>
                <a:cs typeface="Roboto"/>
              </a:rPr>
              <a:t> pas de </a:t>
            </a:r>
            <a:r>
              <a:rPr lang="en-US" sz="2400" err="1">
                <a:latin typeface="Roboto"/>
                <a:ea typeface="Roboto"/>
                <a:cs typeface="Roboto"/>
              </a:rPr>
              <a:t>remplir</a:t>
            </a:r>
            <a:r>
              <a:rPr lang="en-US" sz="2400" dirty="0">
                <a:latin typeface="Roboto"/>
                <a:ea typeface="Roboto"/>
                <a:cs typeface="Roboto"/>
              </a:rPr>
              <a:t> </a:t>
            </a:r>
            <a:r>
              <a:rPr lang="en-US" sz="2400" err="1">
                <a:latin typeface="Roboto"/>
                <a:ea typeface="Roboto"/>
                <a:cs typeface="Roboto"/>
              </a:rPr>
              <a:t>chaque</a:t>
            </a:r>
            <a:r>
              <a:rPr lang="en-US" sz="2400" dirty="0">
                <a:latin typeface="Roboto"/>
                <a:ea typeface="Roboto"/>
                <a:cs typeface="Roboto"/>
              </a:rPr>
              <a:t> </a:t>
            </a:r>
            <a:r>
              <a:rPr lang="en-US" sz="2400" err="1">
                <a:latin typeface="Roboto"/>
                <a:ea typeface="Roboto"/>
                <a:cs typeface="Roboto"/>
              </a:rPr>
              <a:t>espace</a:t>
            </a:r>
            <a:r>
              <a:rPr lang="en-US" sz="2400" dirty="0">
                <a:latin typeface="Roboto"/>
                <a:ea typeface="Roboto"/>
                <a:cs typeface="Roboto"/>
              </a:rPr>
              <a:t> avec des mots :  less is more</a:t>
            </a:r>
            <a:endParaRPr lang="en-US" dirty="0">
              <a:cs typeface="Roboto Light" panose="02000000000000000000" pitchFamily="2" charset="0"/>
            </a:endParaRPr>
          </a:p>
          <a:p>
            <a:r>
              <a:rPr lang="en-CA" sz="2400" dirty="0">
                <a:latin typeface="Roboto"/>
                <a:ea typeface="Roboto"/>
                <a:cs typeface="Roboto"/>
              </a:rPr>
              <a:t>1 Page Maximum</a:t>
            </a:r>
          </a:p>
          <a:p>
            <a:r>
              <a:rPr lang="en-US" sz="2400" err="1">
                <a:latin typeface="Roboto"/>
                <a:ea typeface="Roboto"/>
                <a:cs typeface="Roboto"/>
              </a:rPr>
              <a:t>Considérez</a:t>
            </a:r>
            <a:r>
              <a:rPr lang="en-US" sz="2400" dirty="0">
                <a:latin typeface="Roboto"/>
                <a:ea typeface="Roboto"/>
                <a:cs typeface="Roboto"/>
              </a:rPr>
              <a:t> le Rapport de </a:t>
            </a:r>
            <a:r>
              <a:rPr lang="en-US" sz="2400" err="1">
                <a:latin typeface="Roboto"/>
                <a:ea typeface="Roboto"/>
                <a:cs typeface="Roboto"/>
              </a:rPr>
              <a:t>Défi</a:t>
            </a:r>
            <a:r>
              <a:rPr lang="en-US" sz="2400" dirty="0">
                <a:latin typeface="Roboto"/>
                <a:ea typeface="Roboto"/>
                <a:cs typeface="Roboto"/>
              </a:rPr>
              <a:t> et la </a:t>
            </a:r>
            <a:r>
              <a:rPr lang="en-US" sz="2400" err="1">
                <a:latin typeface="Roboto"/>
                <a:ea typeface="Roboto"/>
                <a:cs typeface="Roboto"/>
              </a:rPr>
              <a:t>présentation</a:t>
            </a:r>
            <a:r>
              <a:rPr lang="en-US" sz="2400" dirty="0">
                <a:latin typeface="Roboto"/>
                <a:ea typeface="Roboto"/>
                <a:cs typeface="Roboto"/>
              </a:rPr>
              <a:t> </a:t>
            </a:r>
            <a:r>
              <a:rPr lang="en-US" sz="2400" err="1">
                <a:latin typeface="Roboto"/>
                <a:ea typeface="Roboto"/>
                <a:cs typeface="Roboto"/>
              </a:rPr>
              <a:t>comme</a:t>
            </a:r>
            <a:r>
              <a:rPr lang="en-US" sz="2400" dirty="0">
                <a:latin typeface="Roboto"/>
                <a:ea typeface="Roboto"/>
                <a:cs typeface="Roboto"/>
              </a:rPr>
              <a:t> un ensemble </a:t>
            </a:r>
            <a:r>
              <a:rPr lang="en-US" sz="2400" err="1">
                <a:latin typeface="Roboto"/>
                <a:ea typeface="Roboto"/>
                <a:cs typeface="Roboto"/>
              </a:rPr>
              <a:t>cohérent</a:t>
            </a:r>
            <a:endParaRPr lang="en-US" sz="2400">
              <a:latin typeface="Roboto"/>
              <a:ea typeface="Roboto"/>
              <a:cs typeface="Roboto"/>
            </a:endParaRPr>
          </a:p>
          <a:p>
            <a:pPr marL="0" indent="0">
              <a:buNone/>
            </a:pPr>
            <a:r>
              <a:rPr lang="en-US" sz="2900" b="1" dirty="0">
                <a:latin typeface="Roboto"/>
                <a:ea typeface="Roboto"/>
                <a:cs typeface="Roboto"/>
              </a:rPr>
              <a:t>Presentation</a:t>
            </a:r>
          </a:p>
          <a:p>
            <a:pPr>
              <a:buFont typeface="Arial"/>
              <a:buChar char="•"/>
            </a:pPr>
            <a:r>
              <a:rPr lang="en-US" sz="2400" dirty="0" err="1">
                <a:latin typeface="Roboto"/>
                <a:ea typeface="Roboto"/>
                <a:cs typeface="Roboto"/>
              </a:rPr>
              <a:t>Gardez</a:t>
            </a:r>
            <a:r>
              <a:rPr lang="en-US" sz="2400" dirty="0">
                <a:latin typeface="Roboto"/>
                <a:ea typeface="Roboto"/>
                <a:cs typeface="Roboto"/>
              </a:rPr>
              <a:t> les choses simples et </a:t>
            </a:r>
            <a:r>
              <a:rPr lang="en-US" sz="2400" dirty="0" err="1">
                <a:latin typeface="Roboto"/>
                <a:ea typeface="Roboto"/>
                <a:cs typeface="Roboto"/>
              </a:rPr>
              <a:t>faciles</a:t>
            </a:r>
            <a:r>
              <a:rPr lang="en-US" sz="2400" dirty="0">
                <a:latin typeface="Roboto"/>
                <a:ea typeface="Roboto"/>
                <a:cs typeface="Roboto"/>
              </a:rPr>
              <a:t> à </a:t>
            </a:r>
            <a:r>
              <a:rPr lang="en-US" sz="2400" dirty="0" err="1">
                <a:latin typeface="Roboto"/>
                <a:ea typeface="Roboto"/>
                <a:cs typeface="Roboto"/>
              </a:rPr>
              <a:t>suivre</a:t>
            </a:r>
            <a:r>
              <a:rPr lang="en-US" sz="2400" dirty="0">
                <a:latin typeface="Roboto"/>
                <a:ea typeface="Roboto"/>
                <a:cs typeface="Roboto"/>
              </a:rPr>
              <a:t>.</a:t>
            </a:r>
          </a:p>
          <a:p>
            <a:pPr>
              <a:buFont typeface="Arial"/>
              <a:buChar char="•"/>
            </a:pPr>
            <a:r>
              <a:rPr lang="en-US" sz="2400" dirty="0" err="1">
                <a:latin typeface="Roboto"/>
                <a:ea typeface="Roboto"/>
                <a:cs typeface="Roboto"/>
              </a:rPr>
              <a:t>Utilisez</a:t>
            </a:r>
            <a:r>
              <a:rPr lang="en-US" sz="2400" dirty="0">
                <a:latin typeface="Roboto"/>
                <a:ea typeface="Roboto"/>
                <a:cs typeface="Roboto"/>
              </a:rPr>
              <a:t> des </a:t>
            </a:r>
            <a:r>
              <a:rPr lang="en-US" sz="2400" dirty="0" err="1">
                <a:latin typeface="Roboto"/>
                <a:ea typeface="Roboto"/>
                <a:cs typeface="Roboto"/>
              </a:rPr>
              <a:t>témoignages</a:t>
            </a:r>
            <a:r>
              <a:rPr lang="en-US" sz="2400" dirty="0">
                <a:latin typeface="Roboto"/>
                <a:ea typeface="Roboto"/>
                <a:cs typeface="Roboto"/>
              </a:rPr>
              <a:t> et </a:t>
            </a:r>
            <a:r>
              <a:rPr lang="en-US" sz="2400" dirty="0" err="1">
                <a:latin typeface="Roboto"/>
                <a:ea typeface="Roboto"/>
                <a:cs typeface="Roboto"/>
              </a:rPr>
              <a:t>obtenez</a:t>
            </a:r>
            <a:r>
              <a:rPr lang="en-US" sz="2400" dirty="0">
                <a:latin typeface="Roboto"/>
                <a:ea typeface="Roboto"/>
                <a:cs typeface="Roboto"/>
              </a:rPr>
              <a:t> des </a:t>
            </a:r>
            <a:r>
              <a:rPr lang="en-US" sz="2400" dirty="0" err="1">
                <a:latin typeface="Roboto"/>
                <a:ea typeface="Roboto"/>
                <a:cs typeface="Roboto"/>
              </a:rPr>
              <a:t>séquences</a:t>
            </a:r>
            <a:r>
              <a:rPr lang="en-US" sz="2400" dirty="0">
                <a:latin typeface="Roboto"/>
                <a:ea typeface="Roboto"/>
                <a:cs typeface="Roboto"/>
              </a:rPr>
              <a:t> </a:t>
            </a:r>
            <a:r>
              <a:rPr lang="en-US" sz="2400" dirty="0" err="1">
                <a:latin typeface="Roboto"/>
                <a:ea typeface="Roboto"/>
                <a:cs typeface="Roboto"/>
              </a:rPr>
              <a:t>vidéo</a:t>
            </a:r>
            <a:r>
              <a:rPr lang="en-US" sz="2400" dirty="0">
                <a:latin typeface="Roboto"/>
                <a:ea typeface="Roboto"/>
                <a:cs typeface="Roboto"/>
              </a:rPr>
              <a:t> de </a:t>
            </a:r>
            <a:r>
              <a:rPr lang="en-US" sz="2400" dirty="0" err="1">
                <a:latin typeface="Roboto"/>
                <a:ea typeface="Roboto"/>
                <a:cs typeface="Roboto"/>
              </a:rPr>
              <a:t>votre</a:t>
            </a:r>
            <a:r>
              <a:rPr lang="en-US" sz="2400" dirty="0">
                <a:latin typeface="Roboto"/>
                <a:ea typeface="Roboto"/>
                <a:cs typeface="Roboto"/>
              </a:rPr>
              <a:t> équipe </a:t>
            </a:r>
            <a:r>
              <a:rPr lang="en-US" sz="2400" dirty="0" err="1">
                <a:latin typeface="Roboto"/>
                <a:ea typeface="Roboto"/>
                <a:cs typeface="Roboto"/>
              </a:rPr>
              <a:t>en</a:t>
            </a:r>
            <a:r>
              <a:rPr lang="en-US" sz="2400" dirty="0">
                <a:latin typeface="Roboto"/>
                <a:ea typeface="Roboto"/>
                <a:cs typeface="Roboto"/>
              </a:rPr>
              <a:t> train de </a:t>
            </a:r>
            <a:r>
              <a:rPr lang="en-US" sz="2400" dirty="0" err="1">
                <a:latin typeface="Roboto"/>
                <a:ea typeface="Roboto"/>
                <a:cs typeface="Roboto"/>
              </a:rPr>
              <a:t>gérer</a:t>
            </a:r>
            <a:r>
              <a:rPr lang="en-US" sz="2400" dirty="0">
                <a:latin typeface="Roboto"/>
                <a:ea typeface="Roboto"/>
                <a:cs typeface="Roboto"/>
              </a:rPr>
              <a:t> </a:t>
            </a:r>
            <a:r>
              <a:rPr lang="en-US" sz="2400" dirty="0" err="1">
                <a:latin typeface="Roboto"/>
                <a:ea typeface="Roboto"/>
                <a:cs typeface="Roboto"/>
              </a:rPr>
              <a:t>votre</a:t>
            </a:r>
            <a:r>
              <a:rPr lang="en-US" sz="2400" dirty="0">
                <a:latin typeface="Roboto"/>
                <a:ea typeface="Roboto"/>
                <a:cs typeface="Roboto"/>
              </a:rPr>
              <a:t> </a:t>
            </a:r>
            <a:r>
              <a:rPr lang="en-US" sz="2400" dirty="0" err="1">
                <a:latin typeface="Roboto"/>
                <a:ea typeface="Roboto"/>
                <a:cs typeface="Roboto"/>
              </a:rPr>
              <a:t>projet</a:t>
            </a:r>
            <a:r>
              <a:rPr lang="en-US" sz="2400" dirty="0">
                <a:latin typeface="Roboto"/>
                <a:ea typeface="Roboto"/>
                <a:cs typeface="Roboto"/>
              </a:rPr>
              <a:t> !</a:t>
            </a:r>
            <a:endParaRPr lang="en-US" dirty="0">
              <a:latin typeface="Roboto Light"/>
              <a:ea typeface="Roboto Light"/>
              <a:cs typeface="Roboto Light"/>
            </a:endParaRPr>
          </a:p>
          <a:p>
            <a:pPr>
              <a:buFont typeface="Arial"/>
              <a:buChar char="•"/>
            </a:pPr>
            <a:r>
              <a:rPr lang="en-US" sz="2400" dirty="0" err="1">
                <a:latin typeface="Roboto"/>
                <a:ea typeface="Roboto"/>
                <a:cs typeface="Roboto"/>
              </a:rPr>
              <a:t>Besoin</a:t>
            </a:r>
            <a:r>
              <a:rPr lang="en-US" sz="2400" dirty="0">
                <a:latin typeface="Roboto"/>
                <a:ea typeface="Roboto"/>
                <a:cs typeface="Roboto"/>
              </a:rPr>
              <a:t> </a:t>
            </a:r>
            <a:r>
              <a:rPr lang="en-US" sz="2400" dirty="0" err="1">
                <a:latin typeface="Roboto"/>
                <a:ea typeface="Roboto"/>
                <a:cs typeface="Roboto"/>
              </a:rPr>
              <a:t>d'aide</a:t>
            </a:r>
            <a:r>
              <a:rPr lang="en-US" sz="2400" dirty="0">
                <a:latin typeface="Roboto"/>
                <a:ea typeface="Roboto"/>
                <a:cs typeface="Roboto"/>
              </a:rPr>
              <a:t> ? </a:t>
            </a:r>
            <a:r>
              <a:rPr lang="en-US" sz="2400" dirty="0" err="1">
                <a:latin typeface="Roboto"/>
                <a:ea typeface="Roboto"/>
                <a:cs typeface="Roboto"/>
              </a:rPr>
              <a:t>Consultez</a:t>
            </a:r>
            <a:r>
              <a:rPr lang="en-US" sz="2400" dirty="0">
                <a:latin typeface="Roboto"/>
                <a:ea typeface="Roboto"/>
                <a:cs typeface="Roboto"/>
              </a:rPr>
              <a:t> le document sur les </a:t>
            </a:r>
            <a:r>
              <a:rPr lang="en-US" sz="2400" dirty="0">
                <a:latin typeface="Roboto"/>
                <a:ea typeface="Roboto"/>
                <a:cs typeface="Roboto"/>
                <a:hlinkClick r:id="rId2"/>
              </a:rPr>
              <a:t>stratégies de présentation technique</a:t>
            </a:r>
            <a:r>
              <a:rPr lang="en-US" sz="2400" dirty="0">
                <a:latin typeface="Roboto"/>
                <a:ea typeface="Roboto"/>
                <a:cs typeface="Roboto"/>
              </a:rPr>
              <a:t> et </a:t>
            </a:r>
            <a:r>
              <a:rPr lang="en-US" sz="2400" dirty="0" err="1">
                <a:latin typeface="Roboto"/>
                <a:ea typeface="Roboto"/>
                <a:cs typeface="Roboto"/>
              </a:rPr>
              <a:t>notre</a:t>
            </a:r>
            <a:r>
              <a:rPr lang="en-US" sz="2400" dirty="0">
                <a:latin typeface="Roboto"/>
                <a:ea typeface="Roboto"/>
                <a:cs typeface="Roboto"/>
              </a:rPr>
              <a:t> </a:t>
            </a:r>
            <a:r>
              <a:rPr lang="en-US" sz="2400" dirty="0" err="1">
                <a:latin typeface="Roboto"/>
                <a:ea typeface="Roboto"/>
                <a:cs typeface="Roboto"/>
              </a:rPr>
              <a:t>vidéo</a:t>
            </a:r>
            <a:r>
              <a:rPr lang="en-US" sz="2400" dirty="0">
                <a:latin typeface="Roboto"/>
                <a:ea typeface="Roboto"/>
                <a:cs typeface="Roboto"/>
              </a:rPr>
              <a:t> sur la </a:t>
            </a:r>
            <a:r>
              <a:rPr lang="en-US" sz="2400" dirty="0">
                <a:latin typeface="Roboto"/>
                <a:ea typeface="Roboto"/>
                <a:cs typeface="Roboto"/>
                <a:hlinkClick r:id="rId3"/>
              </a:rPr>
              <a:t>création d'une présentation Enactus sur PowerPoint</a:t>
            </a:r>
            <a:r>
              <a:rPr lang="en-US" sz="2400" dirty="0">
                <a:latin typeface="Roboto"/>
                <a:ea typeface="Roboto"/>
                <a:cs typeface="Roboto"/>
              </a:rPr>
              <a:t> !</a:t>
            </a:r>
            <a:endParaRPr lang="en-US" dirty="0"/>
          </a:p>
          <a:p>
            <a:pPr marL="0" indent="0">
              <a:buNone/>
            </a:pPr>
            <a:r>
              <a:rPr lang="en-US" sz="2900" b="1" err="1">
                <a:latin typeface="Roboto"/>
                <a:ea typeface="Roboto"/>
                <a:cs typeface="Roboto"/>
              </a:rPr>
              <a:t>Général</a:t>
            </a:r>
            <a:endParaRPr lang="en-US" sz="2900" b="1">
              <a:latin typeface="Roboto" panose="02000000000000000000" pitchFamily="2" charset="0"/>
              <a:ea typeface="Roboto" panose="02000000000000000000" pitchFamily="2" charset="0"/>
              <a:cs typeface="Roboto" panose="02000000000000000000" pitchFamily="2" charset="0"/>
            </a:endParaRPr>
          </a:p>
          <a:p>
            <a:r>
              <a:rPr lang="en-US" sz="2400" dirty="0" err="1">
                <a:latin typeface="Roboto"/>
                <a:ea typeface="Roboto"/>
                <a:cs typeface="Roboto"/>
              </a:rPr>
              <a:t>Élaborer</a:t>
            </a:r>
            <a:r>
              <a:rPr lang="en-US" sz="2400" dirty="0">
                <a:latin typeface="Roboto"/>
                <a:ea typeface="Roboto"/>
                <a:cs typeface="Roboto"/>
              </a:rPr>
              <a:t> un plan de </a:t>
            </a:r>
            <a:r>
              <a:rPr lang="en-US" sz="2400" dirty="0" err="1">
                <a:latin typeface="Roboto"/>
                <a:ea typeface="Roboto"/>
                <a:cs typeface="Roboto"/>
              </a:rPr>
              <a:t>rétroplanning</a:t>
            </a:r>
            <a:r>
              <a:rPr lang="en-US" sz="2400" dirty="0">
                <a:latin typeface="Roboto"/>
                <a:ea typeface="Roboto"/>
                <a:cs typeface="Roboto"/>
              </a:rPr>
              <a:t>! </a:t>
            </a:r>
            <a:r>
              <a:rPr lang="en-US" sz="2400" dirty="0" err="1">
                <a:latin typeface="Roboto"/>
                <a:ea typeface="Roboto"/>
                <a:cs typeface="Roboto"/>
              </a:rPr>
              <a:t>Travaillez</a:t>
            </a:r>
            <a:r>
              <a:rPr lang="en-US" sz="2400" dirty="0">
                <a:latin typeface="Roboto"/>
                <a:ea typeface="Roboto"/>
                <a:cs typeface="Roboto"/>
              </a:rPr>
              <a:t> </a:t>
            </a:r>
            <a:r>
              <a:rPr lang="en-US" sz="2400" dirty="0" err="1">
                <a:latin typeface="Roboto"/>
                <a:ea typeface="Roboto"/>
                <a:cs typeface="Roboto"/>
              </a:rPr>
              <a:t>en</a:t>
            </a:r>
            <a:r>
              <a:rPr lang="en-US" sz="2400" dirty="0">
                <a:latin typeface="Roboto"/>
                <a:ea typeface="Roboto"/>
                <a:cs typeface="Roboto"/>
              </a:rPr>
              <a:t> </a:t>
            </a:r>
            <a:r>
              <a:rPr lang="en-US" sz="2400" dirty="0" err="1">
                <a:latin typeface="Roboto"/>
                <a:ea typeface="Roboto"/>
                <a:cs typeface="Roboto"/>
              </a:rPr>
              <a:t>sens</a:t>
            </a:r>
            <a:r>
              <a:rPr lang="en-US" sz="2400" dirty="0">
                <a:latin typeface="Roboto"/>
                <a:ea typeface="Roboto"/>
                <a:cs typeface="Roboto"/>
              </a:rPr>
              <a:t> inverse et </a:t>
            </a:r>
            <a:r>
              <a:rPr lang="en-US" sz="2400" dirty="0" err="1">
                <a:latin typeface="Roboto"/>
                <a:ea typeface="Roboto"/>
                <a:cs typeface="Roboto"/>
              </a:rPr>
              <a:t>identifiez</a:t>
            </a:r>
            <a:r>
              <a:rPr lang="en-US" sz="2400" dirty="0">
                <a:latin typeface="Roboto"/>
                <a:ea typeface="Roboto"/>
                <a:cs typeface="Roboto"/>
              </a:rPr>
              <a:t> </a:t>
            </a:r>
            <a:r>
              <a:rPr lang="en-US" sz="2400" dirty="0" err="1">
                <a:latin typeface="Roboto"/>
                <a:ea typeface="Roboto"/>
                <a:cs typeface="Roboto"/>
              </a:rPr>
              <a:t>ce</a:t>
            </a:r>
            <a:r>
              <a:rPr lang="en-US" sz="2400" dirty="0">
                <a:latin typeface="Roboto"/>
                <a:ea typeface="Roboto"/>
                <a:cs typeface="Roboto"/>
              </a:rPr>
              <a:t> qui doit </a:t>
            </a:r>
            <a:r>
              <a:rPr lang="en-US" sz="2400" dirty="0" err="1">
                <a:latin typeface="Roboto"/>
                <a:ea typeface="Roboto"/>
                <a:cs typeface="Roboto"/>
              </a:rPr>
              <a:t>être</a:t>
            </a:r>
            <a:r>
              <a:rPr lang="en-US" sz="2400" dirty="0">
                <a:latin typeface="Roboto"/>
                <a:ea typeface="Roboto"/>
                <a:cs typeface="Roboto"/>
              </a:rPr>
              <a:t> accompli et </a:t>
            </a:r>
            <a:r>
              <a:rPr lang="en-US" sz="2400" dirty="0" err="1">
                <a:latin typeface="Roboto"/>
                <a:ea typeface="Roboto"/>
                <a:cs typeface="Roboto"/>
              </a:rPr>
              <a:t>quand</a:t>
            </a:r>
            <a:r>
              <a:rPr lang="en-US" sz="2400" dirty="0">
                <a:latin typeface="Roboto"/>
                <a:ea typeface="Roboto"/>
                <a:cs typeface="Roboto"/>
              </a:rPr>
              <a:t>. </a:t>
            </a:r>
            <a:r>
              <a:rPr lang="en-US" sz="2400" dirty="0" err="1">
                <a:latin typeface="Roboto"/>
                <a:ea typeface="Roboto"/>
                <a:cs typeface="Roboto"/>
              </a:rPr>
              <a:t>Cliquez</a:t>
            </a:r>
            <a:r>
              <a:rPr lang="en-US" sz="2400" dirty="0">
                <a:latin typeface="Roboto"/>
                <a:ea typeface="Roboto"/>
                <a:cs typeface="Roboto"/>
              </a:rPr>
              <a:t> </a:t>
            </a:r>
            <a:r>
              <a:rPr lang="en-US" sz="2400" dirty="0">
                <a:latin typeface="Roboto"/>
                <a:ea typeface="Roboto"/>
                <a:cs typeface="Roboto"/>
                <a:hlinkClick r:id="rId4"/>
              </a:rPr>
              <a:t>ici</a:t>
            </a:r>
            <a:r>
              <a:rPr lang="en-US" sz="2400" dirty="0">
                <a:latin typeface="Roboto"/>
                <a:ea typeface="Roboto"/>
                <a:cs typeface="Roboto"/>
              </a:rPr>
              <a:t> pour un </a:t>
            </a:r>
            <a:r>
              <a:rPr lang="en-US" sz="2400" dirty="0" err="1">
                <a:latin typeface="Roboto"/>
                <a:ea typeface="Roboto"/>
                <a:cs typeface="Roboto"/>
              </a:rPr>
              <a:t>exemple</a:t>
            </a:r>
            <a:r>
              <a:rPr lang="en-US" sz="2400" dirty="0">
                <a:latin typeface="Roboto"/>
                <a:ea typeface="Roboto"/>
                <a:cs typeface="Roboto"/>
              </a:rPr>
              <a:t>.</a:t>
            </a:r>
          </a:p>
          <a:p>
            <a:pPr marL="514350" indent="-514350"/>
            <a:endParaRPr lang="en-US" sz="2400">
              <a:latin typeface="Roboto" panose="02000000000000000000" pitchFamily="2" charset="0"/>
              <a:ea typeface="Roboto" panose="02000000000000000000" pitchFamily="2" charset="0"/>
              <a:cs typeface="Roboto" panose="02000000000000000000" pitchFamily="2" charset="0"/>
            </a:endParaRPr>
          </a:p>
          <a:p>
            <a:pPr marL="514350" indent="-514350"/>
            <a:endParaRPr lang="en-US" sz="24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215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09C19-9E40-6681-49E2-32CE2C15758F}"/>
              </a:ext>
            </a:extLst>
          </p:cNvPr>
          <p:cNvSpPr/>
          <p:nvPr/>
        </p:nvSpPr>
        <p:spPr>
          <a:xfrm>
            <a:off x="3060441" y="503853"/>
            <a:ext cx="8892073" cy="6046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41AEF22-8F20-75B1-9C72-8FCCBC40B457}"/>
              </a:ext>
            </a:extLst>
          </p:cNvPr>
          <p:cNvSpPr/>
          <p:nvPr/>
        </p:nvSpPr>
        <p:spPr>
          <a:xfrm>
            <a:off x="5583313"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400" dirty="0" err="1">
                <a:solidFill>
                  <a:schemeClr val="tx1"/>
                </a:solidFill>
                <a:latin typeface="Roboto"/>
                <a:ea typeface="Roboto"/>
                <a:cs typeface="Roboto"/>
              </a:rPr>
              <a:t>Présentateur</a:t>
            </a:r>
            <a:endParaRPr lang="en-US" dirty="0" err="1"/>
          </a:p>
        </p:txBody>
      </p:sp>
      <p:sp>
        <p:nvSpPr>
          <p:cNvPr id="10" name="Rectangle 9">
            <a:extLst>
              <a:ext uri="{FF2B5EF4-FFF2-40B4-BE49-F238E27FC236}">
                <a16:creationId xmlns:a16="http://schemas.microsoft.com/office/drawing/2014/main" id="{FD6B5CD1-B33E-A2A1-EA46-C6CA49792800}"/>
              </a:ext>
            </a:extLst>
          </p:cNvPr>
          <p:cNvSpPr/>
          <p:nvPr/>
        </p:nvSpPr>
        <p:spPr>
          <a:xfrm>
            <a:off x="7035283" y="3321697"/>
            <a:ext cx="93617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Tech</a:t>
            </a:r>
          </a:p>
        </p:txBody>
      </p:sp>
      <p:sp>
        <p:nvSpPr>
          <p:cNvPr id="11" name="Rectangle 10">
            <a:extLst>
              <a:ext uri="{FF2B5EF4-FFF2-40B4-BE49-F238E27FC236}">
                <a16:creationId xmlns:a16="http://schemas.microsoft.com/office/drawing/2014/main" id="{E5739FB8-A854-195D-02DD-E62FF40CE902}"/>
              </a:ext>
            </a:extLst>
          </p:cNvPr>
          <p:cNvSpPr/>
          <p:nvPr/>
        </p:nvSpPr>
        <p:spPr>
          <a:xfrm>
            <a:off x="3298371" y="3321697"/>
            <a:ext cx="2797629" cy="125963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dirty="0">
                <a:solidFill>
                  <a:schemeClr val="tx1"/>
                </a:solidFill>
                <a:latin typeface="Roboto"/>
                <a:ea typeface="Roboto"/>
                <a:cs typeface="Roboto"/>
              </a:rPr>
              <a:t>Juges</a:t>
            </a:r>
            <a:endParaRPr lang="en-CA"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87498470-B316-8F42-CBFB-79072A684A0B}"/>
              </a:ext>
            </a:extLst>
          </p:cNvPr>
          <p:cNvSpPr/>
          <p:nvPr/>
        </p:nvSpPr>
        <p:spPr>
          <a:xfrm>
            <a:off x="8916953" y="3321697"/>
            <a:ext cx="2797629" cy="125963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dirty="0">
                <a:solidFill>
                  <a:schemeClr val="tx1"/>
                </a:solidFill>
                <a:latin typeface="Roboto"/>
                <a:ea typeface="Roboto"/>
                <a:cs typeface="Roboto"/>
              </a:rPr>
              <a:t>Juges</a:t>
            </a:r>
            <a:endParaRPr lang="en-CA"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4C1EADD1-C172-041D-A1C6-A25CE0C0E9F7}"/>
              </a:ext>
            </a:extLst>
          </p:cNvPr>
          <p:cNvSpPr txBox="1"/>
          <p:nvPr/>
        </p:nvSpPr>
        <p:spPr>
          <a:xfrm>
            <a:off x="3732245" y="710687"/>
            <a:ext cx="7651102" cy="369332"/>
          </a:xfrm>
          <a:prstGeom prst="rect">
            <a:avLst/>
          </a:prstGeom>
          <a:solidFill>
            <a:srgbClr val="FFC222"/>
          </a:solidFill>
          <a:ln>
            <a:solidFill>
              <a:schemeClr val="tx1"/>
            </a:solidFill>
          </a:ln>
        </p:spPr>
        <p:txBody>
          <a:bodyPr wrap="square" lIns="91440" tIns="45720" rIns="91440" bIns="45720" rtlCol="0" anchor="t">
            <a:spAutoFit/>
          </a:bodyPr>
          <a:lstStyle/>
          <a:p>
            <a:pPr algn="ctr"/>
            <a:r>
              <a:rPr lang="en-CA" dirty="0" err="1"/>
              <a:t>Écran</a:t>
            </a:r>
          </a:p>
        </p:txBody>
      </p:sp>
      <p:sp>
        <p:nvSpPr>
          <p:cNvPr id="17" name="Rectangle 16">
            <a:extLst>
              <a:ext uri="{FF2B5EF4-FFF2-40B4-BE49-F238E27FC236}">
                <a16:creationId xmlns:a16="http://schemas.microsoft.com/office/drawing/2014/main" id="{03A17C2B-ED6E-84DD-DE7D-885DC7AE89D9}"/>
              </a:ext>
            </a:extLst>
          </p:cNvPr>
          <p:cNvSpPr/>
          <p:nvPr/>
        </p:nvSpPr>
        <p:spPr>
          <a:xfrm>
            <a:off x="4291541"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400" err="1">
                <a:solidFill>
                  <a:schemeClr val="tx1"/>
                </a:solidFill>
                <a:latin typeface="Roboto"/>
                <a:ea typeface="Roboto"/>
                <a:cs typeface="Roboto"/>
              </a:rPr>
              <a:t>Présentateur</a:t>
            </a:r>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A4F51ED0-CC74-650D-D970-16781651257A}"/>
              </a:ext>
            </a:extLst>
          </p:cNvPr>
          <p:cNvSpPr/>
          <p:nvPr/>
        </p:nvSpPr>
        <p:spPr>
          <a:xfrm>
            <a:off x="8444204"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400" dirty="0" err="1">
                <a:solidFill>
                  <a:schemeClr val="tx1"/>
                </a:solidFill>
                <a:latin typeface="Roboto"/>
                <a:ea typeface="Roboto"/>
                <a:cs typeface="Roboto"/>
              </a:rPr>
              <a:t>Présentateur</a:t>
            </a:r>
            <a:endParaRPr lang="en-US" dirty="0" err="1">
              <a:solidFill>
                <a:schemeClr val="tx1"/>
              </a:solidFill>
            </a:endParaRPr>
          </a:p>
        </p:txBody>
      </p:sp>
      <p:sp>
        <p:nvSpPr>
          <p:cNvPr id="2" name="Rectangle 1">
            <a:extLst>
              <a:ext uri="{FF2B5EF4-FFF2-40B4-BE49-F238E27FC236}">
                <a16:creationId xmlns:a16="http://schemas.microsoft.com/office/drawing/2014/main" id="{C9F4FE95-63D8-CA9D-9BF6-CF2FBD042CC9}"/>
              </a:ext>
            </a:extLst>
          </p:cNvPr>
          <p:cNvSpPr/>
          <p:nvPr/>
        </p:nvSpPr>
        <p:spPr>
          <a:xfrm>
            <a:off x="3298370" y="4690220"/>
            <a:ext cx="2797629" cy="456189"/>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800" dirty="0">
                <a:solidFill>
                  <a:schemeClr val="tx1"/>
                </a:solidFill>
                <a:latin typeface="Roboto"/>
                <a:ea typeface="Roboto"/>
                <a:cs typeface="Roboto"/>
              </a:rPr>
              <a:t>Places </a:t>
            </a:r>
            <a:r>
              <a:rPr lang="en-CA" sz="800" err="1">
                <a:solidFill>
                  <a:schemeClr val="tx1"/>
                </a:solidFill>
                <a:latin typeface="Roboto"/>
                <a:ea typeface="Roboto"/>
                <a:cs typeface="Roboto"/>
              </a:rPr>
              <a:t>réservées</a:t>
            </a:r>
            <a:r>
              <a:rPr lang="en-CA" sz="800" dirty="0">
                <a:solidFill>
                  <a:schemeClr val="tx1"/>
                </a:solidFill>
                <a:latin typeface="Roboto"/>
                <a:ea typeface="Roboto"/>
                <a:cs typeface="Roboto"/>
              </a:rPr>
              <a:t> pour les </a:t>
            </a:r>
            <a:r>
              <a:rPr lang="en-CA" sz="800" err="1">
                <a:solidFill>
                  <a:schemeClr val="tx1"/>
                </a:solidFill>
                <a:latin typeface="Roboto"/>
                <a:ea typeface="Roboto"/>
                <a:cs typeface="Roboto"/>
              </a:rPr>
              <a:t>membres</a:t>
            </a:r>
            <a:r>
              <a:rPr lang="en-CA" sz="800" dirty="0">
                <a:solidFill>
                  <a:schemeClr val="tx1"/>
                </a:solidFill>
                <a:latin typeface="Roboto"/>
                <a:ea typeface="Roboto"/>
                <a:cs typeface="Roboto"/>
              </a:rPr>
              <a:t> de </a:t>
            </a:r>
            <a:r>
              <a:rPr lang="en-CA" sz="800" err="1">
                <a:solidFill>
                  <a:schemeClr val="tx1"/>
                </a:solidFill>
                <a:latin typeface="Roboto"/>
                <a:ea typeface="Roboto"/>
                <a:cs typeface="Roboto"/>
              </a:rPr>
              <a:t>l'équipe</a:t>
            </a:r>
            <a:r>
              <a:rPr lang="en-CA" sz="800" dirty="0">
                <a:solidFill>
                  <a:schemeClr val="tx1"/>
                </a:solidFill>
                <a:latin typeface="Roboto"/>
                <a:ea typeface="Roboto"/>
                <a:cs typeface="Roboto"/>
              </a:rPr>
              <a:t> de </a:t>
            </a:r>
            <a:r>
              <a:rPr lang="en-CA" sz="800" err="1">
                <a:solidFill>
                  <a:schemeClr val="tx1"/>
                </a:solidFill>
                <a:latin typeface="Roboto"/>
                <a:ea typeface="Roboto"/>
                <a:cs typeface="Roboto"/>
              </a:rPr>
              <a:t>présentation</a:t>
            </a:r>
            <a:r>
              <a:rPr lang="en-CA" sz="800" dirty="0">
                <a:solidFill>
                  <a:schemeClr val="tx1"/>
                </a:solidFill>
                <a:latin typeface="Roboto"/>
                <a:ea typeface="Roboto"/>
                <a:cs typeface="Roboto"/>
              </a:rPr>
              <a:t>, y </a:t>
            </a:r>
            <a:r>
              <a:rPr lang="en-CA" sz="800" err="1">
                <a:solidFill>
                  <a:schemeClr val="tx1"/>
                </a:solidFill>
                <a:latin typeface="Roboto"/>
                <a:ea typeface="Roboto"/>
                <a:cs typeface="Roboto"/>
              </a:rPr>
              <a:t>compris</a:t>
            </a:r>
            <a:r>
              <a:rPr lang="en-CA" sz="800" dirty="0">
                <a:solidFill>
                  <a:schemeClr val="tx1"/>
                </a:solidFill>
                <a:latin typeface="Roboto"/>
                <a:ea typeface="Roboto"/>
                <a:cs typeface="Roboto"/>
              </a:rPr>
              <a:t> le corps </a:t>
            </a:r>
            <a:r>
              <a:rPr lang="en-CA" sz="800" err="1">
                <a:solidFill>
                  <a:schemeClr val="tx1"/>
                </a:solidFill>
                <a:latin typeface="Roboto"/>
                <a:ea typeface="Roboto"/>
                <a:cs typeface="Roboto"/>
              </a:rPr>
              <a:t>professoral</a:t>
            </a:r>
            <a:r>
              <a:rPr lang="en-CA" sz="800" dirty="0">
                <a:solidFill>
                  <a:schemeClr val="tx1"/>
                </a:solidFill>
                <a:latin typeface="Roboto"/>
                <a:ea typeface="Roboto"/>
                <a:cs typeface="Roboto"/>
              </a:rPr>
              <a:t> et les </a:t>
            </a:r>
            <a:r>
              <a:rPr lang="en-CA" sz="800" err="1">
                <a:solidFill>
                  <a:schemeClr val="tx1"/>
                </a:solidFill>
                <a:latin typeface="Roboto"/>
                <a:ea typeface="Roboto"/>
                <a:cs typeface="Roboto"/>
              </a:rPr>
              <a:t>étudiants</a:t>
            </a:r>
            <a:r>
              <a:rPr lang="en-CA" sz="800" dirty="0">
                <a:solidFill>
                  <a:schemeClr val="tx1"/>
                </a:solidFill>
                <a:latin typeface="Roboto"/>
                <a:ea typeface="Roboto"/>
                <a:cs typeface="Roboto"/>
              </a:rPr>
              <a:t>.</a:t>
            </a:r>
          </a:p>
        </p:txBody>
      </p:sp>
      <p:sp>
        <p:nvSpPr>
          <p:cNvPr id="3" name="Rectangle 2">
            <a:extLst>
              <a:ext uri="{FF2B5EF4-FFF2-40B4-BE49-F238E27FC236}">
                <a16:creationId xmlns:a16="http://schemas.microsoft.com/office/drawing/2014/main" id="{28EE89C2-70E3-F6B8-65D6-55BB716E774A}"/>
              </a:ext>
            </a:extLst>
          </p:cNvPr>
          <p:cNvSpPr/>
          <p:nvPr/>
        </p:nvSpPr>
        <p:spPr>
          <a:xfrm>
            <a:off x="3298371" y="5230978"/>
            <a:ext cx="2797629" cy="87435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dirty="0" err="1">
                <a:solidFill>
                  <a:schemeClr val="tx1"/>
                </a:solidFill>
                <a:latin typeface="Roboto"/>
                <a:ea typeface="Roboto"/>
                <a:cs typeface="Roboto"/>
              </a:rPr>
              <a:t>Spectateurs</a:t>
            </a:r>
            <a:endParaRPr lang="en-US" dirty="0" err="1">
              <a:solidFill>
                <a:schemeClr val="tx1"/>
              </a:solidFill>
              <a:latin typeface="Roboto"/>
              <a:ea typeface="Roboto"/>
              <a:cs typeface="Roboto"/>
            </a:endParaRPr>
          </a:p>
        </p:txBody>
      </p:sp>
      <p:sp>
        <p:nvSpPr>
          <p:cNvPr id="5" name="Rectangle 4">
            <a:extLst>
              <a:ext uri="{FF2B5EF4-FFF2-40B4-BE49-F238E27FC236}">
                <a16:creationId xmlns:a16="http://schemas.microsoft.com/office/drawing/2014/main" id="{1ED14CB4-0DC8-9B5D-F495-F373A05C1042}"/>
              </a:ext>
            </a:extLst>
          </p:cNvPr>
          <p:cNvSpPr/>
          <p:nvPr/>
        </p:nvSpPr>
        <p:spPr>
          <a:xfrm>
            <a:off x="8914910" y="4691584"/>
            <a:ext cx="2797629" cy="1413746"/>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dirty="0" err="1">
                <a:solidFill>
                  <a:schemeClr val="tx1"/>
                </a:solidFill>
                <a:latin typeface="Roboto"/>
                <a:ea typeface="Roboto"/>
                <a:cs typeface="Roboto"/>
              </a:rPr>
              <a:t>Spectateurs</a:t>
            </a:r>
            <a:endParaRPr lang="en-US" dirty="0" err="1">
              <a:solidFill>
                <a:schemeClr val="tx1"/>
              </a:solidFill>
            </a:endParaRPr>
          </a:p>
        </p:txBody>
      </p:sp>
      <p:sp>
        <p:nvSpPr>
          <p:cNvPr id="6" name="Rectangle 5">
            <a:extLst>
              <a:ext uri="{FF2B5EF4-FFF2-40B4-BE49-F238E27FC236}">
                <a16:creationId xmlns:a16="http://schemas.microsoft.com/office/drawing/2014/main" id="{FB50F1DA-90B8-6D3B-B428-CE5995C3B562}"/>
              </a:ext>
            </a:extLst>
          </p:cNvPr>
          <p:cNvSpPr/>
          <p:nvPr/>
        </p:nvSpPr>
        <p:spPr>
          <a:xfrm>
            <a:off x="3298369" y="6152053"/>
            <a:ext cx="8414168" cy="38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100" dirty="0">
                <a:solidFill>
                  <a:schemeClr val="tx1"/>
                </a:solidFill>
                <a:latin typeface="Roboto"/>
                <a:ea typeface="Roboto"/>
                <a:cs typeface="Roboto"/>
              </a:rPr>
              <a:t>Les places </a:t>
            </a:r>
            <a:r>
              <a:rPr lang="en-CA" sz="1100" err="1">
                <a:solidFill>
                  <a:schemeClr val="tx1"/>
                </a:solidFill>
                <a:latin typeface="Roboto"/>
                <a:ea typeface="Roboto"/>
                <a:cs typeface="Roboto"/>
              </a:rPr>
              <a:t>sont</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limitées</a:t>
            </a:r>
            <a:r>
              <a:rPr lang="en-CA" sz="1100" dirty="0">
                <a:solidFill>
                  <a:schemeClr val="tx1"/>
                </a:solidFill>
                <a:latin typeface="Roboto"/>
                <a:ea typeface="Roboto"/>
                <a:cs typeface="Roboto"/>
              </a:rPr>
              <a:t> et </a:t>
            </a:r>
            <a:r>
              <a:rPr lang="en-CA" sz="1100" err="1">
                <a:solidFill>
                  <a:schemeClr val="tx1"/>
                </a:solidFill>
                <a:latin typeface="Roboto"/>
                <a:ea typeface="Roboto"/>
                <a:cs typeface="Roboto"/>
              </a:rPr>
              <a:t>sont</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attribuées</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selon</a:t>
            </a:r>
            <a:r>
              <a:rPr lang="en-CA" sz="1100" dirty="0">
                <a:solidFill>
                  <a:schemeClr val="tx1"/>
                </a:solidFill>
                <a:latin typeface="Roboto"/>
                <a:ea typeface="Roboto"/>
                <a:cs typeface="Roboto"/>
              </a:rPr>
              <a:t> le </a:t>
            </a:r>
            <a:r>
              <a:rPr lang="en-CA" sz="1100" err="1">
                <a:solidFill>
                  <a:schemeClr val="tx1"/>
                </a:solidFill>
                <a:latin typeface="Roboto"/>
                <a:ea typeface="Roboto"/>
                <a:cs typeface="Roboto"/>
              </a:rPr>
              <a:t>principe</a:t>
            </a:r>
            <a:r>
              <a:rPr lang="en-CA" sz="1100" dirty="0">
                <a:solidFill>
                  <a:schemeClr val="tx1"/>
                </a:solidFill>
                <a:latin typeface="Roboto"/>
                <a:ea typeface="Roboto"/>
                <a:cs typeface="Roboto"/>
              </a:rPr>
              <a:t> du premier </a:t>
            </a:r>
            <a:r>
              <a:rPr lang="en-CA" sz="1100" err="1">
                <a:solidFill>
                  <a:schemeClr val="tx1"/>
                </a:solidFill>
                <a:latin typeface="Roboto"/>
                <a:ea typeface="Roboto"/>
                <a:cs typeface="Roboto"/>
              </a:rPr>
              <a:t>arrivé</a:t>
            </a:r>
            <a:r>
              <a:rPr lang="en-CA" sz="1100" dirty="0">
                <a:solidFill>
                  <a:schemeClr val="tx1"/>
                </a:solidFill>
                <a:latin typeface="Roboto"/>
                <a:ea typeface="Roboto"/>
                <a:cs typeface="Roboto"/>
              </a:rPr>
              <a:t>, premier </a:t>
            </a:r>
            <a:r>
              <a:rPr lang="en-CA" sz="1100" err="1">
                <a:solidFill>
                  <a:schemeClr val="tx1"/>
                </a:solidFill>
                <a:latin typeface="Roboto"/>
                <a:ea typeface="Roboto"/>
                <a:cs typeface="Roboto"/>
              </a:rPr>
              <a:t>servi</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Assurez-vous</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d'arriver</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tôt</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si</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vous</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souhaitez</a:t>
            </a:r>
            <a:r>
              <a:rPr lang="en-CA" sz="1100" dirty="0">
                <a:solidFill>
                  <a:schemeClr val="tx1"/>
                </a:solidFill>
                <a:latin typeface="Roboto"/>
                <a:ea typeface="Roboto"/>
                <a:cs typeface="Roboto"/>
              </a:rPr>
              <a:t> assister à </a:t>
            </a:r>
            <a:r>
              <a:rPr lang="en-CA" sz="1100" err="1">
                <a:solidFill>
                  <a:schemeClr val="tx1"/>
                </a:solidFill>
                <a:latin typeface="Roboto"/>
                <a:ea typeface="Roboto"/>
                <a:cs typeface="Roboto"/>
              </a:rPr>
              <a:t>une</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présentation</a:t>
            </a:r>
            <a:r>
              <a:rPr lang="en-CA" sz="1100" dirty="0">
                <a:solidFill>
                  <a:schemeClr val="tx1"/>
                </a:solidFill>
                <a:latin typeface="Roboto"/>
                <a:ea typeface="Roboto"/>
                <a:cs typeface="Roboto"/>
              </a:rPr>
              <a:t> ! Les </a:t>
            </a:r>
            <a:r>
              <a:rPr lang="en-CA" sz="1100" err="1">
                <a:solidFill>
                  <a:schemeClr val="tx1"/>
                </a:solidFill>
                <a:latin typeface="Roboto"/>
                <a:ea typeface="Roboto"/>
                <a:cs typeface="Roboto"/>
              </a:rPr>
              <a:t>portes</a:t>
            </a:r>
            <a:r>
              <a:rPr lang="en-CA" sz="1100" dirty="0">
                <a:solidFill>
                  <a:schemeClr val="tx1"/>
                </a:solidFill>
                <a:latin typeface="Roboto"/>
                <a:ea typeface="Roboto"/>
                <a:cs typeface="Roboto"/>
              </a:rPr>
              <a:t> ne </a:t>
            </a:r>
            <a:r>
              <a:rPr lang="en-CA" sz="1100" err="1">
                <a:solidFill>
                  <a:schemeClr val="tx1"/>
                </a:solidFill>
                <a:latin typeface="Roboto"/>
                <a:ea typeface="Roboto"/>
                <a:cs typeface="Roboto"/>
              </a:rPr>
              <a:t>peuvent</a:t>
            </a:r>
            <a:r>
              <a:rPr lang="en-CA" sz="1100" dirty="0">
                <a:solidFill>
                  <a:schemeClr val="tx1"/>
                </a:solidFill>
                <a:latin typeface="Roboto"/>
                <a:ea typeface="Roboto"/>
                <a:cs typeface="Roboto"/>
              </a:rPr>
              <a:t> pas </a:t>
            </a:r>
            <a:r>
              <a:rPr lang="en-CA" sz="1100" err="1">
                <a:solidFill>
                  <a:schemeClr val="tx1"/>
                </a:solidFill>
                <a:latin typeface="Roboto"/>
                <a:ea typeface="Roboto"/>
                <a:cs typeface="Roboto"/>
              </a:rPr>
              <a:t>être</a:t>
            </a:r>
            <a:r>
              <a:rPr lang="en-CA" sz="1100" dirty="0">
                <a:solidFill>
                  <a:schemeClr val="tx1"/>
                </a:solidFill>
                <a:latin typeface="Roboto"/>
                <a:ea typeface="Roboto"/>
                <a:cs typeface="Roboto"/>
              </a:rPr>
              <a:t> ouvertes </a:t>
            </a:r>
            <a:r>
              <a:rPr lang="en-CA" sz="1100" err="1">
                <a:solidFill>
                  <a:schemeClr val="tx1"/>
                </a:solidFill>
                <a:latin typeface="Roboto"/>
                <a:ea typeface="Roboto"/>
                <a:cs typeface="Roboto"/>
              </a:rPr>
              <a:t>une</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fois</a:t>
            </a:r>
            <a:r>
              <a:rPr lang="en-CA" sz="1100" dirty="0">
                <a:solidFill>
                  <a:schemeClr val="tx1"/>
                </a:solidFill>
                <a:latin typeface="Roboto"/>
                <a:ea typeface="Roboto"/>
                <a:cs typeface="Roboto"/>
              </a:rPr>
              <a:t> que les </a:t>
            </a:r>
            <a:r>
              <a:rPr lang="en-CA" sz="1100" err="1">
                <a:solidFill>
                  <a:schemeClr val="tx1"/>
                </a:solidFill>
                <a:latin typeface="Roboto"/>
                <a:ea typeface="Roboto"/>
                <a:cs typeface="Roboto"/>
              </a:rPr>
              <a:t>présentations</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ont</a:t>
            </a:r>
            <a:r>
              <a:rPr lang="en-CA" sz="1100" dirty="0">
                <a:solidFill>
                  <a:schemeClr val="tx1"/>
                </a:solidFill>
                <a:latin typeface="Roboto"/>
                <a:ea typeface="Roboto"/>
                <a:cs typeface="Roboto"/>
              </a:rPr>
              <a:t> </a:t>
            </a:r>
            <a:r>
              <a:rPr lang="en-CA" sz="1100" err="1">
                <a:solidFill>
                  <a:schemeClr val="tx1"/>
                </a:solidFill>
                <a:latin typeface="Roboto"/>
                <a:ea typeface="Roboto"/>
                <a:cs typeface="Roboto"/>
              </a:rPr>
              <a:t>commencé</a:t>
            </a:r>
            <a:r>
              <a:rPr lang="en-CA" sz="1100" dirty="0">
                <a:solidFill>
                  <a:schemeClr val="tx1"/>
                </a:solidFill>
                <a:latin typeface="Roboto"/>
                <a:ea typeface="Roboto"/>
                <a:cs typeface="Roboto"/>
              </a:rPr>
              <a:t>.</a:t>
            </a:r>
            <a:endParaRPr lang="en-US" sz="1100">
              <a:solidFill>
                <a:schemeClr val="tx1"/>
              </a:solidFill>
              <a:latin typeface="Roboto"/>
              <a:ea typeface="Roboto"/>
              <a:cs typeface="Roboto"/>
            </a:endParaRPr>
          </a:p>
        </p:txBody>
      </p:sp>
    </p:spTree>
    <p:extLst>
      <p:ext uri="{BB962C8B-B14F-4D97-AF65-F5344CB8AC3E}">
        <p14:creationId xmlns:p14="http://schemas.microsoft.com/office/powerpoint/2010/main" val="3708149362"/>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EA4C-C2D6-4530-B958-B55F8C49DECB}"/>
              </a:ext>
            </a:extLst>
          </p:cNvPr>
          <p:cNvSpPr>
            <a:spLocks noGrp="1"/>
          </p:cNvSpPr>
          <p:nvPr>
            <p:ph type="title"/>
          </p:nvPr>
        </p:nvSpPr>
        <p:spPr/>
        <p:txBody>
          <a:bodyPr vert="horz" lIns="91440" tIns="45720" rIns="91440" bIns="45720" rtlCol="0" anchor="ctr">
            <a:noAutofit/>
          </a:bodyPr>
          <a:lstStyle/>
          <a:p>
            <a:r>
              <a:rPr lang="en-US" sz="4300" b="1" dirty="0">
                <a:latin typeface="Knockout 28 Junior Feathrwt"/>
                <a:ea typeface="Roboto"/>
              </a:rPr>
              <a:t>LISTE</a:t>
            </a:r>
            <a:r>
              <a:rPr lang="en-US" sz="4000" dirty="0">
                <a:latin typeface="Knockout 28 Junior Feathrwt"/>
                <a:ea typeface="Roboto"/>
              </a:rPr>
              <a:t> </a:t>
            </a:r>
            <a:r>
              <a:rPr lang="en-US" sz="4300" b="1" dirty="0">
                <a:latin typeface="Knockout 28 Junior Feathrwt"/>
                <a:ea typeface="Roboto"/>
              </a:rPr>
              <a:t>DE VÉRIFICATION POUR LES RÉGIONALES</a:t>
            </a:r>
            <a:endParaRPr lang="en-US" sz="4300" b="1">
              <a:latin typeface="Knockout 28 Junior Feathrwt"/>
              <a:ea typeface="Roboto"/>
            </a:endParaRPr>
          </a:p>
        </p:txBody>
      </p:sp>
      <p:sp>
        <p:nvSpPr>
          <p:cNvPr id="7" name="Text Placeholder 6">
            <a:extLst>
              <a:ext uri="{FF2B5EF4-FFF2-40B4-BE49-F238E27FC236}">
                <a16:creationId xmlns:a16="http://schemas.microsoft.com/office/drawing/2014/main" id="{C7D96541-1174-AE32-805F-5A449D19C35C}"/>
              </a:ext>
            </a:extLst>
          </p:cNvPr>
          <p:cNvSpPr>
            <a:spLocks noGrp="1"/>
          </p:cNvSpPr>
          <p:nvPr>
            <p:ph type="body" sz="quarter" idx="10"/>
          </p:nvPr>
        </p:nvSpPr>
        <p:spPr/>
        <p:txBody>
          <a:bodyPr vert="horz" lIns="91440" tIns="45720" rIns="91440" bIns="45720" rtlCol="0" anchor="t">
            <a:normAutofit fontScale="25000" lnSpcReduction="20000"/>
          </a:bodyPr>
          <a:lstStyle/>
          <a:p>
            <a:pPr marL="0" indent="0" fontAlgn="base">
              <a:buNone/>
            </a:pPr>
            <a:r>
              <a:rPr lang="en-US" sz="4800" b="1" dirty="0" err="1">
                <a:solidFill>
                  <a:srgbClr val="000000"/>
                </a:solidFill>
                <a:latin typeface="Roboto"/>
                <a:ea typeface="Roboto"/>
                <a:cs typeface="Roboto"/>
              </a:rPr>
              <a:t>Voici</a:t>
            </a:r>
            <a:r>
              <a:rPr lang="en-US" sz="4800" b="1" dirty="0">
                <a:solidFill>
                  <a:srgbClr val="000000"/>
                </a:solidFill>
                <a:latin typeface="Roboto"/>
                <a:ea typeface="Roboto"/>
                <a:cs typeface="Roboto"/>
              </a:rPr>
              <a:t> </a:t>
            </a:r>
            <a:r>
              <a:rPr lang="en-US" sz="4800" b="1" dirty="0" err="1">
                <a:solidFill>
                  <a:srgbClr val="000000"/>
                </a:solidFill>
                <a:latin typeface="Roboto"/>
                <a:ea typeface="Roboto"/>
                <a:cs typeface="Roboto"/>
              </a:rPr>
              <a:t>une</a:t>
            </a:r>
            <a:r>
              <a:rPr lang="en-US" sz="4800" b="1" dirty="0">
                <a:solidFill>
                  <a:srgbClr val="000000"/>
                </a:solidFill>
                <a:latin typeface="Roboto"/>
                <a:ea typeface="Roboto"/>
                <a:cs typeface="Roboto"/>
              </a:rPr>
              <a:t> </a:t>
            </a:r>
            <a:r>
              <a:rPr lang="en-US" sz="4800" b="1" dirty="0" err="1">
                <a:solidFill>
                  <a:srgbClr val="000000"/>
                </a:solidFill>
                <a:latin typeface="Roboto"/>
                <a:ea typeface="Roboto"/>
                <a:cs typeface="Roboto"/>
              </a:rPr>
              <a:t>liste</a:t>
            </a:r>
            <a:r>
              <a:rPr lang="en-US" sz="4800" b="1" dirty="0">
                <a:solidFill>
                  <a:srgbClr val="000000"/>
                </a:solidFill>
                <a:latin typeface="Roboto"/>
                <a:ea typeface="Roboto"/>
                <a:cs typeface="Roboto"/>
              </a:rPr>
              <a:t> de </a:t>
            </a:r>
            <a:r>
              <a:rPr lang="en-US" sz="4800" b="1" dirty="0" err="1">
                <a:solidFill>
                  <a:srgbClr val="000000"/>
                </a:solidFill>
                <a:latin typeface="Roboto"/>
                <a:ea typeface="Roboto"/>
                <a:cs typeface="Roboto"/>
              </a:rPr>
              <a:t>vérification</a:t>
            </a:r>
            <a:r>
              <a:rPr lang="en-US" sz="4800" b="1" dirty="0">
                <a:solidFill>
                  <a:srgbClr val="000000"/>
                </a:solidFill>
                <a:latin typeface="Roboto"/>
                <a:ea typeface="Roboto"/>
                <a:cs typeface="Roboto"/>
              </a:rPr>
              <a:t> de </a:t>
            </a:r>
            <a:r>
              <a:rPr lang="en-US" sz="4800" b="1" dirty="0" err="1">
                <a:solidFill>
                  <a:srgbClr val="000000"/>
                </a:solidFill>
                <a:latin typeface="Roboto"/>
                <a:ea typeface="Roboto"/>
                <a:cs typeface="Roboto"/>
              </a:rPr>
              <a:t>tous</a:t>
            </a:r>
            <a:r>
              <a:rPr lang="en-US" sz="4800" b="1" dirty="0">
                <a:solidFill>
                  <a:srgbClr val="000000"/>
                </a:solidFill>
                <a:latin typeface="Roboto"/>
                <a:ea typeface="Roboto"/>
                <a:cs typeface="Roboto"/>
              </a:rPr>
              <a:t> les documents et </a:t>
            </a:r>
            <a:r>
              <a:rPr lang="en-US" sz="4800" b="1" dirty="0" err="1">
                <a:solidFill>
                  <a:srgbClr val="000000"/>
                </a:solidFill>
                <a:latin typeface="Roboto"/>
                <a:ea typeface="Roboto"/>
                <a:cs typeface="Roboto"/>
              </a:rPr>
              <a:t>équipements</a:t>
            </a:r>
            <a:r>
              <a:rPr lang="en-US" sz="4800" b="1" dirty="0">
                <a:solidFill>
                  <a:srgbClr val="000000"/>
                </a:solidFill>
                <a:latin typeface="Roboto"/>
                <a:ea typeface="Roboto"/>
                <a:cs typeface="Roboto"/>
              </a:rPr>
              <a:t> </a:t>
            </a:r>
            <a:r>
              <a:rPr lang="en-US" sz="4800" b="1" dirty="0" err="1">
                <a:solidFill>
                  <a:srgbClr val="000000"/>
                </a:solidFill>
                <a:latin typeface="Roboto"/>
                <a:ea typeface="Roboto"/>
                <a:cs typeface="Roboto"/>
              </a:rPr>
              <a:t>dont</a:t>
            </a:r>
            <a:r>
              <a:rPr lang="en-US" sz="4800" b="1" dirty="0">
                <a:solidFill>
                  <a:srgbClr val="000000"/>
                </a:solidFill>
                <a:latin typeface="Roboto"/>
                <a:ea typeface="Roboto"/>
                <a:cs typeface="Roboto"/>
              </a:rPr>
              <a:t> </a:t>
            </a:r>
            <a:r>
              <a:rPr lang="en-US" sz="4800" b="1" dirty="0" err="1">
                <a:solidFill>
                  <a:srgbClr val="000000"/>
                </a:solidFill>
                <a:latin typeface="Roboto"/>
                <a:ea typeface="Roboto"/>
                <a:cs typeface="Roboto"/>
              </a:rPr>
              <a:t>votre</a:t>
            </a:r>
            <a:r>
              <a:rPr lang="en-US" sz="4800" b="1" dirty="0">
                <a:solidFill>
                  <a:srgbClr val="000000"/>
                </a:solidFill>
                <a:latin typeface="Roboto"/>
                <a:ea typeface="Roboto"/>
                <a:cs typeface="Roboto"/>
              </a:rPr>
              <a:t> équipe aura </a:t>
            </a:r>
            <a:r>
              <a:rPr lang="en-US" sz="4800" b="1" dirty="0" err="1">
                <a:solidFill>
                  <a:srgbClr val="000000"/>
                </a:solidFill>
                <a:latin typeface="Roboto"/>
                <a:ea typeface="Roboto"/>
                <a:cs typeface="Roboto"/>
              </a:rPr>
              <a:t>besoin</a:t>
            </a:r>
            <a:r>
              <a:rPr lang="en-US" sz="4800" b="1" dirty="0">
                <a:solidFill>
                  <a:srgbClr val="000000"/>
                </a:solidFill>
                <a:latin typeface="Roboto"/>
                <a:ea typeface="Roboto"/>
                <a:cs typeface="Roboto"/>
              </a:rPr>
              <a:t> :</a:t>
            </a:r>
          </a:p>
          <a:p>
            <a:pPr marL="0" indent="0" fontAlgn="base">
              <a:buNone/>
            </a:pPr>
            <a:r>
              <a:rPr lang="en-US" sz="4800" b="1" dirty="0">
                <a:solidFill>
                  <a:schemeClr val="tx1"/>
                </a:solidFill>
                <a:latin typeface="Roboto"/>
                <a:ea typeface="Roboto"/>
                <a:cs typeface="Roboto"/>
              </a:rPr>
              <a:t>À </a:t>
            </a:r>
            <a:r>
              <a:rPr lang="en-US" sz="4800" b="1" dirty="0" err="1">
                <a:solidFill>
                  <a:schemeClr val="tx1"/>
                </a:solidFill>
                <a:latin typeface="Roboto"/>
                <a:ea typeface="Roboto"/>
                <a:cs typeface="Roboto"/>
              </a:rPr>
              <a:t>soumettre</a:t>
            </a:r>
            <a:r>
              <a:rPr lang="en-US" sz="4800" b="1" dirty="0">
                <a:solidFill>
                  <a:schemeClr val="tx1"/>
                </a:solidFill>
                <a:latin typeface="Roboto"/>
                <a:ea typeface="Roboto"/>
                <a:cs typeface="Roboto"/>
              </a:rPr>
              <a:t> </a:t>
            </a:r>
            <a:r>
              <a:rPr lang="en-US" sz="4800" b="1" dirty="0" err="1">
                <a:solidFill>
                  <a:schemeClr val="tx1"/>
                </a:solidFill>
                <a:latin typeface="Roboto"/>
                <a:ea typeface="Roboto"/>
                <a:cs typeface="Roboto"/>
              </a:rPr>
              <a:t>avant</a:t>
            </a:r>
            <a:r>
              <a:rPr lang="en-US" sz="4800" b="1" dirty="0">
                <a:solidFill>
                  <a:schemeClr val="tx1"/>
                </a:solidFill>
                <a:latin typeface="Roboto"/>
                <a:ea typeface="Roboto"/>
                <a:cs typeface="Roboto"/>
              </a:rPr>
              <a:t> de </a:t>
            </a:r>
            <a:r>
              <a:rPr lang="en-US" sz="4800" b="1" dirty="0" err="1">
                <a:solidFill>
                  <a:schemeClr val="tx1"/>
                </a:solidFill>
                <a:latin typeface="Roboto"/>
                <a:ea typeface="Roboto"/>
                <a:cs typeface="Roboto"/>
              </a:rPr>
              <a:t>participer</a:t>
            </a:r>
            <a:r>
              <a:rPr lang="en-US" sz="4800" b="1" dirty="0">
                <a:solidFill>
                  <a:schemeClr val="tx1"/>
                </a:solidFill>
                <a:latin typeface="Roboto"/>
                <a:ea typeface="Roboto"/>
                <a:cs typeface="Roboto"/>
              </a:rPr>
              <a:t> à </a:t>
            </a:r>
            <a:r>
              <a:rPr lang="en-US" sz="4800" b="1" dirty="0" err="1">
                <a:solidFill>
                  <a:schemeClr val="tx1"/>
                </a:solidFill>
                <a:latin typeface="Roboto"/>
                <a:ea typeface="Roboto"/>
                <a:cs typeface="Roboto"/>
              </a:rPr>
              <a:t>vos</a:t>
            </a:r>
            <a:r>
              <a:rPr lang="en-US" sz="4800" b="1" dirty="0">
                <a:solidFill>
                  <a:schemeClr val="tx1"/>
                </a:solidFill>
                <a:latin typeface="Roboto"/>
                <a:ea typeface="Roboto"/>
                <a:cs typeface="Roboto"/>
              </a:rPr>
              <a:t> expositions </a:t>
            </a:r>
            <a:r>
              <a:rPr lang="en-US" sz="4800" b="1" dirty="0" err="1">
                <a:solidFill>
                  <a:schemeClr val="tx1"/>
                </a:solidFill>
                <a:latin typeface="Roboto"/>
                <a:ea typeface="Roboto"/>
                <a:cs typeface="Roboto"/>
              </a:rPr>
              <a:t>régionales</a:t>
            </a:r>
            <a:r>
              <a:rPr lang="en-US" sz="4800" b="1" dirty="0">
                <a:solidFill>
                  <a:schemeClr val="tx1"/>
                </a:solidFill>
                <a:latin typeface="Roboto"/>
                <a:ea typeface="Roboto"/>
                <a:cs typeface="Roboto"/>
              </a:rPr>
              <a:t> </a:t>
            </a:r>
            <a:r>
              <a:rPr lang="en-US" sz="4800" b="1" dirty="0" err="1">
                <a:solidFill>
                  <a:schemeClr val="tx1"/>
                </a:solidFill>
                <a:latin typeface="Roboto"/>
                <a:ea typeface="Roboto"/>
                <a:cs typeface="Roboto"/>
              </a:rPr>
              <a:t>respectives</a:t>
            </a:r>
            <a:r>
              <a:rPr lang="en-US" sz="4800" b="1" dirty="0">
                <a:solidFill>
                  <a:schemeClr val="tx1"/>
                </a:solidFill>
                <a:latin typeface="Roboto"/>
                <a:ea typeface="Roboto"/>
                <a:cs typeface="Roboto"/>
              </a:rPr>
              <a:t> :</a:t>
            </a:r>
          </a:p>
          <a:p>
            <a:pPr>
              <a:lnSpc>
                <a:spcPct val="120000"/>
              </a:lnSpc>
              <a:buFont typeface="Arial"/>
              <a:buChar char="•"/>
            </a:pP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Formulaire</a:t>
            </a:r>
            <a:r>
              <a:rPr lang="en-US" sz="4800" dirty="0">
                <a:solidFill>
                  <a:schemeClr val="tx1"/>
                </a:solidFill>
                <a:latin typeface="roboto"/>
                <a:ea typeface="roboto"/>
                <a:cs typeface="roboto"/>
              </a:rPr>
              <a:t> de </a:t>
            </a:r>
            <a:r>
              <a:rPr lang="en-US" sz="4800" dirty="0" err="1">
                <a:solidFill>
                  <a:schemeClr val="tx1"/>
                </a:solidFill>
                <a:latin typeface="roboto"/>
                <a:ea typeface="roboto"/>
                <a:cs typeface="roboto"/>
              </a:rPr>
              <a:t>vérification</a:t>
            </a:r>
            <a:r>
              <a:rPr lang="en-US" sz="4800" dirty="0">
                <a:solidFill>
                  <a:schemeClr val="tx1"/>
                </a:solidFill>
                <a:latin typeface="roboto"/>
                <a:ea typeface="roboto"/>
                <a:cs typeface="roboto"/>
              </a:rPr>
              <a:t> de </a:t>
            </a:r>
            <a:r>
              <a:rPr lang="en-US" sz="4800" dirty="0" err="1">
                <a:solidFill>
                  <a:schemeClr val="tx1"/>
                </a:solidFill>
                <a:latin typeface="roboto"/>
                <a:ea typeface="roboto"/>
                <a:cs typeface="roboto"/>
              </a:rPr>
              <a:t>projet</a:t>
            </a:r>
            <a:r>
              <a:rPr lang="en-US" sz="4800" dirty="0">
                <a:solidFill>
                  <a:schemeClr val="tx1"/>
                </a:solidFill>
                <a:latin typeface="roboto"/>
                <a:ea typeface="roboto"/>
                <a:cs typeface="roboto"/>
              </a:rPr>
              <a:t> - À </a:t>
            </a:r>
            <a:r>
              <a:rPr lang="en-US" sz="4800" dirty="0" err="1">
                <a:solidFill>
                  <a:schemeClr val="tx1"/>
                </a:solidFill>
                <a:latin typeface="roboto"/>
                <a:ea typeface="roboto"/>
                <a:cs typeface="roboto"/>
              </a:rPr>
              <a:t>soumettre</a:t>
            </a: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électroniquement</a:t>
            </a:r>
            <a:r>
              <a:rPr lang="en-US" sz="4800" dirty="0">
                <a:solidFill>
                  <a:schemeClr val="tx1"/>
                </a:solidFill>
                <a:latin typeface="roboto"/>
                <a:ea typeface="roboto"/>
                <a:cs typeface="roboto"/>
              </a:rPr>
              <a:t> via le lien </a:t>
            </a:r>
            <a:r>
              <a:rPr lang="en-US" sz="4800" dirty="0" err="1">
                <a:solidFill>
                  <a:schemeClr val="tx1"/>
                </a:solidFill>
                <a:latin typeface="roboto"/>
                <a:ea typeface="roboto"/>
                <a:cs typeface="roboto"/>
              </a:rPr>
              <a:t>fourni</a:t>
            </a: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lors</a:t>
            </a:r>
            <a:r>
              <a:rPr lang="en-US" sz="4800" dirty="0">
                <a:solidFill>
                  <a:schemeClr val="tx1"/>
                </a:solidFill>
                <a:latin typeface="roboto"/>
                <a:ea typeface="roboto"/>
                <a:cs typeface="roboto"/>
              </a:rPr>
              <a:t> de </a:t>
            </a:r>
            <a:r>
              <a:rPr lang="en-US" sz="4800" dirty="0" err="1">
                <a:solidFill>
                  <a:schemeClr val="tx1"/>
                </a:solidFill>
                <a:latin typeface="roboto"/>
                <a:ea typeface="roboto"/>
                <a:cs typeface="roboto"/>
              </a:rPr>
              <a:t>l'inscription</a:t>
            </a:r>
            <a:r>
              <a:rPr lang="en-US" sz="4800" dirty="0">
                <a:solidFill>
                  <a:schemeClr val="tx1"/>
                </a:solidFill>
                <a:latin typeface="roboto"/>
                <a:ea typeface="roboto"/>
                <a:cs typeface="roboto"/>
              </a:rPr>
              <a:t> de </a:t>
            </a:r>
            <a:r>
              <a:rPr lang="en-US" sz="4800" dirty="0" err="1">
                <a:solidFill>
                  <a:schemeClr val="tx1"/>
                </a:solidFill>
                <a:latin typeface="roboto"/>
                <a:ea typeface="roboto"/>
                <a:cs typeface="roboto"/>
              </a:rPr>
              <a:t>votre</a:t>
            </a:r>
            <a:r>
              <a:rPr lang="en-US" sz="4800" dirty="0">
                <a:solidFill>
                  <a:schemeClr val="tx1"/>
                </a:solidFill>
                <a:latin typeface="roboto"/>
                <a:ea typeface="roboto"/>
                <a:cs typeface="roboto"/>
              </a:rPr>
              <a:t> équipe. Il doit </a:t>
            </a:r>
            <a:r>
              <a:rPr lang="en-US" sz="4800" dirty="0" err="1">
                <a:solidFill>
                  <a:schemeClr val="tx1"/>
                </a:solidFill>
                <a:latin typeface="roboto"/>
                <a:ea typeface="roboto"/>
                <a:cs typeface="roboto"/>
              </a:rPr>
              <a:t>être</a:t>
            </a: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signé</a:t>
            </a:r>
            <a:r>
              <a:rPr lang="en-US" sz="4800" dirty="0">
                <a:solidFill>
                  <a:schemeClr val="tx1"/>
                </a:solidFill>
                <a:latin typeface="roboto"/>
                <a:ea typeface="roboto"/>
                <a:cs typeface="roboto"/>
              </a:rPr>
              <a:t> par le leader </a:t>
            </a:r>
            <a:r>
              <a:rPr lang="en-US" sz="4800" dirty="0" err="1">
                <a:solidFill>
                  <a:schemeClr val="tx1"/>
                </a:solidFill>
                <a:latin typeface="roboto"/>
                <a:ea typeface="roboto"/>
                <a:cs typeface="roboto"/>
              </a:rPr>
              <a:t>étudiant</a:t>
            </a:r>
            <a:r>
              <a:rPr lang="en-US" sz="4800" dirty="0">
                <a:solidFill>
                  <a:schemeClr val="tx1"/>
                </a:solidFill>
                <a:latin typeface="roboto"/>
                <a:ea typeface="roboto"/>
                <a:cs typeface="roboto"/>
              </a:rPr>
              <a:t>, le </a:t>
            </a:r>
            <a:r>
              <a:rPr lang="en-US" sz="4800" dirty="0" err="1">
                <a:solidFill>
                  <a:schemeClr val="tx1"/>
                </a:solidFill>
                <a:latin typeface="roboto"/>
                <a:ea typeface="roboto"/>
                <a:cs typeface="roboto"/>
              </a:rPr>
              <a:t>conseiller</a:t>
            </a: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pédagogique</a:t>
            </a:r>
            <a:r>
              <a:rPr lang="en-US" sz="4800" dirty="0">
                <a:solidFill>
                  <a:schemeClr val="tx1"/>
                </a:solidFill>
                <a:latin typeface="roboto"/>
                <a:ea typeface="roboto"/>
                <a:cs typeface="roboto"/>
              </a:rPr>
              <a:t> et </a:t>
            </a:r>
            <a:r>
              <a:rPr lang="en-US" sz="4800" dirty="0" err="1">
                <a:solidFill>
                  <a:schemeClr val="tx1"/>
                </a:solidFill>
                <a:latin typeface="roboto"/>
                <a:ea typeface="roboto"/>
                <a:cs typeface="roboto"/>
              </a:rPr>
              <a:t>l'administration</a:t>
            </a:r>
            <a:r>
              <a:rPr lang="en-US" sz="4800" dirty="0">
                <a:solidFill>
                  <a:schemeClr val="tx1"/>
                </a:solidFill>
                <a:latin typeface="roboto"/>
                <a:ea typeface="roboto"/>
                <a:cs typeface="roboto"/>
              </a:rPr>
              <a:t> </a:t>
            </a:r>
            <a:r>
              <a:rPr lang="en-US" sz="4800" dirty="0" err="1">
                <a:solidFill>
                  <a:schemeClr val="tx1"/>
                </a:solidFill>
                <a:latin typeface="roboto"/>
                <a:ea typeface="roboto"/>
                <a:cs typeface="roboto"/>
              </a:rPr>
              <a:t>institutionnelle</a:t>
            </a:r>
            <a:r>
              <a:rPr lang="en-US" sz="4800" dirty="0">
                <a:solidFill>
                  <a:schemeClr val="tx1"/>
                </a:solidFill>
                <a:latin typeface="roboto"/>
                <a:ea typeface="roboto"/>
                <a:cs typeface="roboto"/>
              </a:rPr>
              <a:t>.</a:t>
            </a:r>
          </a:p>
          <a:p>
            <a:pPr marL="0" indent="0">
              <a:buNone/>
            </a:pPr>
            <a:r>
              <a:rPr lang="en-US" sz="4800" b="1" dirty="0">
                <a:solidFill>
                  <a:schemeClr val="tx1"/>
                </a:solidFill>
                <a:latin typeface="Roboto"/>
                <a:ea typeface="Roboto"/>
                <a:cs typeface="Roboto"/>
              </a:rPr>
              <a:t>À </a:t>
            </a:r>
            <a:r>
              <a:rPr lang="en-US" sz="4800" b="1" dirty="0" err="1">
                <a:solidFill>
                  <a:schemeClr val="tx1"/>
                </a:solidFill>
                <a:latin typeface="Roboto"/>
                <a:ea typeface="Roboto"/>
                <a:cs typeface="Roboto"/>
              </a:rPr>
              <a:t>soumettre</a:t>
            </a:r>
            <a:r>
              <a:rPr lang="en-US" sz="4800" b="1" dirty="0">
                <a:solidFill>
                  <a:schemeClr val="tx1"/>
                </a:solidFill>
                <a:latin typeface="Roboto"/>
                <a:ea typeface="Roboto"/>
                <a:cs typeface="Roboto"/>
              </a:rPr>
              <a:t> au bureau </a:t>
            </a:r>
            <a:r>
              <a:rPr lang="en-US" sz="4800" b="1" dirty="0" err="1">
                <a:solidFill>
                  <a:schemeClr val="tx1"/>
                </a:solidFill>
                <a:latin typeface="Roboto"/>
                <a:ea typeface="Roboto"/>
                <a:cs typeface="Roboto"/>
              </a:rPr>
              <a:t>d'inscription</a:t>
            </a:r>
            <a:r>
              <a:rPr lang="en-US" sz="4800" b="1" dirty="0">
                <a:solidFill>
                  <a:schemeClr val="tx1"/>
                </a:solidFill>
                <a:latin typeface="Roboto"/>
                <a:ea typeface="Roboto"/>
                <a:cs typeface="Roboto"/>
              </a:rPr>
              <a:t> </a:t>
            </a:r>
            <a:r>
              <a:rPr lang="en-US" sz="4800" b="1" dirty="0" err="1">
                <a:solidFill>
                  <a:schemeClr val="tx1"/>
                </a:solidFill>
                <a:latin typeface="Roboto"/>
                <a:ea typeface="Roboto"/>
                <a:cs typeface="Roboto"/>
              </a:rPr>
              <a:t>avant</a:t>
            </a:r>
            <a:r>
              <a:rPr lang="en-US" sz="4800" b="1" dirty="0">
                <a:solidFill>
                  <a:schemeClr val="tx1"/>
                </a:solidFill>
                <a:latin typeface="Roboto"/>
                <a:ea typeface="Roboto"/>
                <a:cs typeface="Roboto"/>
              </a:rPr>
              <a:t> la </a:t>
            </a:r>
            <a:r>
              <a:rPr lang="en-US" sz="4800" b="1" dirty="0" err="1">
                <a:solidFill>
                  <a:schemeClr val="tx1"/>
                </a:solidFill>
                <a:latin typeface="Roboto"/>
                <a:ea typeface="Roboto"/>
                <a:cs typeface="Roboto"/>
              </a:rPr>
              <a:t>cérémonie</a:t>
            </a:r>
            <a:r>
              <a:rPr lang="en-US" sz="4800" b="1" dirty="0">
                <a:solidFill>
                  <a:schemeClr val="tx1"/>
                </a:solidFill>
                <a:latin typeface="Roboto"/>
                <a:ea typeface="Roboto"/>
                <a:cs typeface="Roboto"/>
              </a:rPr>
              <a:t> </a:t>
            </a:r>
            <a:r>
              <a:rPr lang="en-US" sz="4800" b="1" dirty="0" err="1">
                <a:solidFill>
                  <a:schemeClr val="tx1"/>
                </a:solidFill>
                <a:latin typeface="Roboto"/>
                <a:ea typeface="Roboto"/>
                <a:cs typeface="Roboto"/>
              </a:rPr>
              <a:t>d'ouverture</a:t>
            </a:r>
            <a:r>
              <a:rPr lang="en-US" sz="4800" b="1" dirty="0">
                <a:solidFill>
                  <a:schemeClr val="tx1"/>
                </a:solidFill>
                <a:latin typeface="Roboto"/>
                <a:ea typeface="Roboto"/>
                <a:cs typeface="Roboto"/>
              </a:rPr>
              <a:t> :</a:t>
            </a:r>
          </a:p>
          <a:p>
            <a:pPr fontAlgn="base">
              <a:lnSpc>
                <a:spcPct val="120000"/>
              </a:lnSpc>
            </a:pPr>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1 </a:t>
            </a:r>
            <a:r>
              <a:rPr lang="en-US" sz="4800" dirty="0" err="1">
                <a:solidFill>
                  <a:srgbClr val="000000"/>
                </a:solidFill>
                <a:latin typeface="Roboto"/>
                <a:ea typeface="Roboto"/>
                <a:cs typeface="Roboto"/>
              </a:rPr>
              <a:t>exemplaire</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imprimé</a:t>
            </a:r>
            <a:r>
              <a:rPr lang="en-US" sz="4800" dirty="0">
                <a:solidFill>
                  <a:srgbClr val="000000"/>
                </a:solidFill>
                <a:latin typeface="Roboto"/>
                <a:ea typeface="Roboto"/>
                <a:cs typeface="Roboto"/>
              </a:rPr>
              <a:t> du Rapport de </a:t>
            </a:r>
            <a:r>
              <a:rPr lang="en-US" sz="4800" dirty="0" err="1">
                <a:solidFill>
                  <a:srgbClr val="000000"/>
                </a:solidFill>
                <a:latin typeface="Roboto"/>
                <a:ea typeface="Roboto"/>
                <a:cs typeface="Roboto"/>
              </a:rPr>
              <a:t>Défi</a:t>
            </a:r>
            <a:r>
              <a:rPr lang="en-US" sz="4800" dirty="0">
                <a:solidFill>
                  <a:srgbClr val="000000"/>
                </a:solidFill>
                <a:latin typeface="Roboto"/>
                <a:ea typeface="Roboto"/>
                <a:cs typeface="Roboto"/>
              </a:rPr>
              <a:t> pour CHAQUE </a:t>
            </a:r>
            <a:r>
              <a:rPr lang="en-US" sz="4800" dirty="0" err="1">
                <a:solidFill>
                  <a:srgbClr val="000000"/>
                </a:solidFill>
                <a:latin typeface="Roboto"/>
                <a:ea typeface="Roboto"/>
                <a:cs typeface="Roboto"/>
              </a:rPr>
              <a:t>Défi</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d'Impact</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auquel</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vous</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participez</a:t>
            </a:r>
            <a:r>
              <a:rPr lang="en-US" sz="4800" dirty="0">
                <a:solidFill>
                  <a:srgbClr val="000000"/>
                </a:solidFill>
                <a:latin typeface="Roboto"/>
                <a:ea typeface="Roboto"/>
                <a:cs typeface="Roboto"/>
              </a:rPr>
              <a:t>.</a:t>
            </a:r>
          </a:p>
          <a:p>
            <a:pPr marL="0" indent="0" fontAlgn="base">
              <a:buNone/>
            </a:pPr>
            <a:r>
              <a:rPr lang="en-US" sz="4800" b="1" i="0" dirty="0">
                <a:solidFill>
                  <a:srgbClr val="FF0000"/>
                </a:solidFill>
                <a:effectLst/>
                <a:latin typeface="Roboto"/>
                <a:ea typeface="Roboto"/>
                <a:cs typeface="Roboto"/>
              </a:rPr>
              <a:t>* </a:t>
            </a:r>
            <a:r>
              <a:rPr lang="en-US" sz="4800" i="1" dirty="0">
                <a:solidFill>
                  <a:srgbClr val="FF0000"/>
                </a:solidFill>
                <a:latin typeface="Roboto"/>
                <a:ea typeface="Roboto"/>
                <a:cs typeface="Roboto"/>
              </a:rPr>
              <a:t>Tous les Rapports de </a:t>
            </a:r>
            <a:r>
              <a:rPr lang="en-US" sz="4800" i="1" dirty="0" err="1">
                <a:solidFill>
                  <a:srgbClr val="FF0000"/>
                </a:solidFill>
                <a:latin typeface="Roboto"/>
                <a:ea typeface="Roboto"/>
                <a:cs typeface="Roboto"/>
              </a:rPr>
              <a:t>Défi</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peuvent</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être</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trouvés</a:t>
            </a:r>
            <a:r>
              <a:rPr lang="en-US" sz="4800" i="1" dirty="0">
                <a:solidFill>
                  <a:srgbClr val="FF0000"/>
                </a:solidFill>
                <a:latin typeface="Roboto"/>
                <a:ea typeface="Roboto"/>
                <a:cs typeface="Roboto"/>
              </a:rPr>
              <a:t> </a:t>
            </a:r>
            <a:r>
              <a:rPr lang="en-US" sz="4800" i="1" dirty="0">
                <a:solidFill>
                  <a:srgbClr val="FF0000"/>
                </a:solidFill>
                <a:latin typeface="Roboto"/>
                <a:ea typeface="Roboto"/>
                <a:cs typeface="Roboto"/>
                <a:hlinkClick r:id="rId3"/>
              </a:rPr>
              <a:t>ici</a:t>
            </a:r>
            <a:r>
              <a:rPr lang="en-US" sz="4800" i="1" dirty="0">
                <a:solidFill>
                  <a:srgbClr val="FF0000"/>
                </a:solidFill>
                <a:latin typeface="Roboto"/>
                <a:ea typeface="Roboto"/>
                <a:cs typeface="Roboto"/>
              </a:rPr>
              <a:t> :</a:t>
            </a:r>
            <a:endParaRPr lang="en-US" sz="4800" i="1" u="sng" dirty="0">
              <a:solidFill>
                <a:srgbClr val="000000"/>
              </a:solidFill>
              <a:latin typeface="Roboto"/>
              <a:ea typeface="Roboto"/>
              <a:cs typeface="Roboto"/>
            </a:endParaRPr>
          </a:p>
          <a:p>
            <a:pPr marL="0" indent="0">
              <a:buNone/>
            </a:pPr>
            <a:r>
              <a:rPr lang="en-US" sz="4800" b="1" dirty="0">
                <a:solidFill>
                  <a:srgbClr val="000000"/>
                </a:solidFill>
                <a:latin typeface="Roboto"/>
                <a:ea typeface="Roboto"/>
                <a:cs typeface="Roboto"/>
              </a:rPr>
              <a:t>Pour les </a:t>
            </a:r>
            <a:r>
              <a:rPr lang="en-US" sz="4800" b="1" dirty="0" err="1">
                <a:solidFill>
                  <a:srgbClr val="000000"/>
                </a:solidFill>
                <a:latin typeface="Roboto"/>
                <a:ea typeface="Roboto"/>
                <a:cs typeface="Roboto"/>
              </a:rPr>
              <a:t>présentations</a:t>
            </a:r>
            <a:r>
              <a:rPr lang="en-US" sz="4800" b="1" dirty="0">
                <a:solidFill>
                  <a:srgbClr val="000000"/>
                </a:solidFill>
                <a:latin typeface="Roboto"/>
                <a:ea typeface="Roboto"/>
                <a:cs typeface="Roboto"/>
              </a:rPr>
              <a:t> :  </a:t>
            </a:r>
          </a:p>
          <a:p>
            <a:pPr fontAlgn="base"/>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   Un </a:t>
            </a:r>
            <a:r>
              <a:rPr lang="en-US" sz="4800" dirty="0" err="1">
                <a:solidFill>
                  <a:srgbClr val="000000"/>
                </a:solidFill>
                <a:latin typeface="Roboto"/>
                <a:ea typeface="Roboto"/>
                <a:cs typeface="Roboto"/>
              </a:rPr>
              <a:t>projecteur</a:t>
            </a:r>
            <a:endParaRPr lang="en-US" sz="4800" dirty="0">
              <a:solidFill>
                <a:srgbClr val="000000"/>
              </a:solidFill>
              <a:latin typeface="Roboto"/>
              <a:ea typeface="Roboto"/>
              <a:cs typeface="Roboto"/>
            </a:endParaRPr>
          </a:p>
          <a:p>
            <a:pPr fontAlgn="base"/>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   Un </a:t>
            </a:r>
            <a:r>
              <a:rPr lang="en-US" sz="4800" dirty="0" err="1">
                <a:solidFill>
                  <a:srgbClr val="000000"/>
                </a:solidFill>
                <a:latin typeface="Roboto"/>
                <a:ea typeface="Roboto"/>
                <a:cs typeface="Roboto"/>
              </a:rPr>
              <a:t>ordinateur</a:t>
            </a:r>
            <a:r>
              <a:rPr lang="en-US" sz="4800" dirty="0">
                <a:solidFill>
                  <a:srgbClr val="000000"/>
                </a:solidFill>
                <a:latin typeface="Roboto"/>
                <a:ea typeface="Roboto"/>
                <a:cs typeface="Roboto"/>
              </a:rPr>
              <a:t> portable</a:t>
            </a:r>
          </a:p>
          <a:p>
            <a:pPr fontAlgn="base"/>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Tous les </a:t>
            </a:r>
            <a:r>
              <a:rPr lang="en-US" sz="4800" dirty="0" err="1">
                <a:solidFill>
                  <a:srgbClr val="000000"/>
                </a:solidFill>
                <a:latin typeface="Roboto"/>
                <a:ea typeface="Roboto"/>
                <a:cs typeface="Roboto"/>
              </a:rPr>
              <a:t>câbles</a:t>
            </a:r>
            <a:r>
              <a:rPr lang="en-US" sz="4800" dirty="0">
                <a:solidFill>
                  <a:srgbClr val="000000"/>
                </a:solidFill>
                <a:latin typeface="Roboto"/>
                <a:ea typeface="Roboto"/>
                <a:cs typeface="Roboto"/>
              </a:rPr>
              <a:t> et </a:t>
            </a:r>
            <a:r>
              <a:rPr lang="en-US" sz="4800" dirty="0" err="1">
                <a:solidFill>
                  <a:srgbClr val="000000"/>
                </a:solidFill>
                <a:latin typeface="Roboto"/>
                <a:ea typeface="Roboto"/>
                <a:cs typeface="Roboto"/>
              </a:rPr>
              <a:t>adaptateurs</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nécessaires</a:t>
            </a:r>
            <a:r>
              <a:rPr lang="en-US" sz="4800" dirty="0">
                <a:solidFill>
                  <a:srgbClr val="000000"/>
                </a:solidFill>
                <a:latin typeface="Roboto"/>
                <a:ea typeface="Roboto"/>
                <a:cs typeface="Roboto"/>
              </a:rPr>
              <a:t> pour connecter </a:t>
            </a:r>
            <a:r>
              <a:rPr lang="en-US" sz="4800" dirty="0" err="1">
                <a:solidFill>
                  <a:srgbClr val="000000"/>
                </a:solidFill>
                <a:latin typeface="Roboto"/>
                <a:ea typeface="Roboto"/>
                <a:cs typeface="Roboto"/>
              </a:rPr>
              <a:t>votre</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ordinateur</a:t>
            </a:r>
            <a:r>
              <a:rPr lang="en-US" sz="4800" dirty="0">
                <a:solidFill>
                  <a:srgbClr val="000000"/>
                </a:solidFill>
                <a:latin typeface="Roboto"/>
                <a:ea typeface="Roboto"/>
                <a:cs typeface="Roboto"/>
              </a:rPr>
              <a:t> portable à </a:t>
            </a:r>
            <a:r>
              <a:rPr lang="en-US" sz="4800" dirty="0" err="1">
                <a:solidFill>
                  <a:srgbClr val="000000"/>
                </a:solidFill>
                <a:latin typeface="Roboto"/>
                <a:ea typeface="Roboto"/>
                <a:cs typeface="Roboto"/>
              </a:rPr>
              <a:t>votre</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projecteur</a:t>
            </a:r>
            <a:endParaRPr lang="en-US" sz="4800" dirty="0">
              <a:solidFill>
                <a:srgbClr val="000000"/>
              </a:solidFill>
              <a:latin typeface="Roboto"/>
              <a:ea typeface="Roboto"/>
              <a:cs typeface="Roboto"/>
            </a:endParaRPr>
          </a:p>
          <a:p>
            <a:pPr fontAlgn="base"/>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Des haut-</a:t>
            </a:r>
            <a:r>
              <a:rPr lang="en-US" sz="4800" dirty="0" err="1">
                <a:solidFill>
                  <a:srgbClr val="000000"/>
                </a:solidFill>
                <a:latin typeface="Roboto"/>
                <a:ea typeface="Roboto"/>
                <a:cs typeface="Roboto"/>
              </a:rPr>
              <a:t>parleurs</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si</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nécessaire</a:t>
            </a:r>
            <a:r>
              <a:rPr lang="en-US" sz="4800" dirty="0">
                <a:solidFill>
                  <a:srgbClr val="000000"/>
                </a:solidFill>
                <a:latin typeface="Roboto"/>
                <a:ea typeface="Roboto"/>
                <a:cs typeface="Roboto"/>
              </a:rPr>
              <a:t>)</a:t>
            </a:r>
          </a:p>
          <a:p>
            <a:pPr fontAlgn="base"/>
            <a:r>
              <a:rPr lang="en-US" sz="4800" b="0" i="0" dirty="0">
                <a:solidFill>
                  <a:srgbClr val="000000"/>
                </a:solidFill>
                <a:effectLst/>
                <a:latin typeface="Roboto"/>
                <a:ea typeface="Roboto"/>
                <a:cs typeface="Roboto"/>
              </a:rPr>
              <a:t>☐   </a:t>
            </a:r>
            <a:r>
              <a:rPr lang="en-US" sz="4800" dirty="0">
                <a:solidFill>
                  <a:srgbClr val="000000"/>
                </a:solidFill>
                <a:latin typeface="Roboto"/>
                <a:ea typeface="Roboto"/>
                <a:cs typeface="Roboto"/>
              </a:rPr>
              <a:t> </a:t>
            </a:r>
            <a:r>
              <a:rPr lang="en-US" sz="4800" b="1" dirty="0">
                <a:solidFill>
                  <a:srgbClr val="000000"/>
                </a:solidFill>
                <a:latin typeface="Roboto"/>
                <a:ea typeface="Roboto"/>
                <a:cs typeface="Roboto"/>
              </a:rPr>
              <a:t>13 </a:t>
            </a:r>
            <a:r>
              <a:rPr lang="en-US" sz="4800" b="1" err="1">
                <a:solidFill>
                  <a:srgbClr val="000000"/>
                </a:solidFill>
                <a:latin typeface="Roboto"/>
                <a:ea typeface="Roboto"/>
                <a:cs typeface="Roboto"/>
              </a:rPr>
              <a:t>exemplaires</a:t>
            </a:r>
            <a:r>
              <a:rPr lang="en-US" sz="4800" b="1" dirty="0">
                <a:solidFill>
                  <a:srgbClr val="000000"/>
                </a:solidFill>
                <a:latin typeface="Roboto"/>
                <a:ea typeface="Roboto"/>
                <a:cs typeface="Roboto"/>
              </a:rPr>
              <a:t> </a:t>
            </a:r>
            <a:r>
              <a:rPr lang="en-US" sz="4800" b="1" err="1">
                <a:solidFill>
                  <a:srgbClr val="000000"/>
                </a:solidFill>
                <a:latin typeface="Roboto"/>
                <a:ea typeface="Roboto"/>
                <a:cs typeface="Roboto"/>
              </a:rPr>
              <a:t>imprimés</a:t>
            </a:r>
            <a:r>
              <a:rPr lang="en-US" sz="4800" b="1" dirty="0">
                <a:solidFill>
                  <a:srgbClr val="000000"/>
                </a:solidFill>
                <a:latin typeface="Roboto"/>
                <a:ea typeface="Roboto"/>
                <a:cs typeface="Roboto"/>
              </a:rPr>
              <a:t> </a:t>
            </a:r>
            <a:r>
              <a:rPr lang="en-US" sz="4800" dirty="0">
                <a:solidFill>
                  <a:srgbClr val="000000"/>
                </a:solidFill>
                <a:latin typeface="Roboto"/>
                <a:ea typeface="Roboto"/>
                <a:cs typeface="Roboto"/>
              </a:rPr>
              <a:t>des rapports de </a:t>
            </a:r>
            <a:r>
              <a:rPr lang="en-US" sz="4800" err="1">
                <a:solidFill>
                  <a:srgbClr val="000000"/>
                </a:solidFill>
                <a:latin typeface="Roboto"/>
                <a:ea typeface="Roboto"/>
                <a:cs typeface="Roboto"/>
              </a:rPr>
              <a:t>défi</a:t>
            </a:r>
            <a:r>
              <a:rPr lang="en-US" sz="4800" dirty="0">
                <a:solidFill>
                  <a:srgbClr val="000000"/>
                </a:solidFill>
                <a:latin typeface="Roboto"/>
                <a:ea typeface="Roboto"/>
                <a:cs typeface="Roboto"/>
              </a:rPr>
              <a:t> pour CHAQUE </a:t>
            </a:r>
            <a:r>
              <a:rPr lang="en-US" sz="4800" err="1">
                <a:solidFill>
                  <a:srgbClr val="000000"/>
                </a:solidFill>
                <a:latin typeface="Roboto"/>
                <a:ea typeface="Roboto"/>
                <a:cs typeface="Roboto"/>
              </a:rPr>
              <a:t>Défi</a:t>
            </a:r>
            <a:r>
              <a:rPr lang="en-US" sz="4800" dirty="0">
                <a:solidFill>
                  <a:srgbClr val="000000"/>
                </a:solidFill>
                <a:latin typeface="Roboto"/>
                <a:ea typeface="Roboto"/>
                <a:cs typeface="Roboto"/>
              </a:rPr>
              <a:t> </a:t>
            </a:r>
            <a:r>
              <a:rPr lang="en-US" sz="4800" err="1">
                <a:solidFill>
                  <a:srgbClr val="000000"/>
                </a:solidFill>
                <a:latin typeface="Roboto"/>
                <a:ea typeface="Roboto"/>
                <a:cs typeface="Roboto"/>
              </a:rPr>
              <a:t>d'Impact</a:t>
            </a:r>
            <a:r>
              <a:rPr lang="en-US" sz="4800" dirty="0">
                <a:solidFill>
                  <a:srgbClr val="000000"/>
                </a:solidFill>
                <a:latin typeface="Roboto"/>
                <a:ea typeface="Roboto"/>
                <a:cs typeface="Roboto"/>
              </a:rPr>
              <a:t> </a:t>
            </a:r>
            <a:r>
              <a:rPr lang="en-US" sz="4800" err="1">
                <a:solidFill>
                  <a:srgbClr val="000000"/>
                </a:solidFill>
                <a:latin typeface="Roboto"/>
                <a:ea typeface="Roboto"/>
                <a:cs typeface="Roboto"/>
              </a:rPr>
              <a:t>auquel</a:t>
            </a:r>
            <a:r>
              <a:rPr lang="en-US" sz="4800" dirty="0">
                <a:solidFill>
                  <a:srgbClr val="000000"/>
                </a:solidFill>
                <a:latin typeface="Roboto"/>
                <a:ea typeface="Roboto"/>
                <a:cs typeface="Roboto"/>
              </a:rPr>
              <a:t> </a:t>
            </a:r>
            <a:r>
              <a:rPr lang="en-US" sz="4800" err="1">
                <a:solidFill>
                  <a:srgbClr val="000000"/>
                </a:solidFill>
                <a:latin typeface="Roboto"/>
                <a:ea typeface="Roboto"/>
                <a:cs typeface="Roboto"/>
              </a:rPr>
              <a:t>votre</a:t>
            </a:r>
            <a:r>
              <a:rPr lang="en-US" sz="4800" dirty="0">
                <a:solidFill>
                  <a:srgbClr val="000000"/>
                </a:solidFill>
                <a:latin typeface="Roboto"/>
                <a:ea typeface="Roboto"/>
                <a:cs typeface="Roboto"/>
              </a:rPr>
              <a:t> équipe </a:t>
            </a:r>
            <a:r>
              <a:rPr lang="en-US" sz="4800" err="1">
                <a:solidFill>
                  <a:srgbClr val="000000"/>
                </a:solidFill>
                <a:latin typeface="Roboto"/>
                <a:ea typeface="Roboto"/>
                <a:cs typeface="Roboto"/>
              </a:rPr>
              <a:t>participe</a:t>
            </a:r>
            <a:endParaRPr lang="en-US" sz="4800">
              <a:solidFill>
                <a:srgbClr val="000000"/>
              </a:solidFill>
              <a:latin typeface="Roboto"/>
              <a:ea typeface="Roboto"/>
              <a:cs typeface="Roboto"/>
            </a:endParaRPr>
          </a:p>
          <a:p>
            <a:pPr fontAlgn="base"/>
            <a:r>
              <a:rPr lang="en-US" sz="4800" dirty="0">
                <a:solidFill>
                  <a:srgbClr val="000000"/>
                </a:solidFill>
                <a:latin typeface="Roboto"/>
                <a:ea typeface="Roboto"/>
                <a:cs typeface="Roboto"/>
              </a:rPr>
              <a:t>☐    Une </a:t>
            </a:r>
            <a:r>
              <a:rPr lang="en-US" sz="4800" dirty="0" err="1">
                <a:solidFill>
                  <a:srgbClr val="000000"/>
                </a:solidFill>
                <a:latin typeface="Roboto"/>
                <a:ea typeface="Roboto"/>
                <a:cs typeface="Roboto"/>
              </a:rPr>
              <a:t>clé</a:t>
            </a:r>
            <a:r>
              <a:rPr lang="en-US" sz="4800" dirty="0">
                <a:solidFill>
                  <a:srgbClr val="000000"/>
                </a:solidFill>
                <a:latin typeface="Roboto"/>
                <a:ea typeface="Roboto"/>
                <a:cs typeface="Roboto"/>
              </a:rPr>
              <a:t> USB/</a:t>
            </a:r>
            <a:r>
              <a:rPr lang="en-US" sz="4800" dirty="0" err="1">
                <a:solidFill>
                  <a:srgbClr val="000000"/>
                </a:solidFill>
                <a:latin typeface="Roboto"/>
                <a:ea typeface="Roboto"/>
                <a:cs typeface="Roboto"/>
              </a:rPr>
              <a:t>disque</a:t>
            </a:r>
            <a:r>
              <a:rPr lang="en-US" sz="4800" dirty="0">
                <a:solidFill>
                  <a:srgbClr val="000000"/>
                </a:solidFill>
                <a:latin typeface="Roboto"/>
                <a:ea typeface="Roboto"/>
                <a:cs typeface="Roboto"/>
              </a:rPr>
              <a:t> dur avec </a:t>
            </a:r>
            <a:r>
              <a:rPr lang="en-US" sz="4800" dirty="0" err="1">
                <a:solidFill>
                  <a:srgbClr val="000000"/>
                </a:solidFill>
                <a:latin typeface="Roboto"/>
                <a:ea typeface="Roboto"/>
                <a:cs typeface="Roboto"/>
              </a:rPr>
              <a:t>une</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présentation</a:t>
            </a:r>
            <a:r>
              <a:rPr lang="en-US" sz="4800" dirty="0">
                <a:solidFill>
                  <a:srgbClr val="000000"/>
                </a:solidFill>
                <a:latin typeface="Roboto"/>
                <a:ea typeface="Roboto"/>
                <a:cs typeface="Roboto"/>
              </a:rPr>
              <a:t> audio/</a:t>
            </a:r>
            <a:r>
              <a:rPr lang="en-US" sz="4800" dirty="0" err="1">
                <a:solidFill>
                  <a:srgbClr val="000000"/>
                </a:solidFill>
                <a:latin typeface="Roboto"/>
                <a:ea typeface="Roboto"/>
                <a:cs typeface="Roboto"/>
              </a:rPr>
              <a:t>visuelle</a:t>
            </a:r>
            <a:r>
              <a:rPr lang="en-US" sz="4800" dirty="0">
                <a:solidFill>
                  <a:srgbClr val="000000"/>
                </a:solidFill>
                <a:latin typeface="Roboto"/>
                <a:ea typeface="Roboto"/>
                <a:cs typeface="Roboto"/>
              </a:rPr>
              <a:t> </a:t>
            </a:r>
            <a:r>
              <a:rPr lang="en-US" sz="4800" dirty="0" err="1">
                <a:solidFill>
                  <a:srgbClr val="000000"/>
                </a:solidFill>
                <a:latin typeface="Roboto"/>
                <a:ea typeface="Roboto"/>
                <a:cs typeface="Roboto"/>
              </a:rPr>
              <a:t>en</a:t>
            </a:r>
            <a:r>
              <a:rPr lang="en-US" sz="4800" dirty="0">
                <a:solidFill>
                  <a:srgbClr val="000000"/>
                </a:solidFill>
                <a:latin typeface="Roboto"/>
                <a:ea typeface="Roboto"/>
                <a:cs typeface="Roboto"/>
              </a:rPr>
              <a:t> direct</a:t>
            </a:r>
          </a:p>
          <a:p>
            <a:pPr marL="0" indent="0" fontAlgn="base">
              <a:lnSpc>
                <a:spcPct val="120000"/>
              </a:lnSpc>
              <a:buNone/>
            </a:pPr>
            <a:r>
              <a:rPr lang="en-US" sz="4800" i="1" dirty="0">
                <a:solidFill>
                  <a:srgbClr val="FF0000"/>
                </a:solidFill>
                <a:latin typeface="Roboto"/>
                <a:ea typeface="Roboto"/>
                <a:cs typeface="Roboto"/>
              </a:rPr>
              <a:t>* Les équipes </a:t>
            </a:r>
            <a:r>
              <a:rPr lang="en-US" sz="4800" i="1" dirty="0" err="1">
                <a:solidFill>
                  <a:srgbClr val="FF0000"/>
                </a:solidFill>
                <a:latin typeface="Roboto"/>
                <a:ea typeface="Roboto"/>
                <a:cs typeface="Roboto"/>
              </a:rPr>
              <a:t>doivent</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apporter</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leur</a:t>
            </a:r>
            <a:r>
              <a:rPr lang="en-US" sz="4800" i="1" dirty="0">
                <a:solidFill>
                  <a:srgbClr val="FF0000"/>
                </a:solidFill>
                <a:latin typeface="Roboto"/>
                <a:ea typeface="Roboto"/>
                <a:cs typeface="Roboto"/>
              </a:rPr>
              <a:t> propre </a:t>
            </a:r>
            <a:r>
              <a:rPr lang="en-US" sz="4800" i="1" dirty="0" err="1">
                <a:solidFill>
                  <a:srgbClr val="FF0000"/>
                </a:solidFill>
                <a:latin typeface="Roboto"/>
                <a:ea typeface="Roboto"/>
                <a:cs typeface="Roboto"/>
              </a:rPr>
              <a:t>équipement</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audiovisuel</a:t>
            </a:r>
            <a:r>
              <a:rPr lang="en-US" sz="4800" i="1" dirty="0">
                <a:solidFill>
                  <a:srgbClr val="FF0000"/>
                </a:solidFill>
                <a:latin typeface="Roboto"/>
                <a:ea typeface="Roboto"/>
                <a:cs typeface="Roboto"/>
              </a:rPr>
              <a:t>. Les seuls </a:t>
            </a:r>
            <a:r>
              <a:rPr lang="en-US" sz="4800" i="1" dirty="0" err="1">
                <a:solidFill>
                  <a:srgbClr val="FF0000"/>
                </a:solidFill>
                <a:latin typeface="Roboto"/>
                <a:ea typeface="Roboto"/>
                <a:cs typeface="Roboto"/>
              </a:rPr>
              <a:t>éléments</a:t>
            </a:r>
            <a:r>
              <a:rPr lang="en-US" sz="4800" i="1" dirty="0">
                <a:solidFill>
                  <a:srgbClr val="FF0000"/>
                </a:solidFill>
                <a:latin typeface="Roboto"/>
                <a:ea typeface="Roboto"/>
                <a:cs typeface="Roboto"/>
              </a:rPr>
              <a:t> qui </a:t>
            </a:r>
            <a:r>
              <a:rPr lang="en-US" sz="4800" i="1" dirty="0" err="1">
                <a:solidFill>
                  <a:srgbClr val="FF0000"/>
                </a:solidFill>
                <a:latin typeface="Roboto"/>
                <a:ea typeface="Roboto"/>
                <a:cs typeface="Roboto"/>
              </a:rPr>
              <a:t>vous</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seront</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fournis</a:t>
            </a:r>
            <a:r>
              <a:rPr lang="en-US" sz="4800" i="1" dirty="0">
                <a:solidFill>
                  <a:srgbClr val="FF0000"/>
                </a:solidFill>
                <a:latin typeface="Roboto"/>
                <a:ea typeface="Roboto"/>
                <a:cs typeface="Roboto"/>
              </a:rPr>
              <a:t> dans </a:t>
            </a:r>
            <a:r>
              <a:rPr lang="en-US" sz="4800" i="1" dirty="0" err="1">
                <a:solidFill>
                  <a:srgbClr val="FF0000"/>
                </a:solidFill>
                <a:latin typeface="Roboto"/>
                <a:ea typeface="Roboto"/>
                <a:cs typeface="Roboto"/>
              </a:rPr>
              <a:t>vos</a:t>
            </a:r>
            <a:r>
              <a:rPr lang="en-US" sz="4800" i="1" dirty="0">
                <a:solidFill>
                  <a:srgbClr val="FF0000"/>
                </a:solidFill>
                <a:latin typeface="Roboto"/>
                <a:ea typeface="Roboto"/>
                <a:cs typeface="Roboto"/>
              </a:rPr>
              <a:t> salles de </a:t>
            </a:r>
            <a:r>
              <a:rPr lang="en-US" sz="4800" i="1" dirty="0" err="1">
                <a:solidFill>
                  <a:srgbClr val="FF0000"/>
                </a:solidFill>
                <a:latin typeface="Roboto"/>
                <a:ea typeface="Roboto"/>
                <a:cs typeface="Roboto"/>
              </a:rPr>
              <a:t>présentation</a:t>
            </a:r>
            <a:r>
              <a:rPr lang="en-US" sz="4800" i="1" dirty="0">
                <a:solidFill>
                  <a:srgbClr val="FF0000"/>
                </a:solidFill>
                <a:latin typeface="Roboto"/>
                <a:ea typeface="Roboto"/>
                <a:cs typeface="Roboto"/>
              </a:rPr>
              <a:t> </a:t>
            </a:r>
            <a:r>
              <a:rPr lang="en-US" sz="4800" i="1" dirty="0" err="1">
                <a:solidFill>
                  <a:srgbClr val="FF0000"/>
                </a:solidFill>
                <a:latin typeface="Roboto"/>
                <a:ea typeface="Roboto"/>
                <a:cs typeface="Roboto"/>
              </a:rPr>
              <a:t>sont</a:t>
            </a:r>
            <a:r>
              <a:rPr lang="en-US" sz="4800" i="1" dirty="0">
                <a:solidFill>
                  <a:srgbClr val="FF0000"/>
                </a:solidFill>
                <a:latin typeface="Roboto"/>
                <a:ea typeface="Roboto"/>
                <a:cs typeface="Roboto"/>
              </a:rPr>
              <a:t> : </a:t>
            </a:r>
            <a:r>
              <a:rPr lang="en-US" sz="4800" b="1" i="1" dirty="0">
                <a:solidFill>
                  <a:srgbClr val="FF0000"/>
                </a:solidFill>
                <a:latin typeface="Roboto"/>
                <a:ea typeface="Roboto"/>
                <a:cs typeface="Roboto"/>
              </a:rPr>
              <a:t>un </a:t>
            </a:r>
            <a:r>
              <a:rPr lang="en-US" sz="4800" b="1" i="1" dirty="0" err="1">
                <a:solidFill>
                  <a:srgbClr val="FF0000"/>
                </a:solidFill>
                <a:latin typeface="Roboto"/>
                <a:ea typeface="Roboto"/>
                <a:cs typeface="Roboto"/>
              </a:rPr>
              <a:t>écran</a:t>
            </a:r>
            <a:r>
              <a:rPr lang="en-US" sz="4800" b="1" i="1" dirty="0">
                <a:solidFill>
                  <a:srgbClr val="FF0000"/>
                </a:solidFill>
                <a:latin typeface="Roboto"/>
                <a:ea typeface="Roboto"/>
                <a:cs typeface="Roboto"/>
              </a:rPr>
              <a:t> + </a:t>
            </a:r>
            <a:r>
              <a:rPr lang="en-US" sz="4800" b="1" i="1" dirty="0" err="1">
                <a:solidFill>
                  <a:srgbClr val="FF0000"/>
                </a:solidFill>
                <a:latin typeface="Roboto"/>
                <a:ea typeface="Roboto"/>
                <a:cs typeface="Roboto"/>
              </a:rPr>
              <a:t>une</a:t>
            </a:r>
            <a:r>
              <a:rPr lang="en-US" sz="4800" b="1" i="1" dirty="0">
                <a:solidFill>
                  <a:srgbClr val="FF0000"/>
                </a:solidFill>
                <a:latin typeface="Roboto"/>
                <a:ea typeface="Roboto"/>
                <a:cs typeface="Roboto"/>
              </a:rPr>
              <a:t> barre </a:t>
            </a:r>
            <a:r>
              <a:rPr lang="en-US" sz="4800" b="1" i="1" dirty="0" err="1">
                <a:solidFill>
                  <a:srgbClr val="FF0000"/>
                </a:solidFill>
                <a:latin typeface="Roboto"/>
                <a:ea typeface="Roboto"/>
                <a:cs typeface="Roboto"/>
              </a:rPr>
              <a:t>d'alimentation</a:t>
            </a:r>
            <a:r>
              <a:rPr lang="en-US" sz="4800" b="1" i="1" dirty="0">
                <a:solidFill>
                  <a:srgbClr val="FF0000"/>
                </a:solidFill>
                <a:latin typeface="Roboto"/>
                <a:ea typeface="Roboto"/>
                <a:cs typeface="Roboto"/>
              </a:rPr>
              <a:t> </a:t>
            </a:r>
            <a:r>
              <a:rPr lang="en-US" sz="4800" b="1" i="1" dirty="0" err="1">
                <a:solidFill>
                  <a:srgbClr val="FF0000"/>
                </a:solidFill>
                <a:latin typeface="Roboto"/>
                <a:ea typeface="Roboto"/>
                <a:cs typeface="Roboto"/>
              </a:rPr>
              <a:t>connectée</a:t>
            </a:r>
            <a:r>
              <a:rPr lang="en-US" sz="4800" b="1" i="1" dirty="0">
                <a:solidFill>
                  <a:srgbClr val="FF0000"/>
                </a:solidFill>
                <a:latin typeface="Roboto"/>
                <a:ea typeface="Roboto"/>
                <a:cs typeface="Roboto"/>
              </a:rPr>
              <a:t>.</a:t>
            </a:r>
          </a:p>
          <a:p>
            <a:endParaRPr lang="en-CA"/>
          </a:p>
        </p:txBody>
      </p:sp>
    </p:spTree>
    <p:extLst>
      <p:ext uri="{BB962C8B-B14F-4D97-AF65-F5344CB8AC3E}">
        <p14:creationId xmlns:p14="http://schemas.microsoft.com/office/powerpoint/2010/main" val="362034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EA4C-C2D6-4530-B958-B55F8C49DECB}"/>
              </a:ext>
            </a:extLst>
          </p:cNvPr>
          <p:cNvSpPr>
            <a:spLocks noGrp="1"/>
          </p:cNvSpPr>
          <p:nvPr>
            <p:ph type="title"/>
          </p:nvPr>
        </p:nvSpPr>
        <p:spPr/>
        <p:txBody>
          <a:bodyPr>
            <a:normAutofit fontScale="90000"/>
          </a:bodyPr>
          <a:lstStyle/>
          <a:p>
            <a:r>
              <a:rPr lang="en-US" sz="4800" b="1" dirty="0">
                <a:latin typeface="Knockout 28 Junior Feathrwt"/>
                <a:ea typeface="Roboto"/>
              </a:rPr>
              <a:t>LISTE</a:t>
            </a:r>
            <a:r>
              <a:rPr lang="en-US" sz="4400" dirty="0">
                <a:latin typeface="Knockout 28 Junior Feathrwt"/>
                <a:ea typeface="Roboto"/>
              </a:rPr>
              <a:t> </a:t>
            </a:r>
            <a:r>
              <a:rPr lang="en-US" sz="4800" b="1" dirty="0">
                <a:latin typeface="Knockout 28 Junior Feathrwt"/>
                <a:ea typeface="Roboto"/>
              </a:rPr>
              <a:t>DE VÉRIFICATION POUR LES RÉGIONALES</a:t>
            </a:r>
            <a:endParaRPr lang="en-US" sz="4800" dirty="0">
              <a:solidFill>
                <a:srgbClr val="000000"/>
              </a:solidFill>
            </a:endParaRPr>
          </a:p>
        </p:txBody>
      </p:sp>
      <p:sp>
        <p:nvSpPr>
          <p:cNvPr id="5" name="Text Placeholder 4">
            <a:extLst>
              <a:ext uri="{FF2B5EF4-FFF2-40B4-BE49-F238E27FC236}">
                <a16:creationId xmlns:a16="http://schemas.microsoft.com/office/drawing/2014/main" id="{B6D05479-E5F9-77C9-D2D9-92F3572D18D7}"/>
              </a:ext>
            </a:extLst>
          </p:cNvPr>
          <p:cNvSpPr>
            <a:spLocks noGrp="1"/>
          </p:cNvSpPr>
          <p:nvPr>
            <p:ph type="body" sz="quarter" idx="10"/>
          </p:nvPr>
        </p:nvSpPr>
        <p:spPr/>
        <p:txBody>
          <a:bodyPr vert="horz" lIns="91440" tIns="45720" rIns="91440" bIns="45720" rtlCol="0" anchor="t">
            <a:normAutofit fontScale="92500" lnSpcReduction="10000"/>
          </a:bodyPr>
          <a:lstStyle/>
          <a:p>
            <a:pPr>
              <a:buFont typeface="Wingdings" panose="020B0604020202020204" pitchFamily="34" charset="0"/>
              <a:buChar char="ü"/>
            </a:pPr>
            <a:r>
              <a:rPr lang="en-US" sz="2400" dirty="0" err="1">
                <a:latin typeface="Roboto"/>
                <a:ea typeface="Roboto"/>
                <a:cs typeface="Roboto"/>
              </a:rPr>
              <a:t>Assistez</a:t>
            </a:r>
            <a:r>
              <a:rPr lang="en-US" sz="2400" dirty="0">
                <a:latin typeface="Roboto"/>
                <a:ea typeface="Roboto"/>
                <a:cs typeface="Roboto"/>
              </a:rPr>
              <a:t> à la </a:t>
            </a:r>
            <a:r>
              <a:rPr lang="en-US" sz="2400" dirty="0" err="1">
                <a:latin typeface="Roboto"/>
                <a:ea typeface="Roboto"/>
                <a:cs typeface="Roboto"/>
              </a:rPr>
              <a:t>cérémonie</a:t>
            </a:r>
            <a:r>
              <a:rPr lang="en-US" sz="2400" dirty="0">
                <a:latin typeface="Roboto"/>
                <a:ea typeface="Roboto"/>
                <a:cs typeface="Roboto"/>
              </a:rPr>
              <a:t> </a:t>
            </a:r>
            <a:r>
              <a:rPr lang="en-US" sz="2400" dirty="0" err="1">
                <a:latin typeface="Roboto"/>
                <a:ea typeface="Roboto"/>
                <a:cs typeface="Roboto"/>
              </a:rPr>
              <a:t>d'ouverture</a:t>
            </a:r>
            <a:r>
              <a:rPr lang="en-US" sz="2400" dirty="0">
                <a:latin typeface="Roboto"/>
                <a:ea typeface="Roboto"/>
                <a:cs typeface="Roboto"/>
              </a:rPr>
              <a:t>. </a:t>
            </a:r>
            <a:r>
              <a:rPr lang="en-US" sz="2400" dirty="0" err="1">
                <a:latin typeface="Roboto"/>
                <a:ea typeface="Roboto"/>
                <a:cs typeface="Roboto"/>
              </a:rPr>
              <a:t>Arrivez</a:t>
            </a:r>
            <a:r>
              <a:rPr lang="en-US" sz="2400" dirty="0">
                <a:latin typeface="Roboto"/>
                <a:ea typeface="Roboto"/>
                <a:cs typeface="Roboto"/>
              </a:rPr>
              <a:t> 15 minutes plus </a:t>
            </a:r>
            <a:r>
              <a:rPr lang="en-US" sz="2400" dirty="0" err="1">
                <a:latin typeface="Roboto"/>
                <a:ea typeface="Roboto"/>
                <a:cs typeface="Roboto"/>
              </a:rPr>
              <a:t>tôt</a:t>
            </a:r>
            <a:r>
              <a:rPr lang="en-US" sz="2400" dirty="0">
                <a:latin typeface="Roboto"/>
                <a:ea typeface="Roboto"/>
                <a:cs typeface="Roboto"/>
              </a:rPr>
              <a:t> avec </a:t>
            </a:r>
            <a:r>
              <a:rPr lang="en-US" sz="2400" dirty="0" err="1">
                <a:latin typeface="Roboto"/>
                <a:ea typeface="Roboto"/>
                <a:cs typeface="Roboto"/>
              </a:rPr>
              <a:t>votre</a:t>
            </a:r>
            <a:r>
              <a:rPr lang="en-US" sz="2400" dirty="0">
                <a:latin typeface="Roboto"/>
                <a:ea typeface="Roboto"/>
                <a:cs typeface="Roboto"/>
              </a:rPr>
              <a:t> équipe et </a:t>
            </a:r>
            <a:r>
              <a:rPr lang="en-US" sz="2400" dirty="0" err="1">
                <a:latin typeface="Roboto"/>
                <a:ea typeface="Roboto"/>
                <a:cs typeface="Roboto"/>
              </a:rPr>
              <a:t>montrez</a:t>
            </a:r>
            <a:r>
              <a:rPr lang="en-US" sz="2400" dirty="0">
                <a:latin typeface="Roboto"/>
                <a:ea typeface="Roboto"/>
                <a:cs typeface="Roboto"/>
              </a:rPr>
              <a:t> </a:t>
            </a:r>
            <a:r>
              <a:rPr lang="en-US" sz="2400" dirty="0" err="1">
                <a:latin typeface="Roboto"/>
                <a:ea typeface="Roboto"/>
                <a:cs typeface="Roboto"/>
              </a:rPr>
              <a:t>votre</a:t>
            </a:r>
            <a:r>
              <a:rPr lang="en-US" sz="2400" dirty="0">
                <a:latin typeface="Roboto"/>
                <a:ea typeface="Roboto"/>
                <a:cs typeface="Roboto"/>
              </a:rPr>
              <a:t> esprit </a:t>
            </a:r>
            <a:r>
              <a:rPr lang="en-US" sz="2400" dirty="0" err="1">
                <a:latin typeface="Roboto"/>
                <a:ea typeface="Roboto"/>
                <a:cs typeface="Roboto"/>
              </a:rPr>
              <a:t>d'équipe</a:t>
            </a:r>
            <a:r>
              <a:rPr lang="en-US" sz="2400" dirty="0">
                <a:latin typeface="Roboto"/>
                <a:ea typeface="Roboto"/>
                <a:cs typeface="Roboto"/>
              </a:rPr>
              <a:t> !</a:t>
            </a:r>
          </a:p>
          <a:p>
            <a:pPr>
              <a:buFont typeface="Wingdings" panose="020B0604020202020204" pitchFamily="34" charset="0"/>
              <a:buChar char="ü"/>
            </a:pPr>
            <a:r>
              <a:rPr lang="en-US" sz="2400" dirty="0">
                <a:latin typeface="Roboto"/>
                <a:ea typeface="Roboto"/>
                <a:cs typeface="Roboto"/>
              </a:rPr>
              <a:t>Le leader </a:t>
            </a:r>
            <a:r>
              <a:rPr lang="en-US" sz="2400" dirty="0" err="1">
                <a:latin typeface="Roboto"/>
                <a:ea typeface="Roboto"/>
                <a:cs typeface="Roboto"/>
              </a:rPr>
              <a:t>étudiant</a:t>
            </a:r>
            <a:r>
              <a:rPr lang="en-US" sz="2400" dirty="0">
                <a:latin typeface="Roboto"/>
                <a:ea typeface="Roboto"/>
                <a:cs typeface="Roboto"/>
              </a:rPr>
              <a:t> doit assister à </a:t>
            </a:r>
            <a:r>
              <a:rPr lang="en-US" sz="2400" dirty="0" err="1">
                <a:latin typeface="Roboto"/>
                <a:ea typeface="Roboto"/>
                <a:cs typeface="Roboto"/>
              </a:rPr>
              <a:t>l'atelier</a:t>
            </a:r>
            <a:r>
              <a:rPr lang="en-US" sz="2400" dirty="0">
                <a:latin typeface="Roboto"/>
                <a:ea typeface="Roboto"/>
                <a:cs typeface="Roboto"/>
              </a:rPr>
              <a:t> sur le leadership des leaders </a:t>
            </a:r>
            <a:r>
              <a:rPr lang="en-US" sz="2400" dirty="0" err="1">
                <a:latin typeface="Roboto"/>
                <a:ea typeface="Roboto"/>
                <a:cs typeface="Roboto"/>
              </a:rPr>
              <a:t>étudiants</a:t>
            </a:r>
            <a:r>
              <a:rPr lang="en-US" sz="2400" dirty="0">
                <a:latin typeface="Roboto"/>
                <a:ea typeface="Roboto"/>
                <a:cs typeface="Roboto"/>
              </a:rPr>
              <a:t>, le </a:t>
            </a:r>
            <a:r>
              <a:rPr lang="en-US" sz="2400" dirty="0" err="1">
                <a:latin typeface="Roboto"/>
                <a:ea typeface="Roboto"/>
                <a:cs typeface="Roboto"/>
              </a:rPr>
              <a:t>développement</a:t>
            </a:r>
            <a:r>
              <a:rPr lang="en-US" sz="2400" dirty="0">
                <a:latin typeface="Roboto"/>
                <a:ea typeface="Roboto"/>
                <a:cs typeface="Roboto"/>
              </a:rPr>
              <a:t> du leadership et le rapport final.</a:t>
            </a:r>
          </a:p>
          <a:p>
            <a:pPr>
              <a:buFont typeface="Wingdings" panose="020B0604020202020204" pitchFamily="34" charset="0"/>
              <a:buChar char="ü"/>
            </a:pPr>
            <a:r>
              <a:rPr lang="en-US" sz="2400" dirty="0" err="1">
                <a:latin typeface="Roboto"/>
                <a:ea typeface="Roboto"/>
                <a:cs typeface="Roboto"/>
              </a:rPr>
              <a:t>Regardez</a:t>
            </a:r>
            <a:r>
              <a:rPr lang="en-US" sz="2400" dirty="0">
                <a:latin typeface="Roboto"/>
                <a:ea typeface="Roboto"/>
                <a:cs typeface="Roboto"/>
              </a:rPr>
              <a:t> les </a:t>
            </a:r>
            <a:r>
              <a:rPr lang="en-US" sz="2400" dirty="0" err="1">
                <a:latin typeface="Roboto"/>
                <a:ea typeface="Roboto"/>
                <a:cs typeface="Roboto"/>
              </a:rPr>
              <a:t>présentations</a:t>
            </a:r>
            <a:r>
              <a:rPr lang="en-US" sz="2400" dirty="0">
                <a:latin typeface="Roboto"/>
                <a:ea typeface="Roboto"/>
                <a:cs typeface="Roboto"/>
              </a:rPr>
              <a:t> des </a:t>
            </a:r>
            <a:r>
              <a:rPr lang="en-US" sz="2400" dirty="0" err="1">
                <a:latin typeface="Roboto"/>
                <a:ea typeface="Roboto"/>
                <a:cs typeface="Roboto"/>
              </a:rPr>
              <a:t>autres</a:t>
            </a:r>
            <a:r>
              <a:rPr lang="en-US" sz="2400" dirty="0">
                <a:latin typeface="Roboto"/>
                <a:ea typeface="Roboto"/>
                <a:cs typeface="Roboto"/>
              </a:rPr>
              <a:t> équipes.</a:t>
            </a:r>
          </a:p>
          <a:p>
            <a:pPr>
              <a:buFont typeface="Wingdings" panose="020B0604020202020204" pitchFamily="34" charset="0"/>
              <a:buChar char="ü"/>
            </a:pPr>
            <a:r>
              <a:rPr lang="en-US" sz="2400" dirty="0" err="1">
                <a:latin typeface="Roboto"/>
                <a:ea typeface="Roboto"/>
                <a:cs typeface="Roboto"/>
              </a:rPr>
              <a:t>Participez</a:t>
            </a:r>
            <a:r>
              <a:rPr lang="en-US" sz="2400" dirty="0">
                <a:latin typeface="Roboto"/>
                <a:ea typeface="Roboto"/>
                <a:cs typeface="Roboto"/>
              </a:rPr>
              <a:t> au Salon de </a:t>
            </a:r>
            <a:r>
              <a:rPr lang="en-US" sz="2400" dirty="0" err="1">
                <a:latin typeface="Roboto"/>
                <a:ea typeface="Roboto"/>
                <a:cs typeface="Roboto"/>
              </a:rPr>
              <a:t>l'emploi</a:t>
            </a:r>
            <a:r>
              <a:rPr lang="en-US" sz="2400" dirty="0">
                <a:latin typeface="Roboto"/>
                <a:ea typeface="Roboto"/>
                <a:cs typeface="Roboto"/>
              </a:rPr>
              <a:t> Enactus Canada et </a:t>
            </a:r>
            <a:r>
              <a:rPr lang="en-US" sz="2400" dirty="0" err="1">
                <a:latin typeface="Roboto"/>
                <a:ea typeface="Roboto"/>
                <a:cs typeface="Roboto"/>
              </a:rPr>
              <a:t>découvrez</a:t>
            </a:r>
            <a:r>
              <a:rPr lang="en-US" sz="2400" dirty="0">
                <a:latin typeface="Roboto"/>
                <a:ea typeface="Roboto"/>
                <a:cs typeface="Roboto"/>
              </a:rPr>
              <a:t> la nouvelle zone de </a:t>
            </a:r>
            <a:r>
              <a:rPr lang="en-US" sz="2400" dirty="0" err="1">
                <a:latin typeface="Roboto"/>
                <a:ea typeface="Roboto"/>
                <a:cs typeface="Roboto"/>
              </a:rPr>
              <a:t>réseautage</a:t>
            </a:r>
            <a:r>
              <a:rPr lang="en-US" sz="2400" dirty="0">
                <a:latin typeface="Roboto"/>
                <a:ea typeface="Roboto"/>
                <a:cs typeface="Roboto"/>
              </a:rPr>
              <a:t>.</a:t>
            </a:r>
          </a:p>
          <a:p>
            <a:pPr>
              <a:buFont typeface="Wingdings" panose="020B0604020202020204" pitchFamily="34" charset="0"/>
              <a:buChar char="ü"/>
            </a:pPr>
            <a:r>
              <a:rPr lang="en-US" sz="2400" dirty="0" err="1">
                <a:latin typeface="Roboto"/>
                <a:ea typeface="Roboto"/>
                <a:cs typeface="Roboto"/>
              </a:rPr>
              <a:t>Assistez</a:t>
            </a:r>
            <a:r>
              <a:rPr lang="en-US" sz="2400" dirty="0">
                <a:latin typeface="Roboto"/>
                <a:ea typeface="Roboto"/>
                <a:cs typeface="Roboto"/>
              </a:rPr>
              <a:t> à la </a:t>
            </a:r>
            <a:r>
              <a:rPr lang="en-US" sz="2400" dirty="0" err="1">
                <a:latin typeface="Roboto"/>
                <a:ea typeface="Roboto"/>
                <a:cs typeface="Roboto"/>
              </a:rPr>
              <a:t>cérémonie</a:t>
            </a:r>
            <a:r>
              <a:rPr lang="en-US" sz="2400" dirty="0">
                <a:latin typeface="Roboto"/>
                <a:ea typeface="Roboto"/>
                <a:cs typeface="Roboto"/>
              </a:rPr>
              <a:t> de </a:t>
            </a:r>
            <a:r>
              <a:rPr lang="en-US" sz="2400" dirty="0" err="1">
                <a:latin typeface="Roboto"/>
                <a:ea typeface="Roboto"/>
                <a:cs typeface="Roboto"/>
              </a:rPr>
              <a:t>clôture</a:t>
            </a:r>
            <a:r>
              <a:rPr lang="en-US" sz="2400" dirty="0">
                <a:latin typeface="Roboto"/>
                <a:ea typeface="Roboto"/>
                <a:cs typeface="Roboto"/>
              </a:rPr>
              <a:t>.</a:t>
            </a:r>
          </a:p>
          <a:p>
            <a:pPr>
              <a:buFont typeface="Wingdings" panose="020B0604020202020204" pitchFamily="34" charset="0"/>
              <a:buChar char="ü"/>
            </a:pPr>
            <a:r>
              <a:rPr lang="en-US" sz="2400" dirty="0" err="1">
                <a:latin typeface="Roboto"/>
                <a:ea typeface="Roboto"/>
                <a:cs typeface="Roboto"/>
              </a:rPr>
              <a:t>Proposez</a:t>
            </a:r>
            <a:r>
              <a:rPr lang="en-US" sz="2400" dirty="0">
                <a:latin typeface="Roboto"/>
                <a:ea typeface="Roboto"/>
                <a:cs typeface="Roboto"/>
              </a:rPr>
              <a:t> des leaders </a:t>
            </a:r>
            <a:r>
              <a:rPr lang="en-US" sz="2400" dirty="0" err="1">
                <a:latin typeface="Roboto"/>
                <a:ea typeface="Roboto"/>
                <a:cs typeface="Roboto"/>
              </a:rPr>
              <a:t>étudiants</a:t>
            </a:r>
            <a:r>
              <a:rPr lang="en-US" sz="2400" dirty="0">
                <a:latin typeface="Roboto"/>
                <a:ea typeface="Roboto"/>
                <a:cs typeface="Roboto"/>
              </a:rPr>
              <a:t> </a:t>
            </a:r>
            <a:r>
              <a:rPr lang="en-US" sz="2400" dirty="0" err="1">
                <a:latin typeface="Roboto"/>
                <a:ea typeface="Roboto"/>
                <a:cs typeface="Roboto"/>
              </a:rPr>
              <a:t>méritants</a:t>
            </a:r>
            <a:r>
              <a:rPr lang="en-US" sz="2400" dirty="0">
                <a:latin typeface="Roboto"/>
                <a:ea typeface="Roboto"/>
                <a:cs typeface="Roboto"/>
              </a:rPr>
              <a:t>, des </a:t>
            </a:r>
            <a:r>
              <a:rPr lang="en-US" sz="2400" dirty="0" err="1">
                <a:latin typeface="Roboto"/>
                <a:ea typeface="Roboto"/>
                <a:cs typeface="Roboto"/>
              </a:rPr>
              <a:t>membres</a:t>
            </a:r>
            <a:r>
              <a:rPr lang="en-US" sz="2400" dirty="0">
                <a:latin typeface="Roboto"/>
                <a:ea typeface="Roboto"/>
                <a:cs typeface="Roboto"/>
              </a:rPr>
              <a:t> du corps </a:t>
            </a:r>
            <a:r>
              <a:rPr lang="en-US" sz="2400" dirty="0" err="1">
                <a:latin typeface="Roboto"/>
                <a:ea typeface="Roboto"/>
                <a:cs typeface="Roboto"/>
              </a:rPr>
              <a:t>professoral</a:t>
            </a:r>
            <a:r>
              <a:rPr lang="en-US" sz="2400" dirty="0">
                <a:latin typeface="Roboto"/>
                <a:ea typeface="Roboto"/>
                <a:cs typeface="Roboto"/>
              </a:rPr>
              <a:t>, des </a:t>
            </a:r>
            <a:r>
              <a:rPr lang="en-US" sz="2400" dirty="0" err="1">
                <a:latin typeface="Roboto"/>
                <a:ea typeface="Roboto"/>
                <a:cs typeface="Roboto"/>
              </a:rPr>
              <a:t>anciens</a:t>
            </a:r>
            <a:r>
              <a:rPr lang="en-US" sz="2400" dirty="0">
                <a:latin typeface="Roboto"/>
                <a:ea typeface="Roboto"/>
                <a:cs typeface="Roboto"/>
              </a:rPr>
              <a:t>, des </a:t>
            </a:r>
            <a:r>
              <a:rPr lang="en-US" sz="2400" dirty="0" err="1">
                <a:latin typeface="Roboto"/>
                <a:ea typeface="Roboto"/>
                <a:cs typeface="Roboto"/>
              </a:rPr>
              <a:t>administrateurs</a:t>
            </a:r>
            <a:r>
              <a:rPr lang="en-US" sz="2400" dirty="0">
                <a:latin typeface="Roboto"/>
                <a:ea typeface="Roboto"/>
                <a:cs typeface="Roboto"/>
              </a:rPr>
              <a:t> et des supporters pour des prix.</a:t>
            </a:r>
          </a:p>
          <a:p>
            <a:pPr>
              <a:buFont typeface="Wingdings" panose="020B0604020202020204" pitchFamily="34" charset="0"/>
              <a:buChar char="ü"/>
            </a:pPr>
            <a:r>
              <a:rPr lang="en-US" sz="2400" dirty="0" err="1">
                <a:latin typeface="Roboto"/>
                <a:ea typeface="Roboto"/>
                <a:cs typeface="Roboto"/>
              </a:rPr>
              <a:t>Apportez</a:t>
            </a:r>
            <a:r>
              <a:rPr lang="en-US" sz="2400" dirty="0">
                <a:latin typeface="Roboto"/>
                <a:ea typeface="Roboto"/>
                <a:cs typeface="Roboto"/>
              </a:rPr>
              <a:t> </a:t>
            </a:r>
            <a:r>
              <a:rPr lang="en-US" sz="2400" dirty="0" err="1">
                <a:latin typeface="Roboto"/>
                <a:ea typeface="Roboto"/>
                <a:cs typeface="Roboto"/>
              </a:rPr>
              <a:t>votre</a:t>
            </a:r>
            <a:r>
              <a:rPr lang="en-US" sz="2400" dirty="0">
                <a:latin typeface="Roboto"/>
                <a:ea typeface="Roboto"/>
                <a:cs typeface="Roboto"/>
              </a:rPr>
              <a:t> esprit </a:t>
            </a:r>
            <a:r>
              <a:rPr lang="en-US" sz="2400" dirty="0" err="1">
                <a:latin typeface="Roboto"/>
                <a:ea typeface="Roboto"/>
                <a:cs typeface="Roboto"/>
              </a:rPr>
              <a:t>d'équipe</a:t>
            </a:r>
            <a:r>
              <a:rPr lang="en-US" sz="2400" dirty="0">
                <a:latin typeface="Roboto"/>
                <a:ea typeface="Roboto"/>
                <a:cs typeface="Roboto"/>
              </a:rPr>
              <a:t> !</a:t>
            </a:r>
          </a:p>
        </p:txBody>
      </p:sp>
    </p:spTree>
    <p:extLst>
      <p:ext uri="{BB962C8B-B14F-4D97-AF65-F5344CB8AC3E}">
        <p14:creationId xmlns:p14="http://schemas.microsoft.com/office/powerpoint/2010/main" val="148702639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D1E9-5D5E-47A0-A8C7-F940339FC849}"/>
              </a:ext>
            </a:extLst>
          </p:cNvPr>
          <p:cNvSpPr>
            <a:spLocks noGrp="1"/>
          </p:cNvSpPr>
          <p:nvPr>
            <p:ph type="title"/>
          </p:nvPr>
        </p:nvSpPr>
        <p:spPr/>
        <p:txBody>
          <a:bodyPr>
            <a:normAutofit fontScale="90000"/>
          </a:bodyPr>
          <a:lstStyle/>
          <a:p>
            <a:r>
              <a:rPr lang="en-US" dirty="0">
                <a:latin typeface="Knockout 28 Junior Feathrwt"/>
                <a:ea typeface="Roboto"/>
              </a:rPr>
              <a:t>OPPORTUNITÉS DE PRIX ET DE RECONNAISSANCE</a:t>
            </a:r>
            <a:endParaRPr lang="en-US" dirty="0"/>
          </a:p>
        </p:txBody>
      </p:sp>
    </p:spTree>
    <p:extLst>
      <p:ext uri="{BB962C8B-B14F-4D97-AF65-F5344CB8AC3E}">
        <p14:creationId xmlns:p14="http://schemas.microsoft.com/office/powerpoint/2010/main" val="78796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6AF1-E88B-45CD-A358-633652EC4AC4}"/>
              </a:ext>
            </a:extLst>
          </p:cNvPr>
          <p:cNvSpPr>
            <a:spLocks noGrp="1"/>
          </p:cNvSpPr>
          <p:nvPr>
            <p:ph type="title"/>
          </p:nvPr>
        </p:nvSpPr>
        <p:spPr/>
        <p:txBody>
          <a:bodyPr/>
          <a:lstStyle/>
          <a:p>
            <a:r>
              <a:rPr lang="en-CA" dirty="0">
                <a:latin typeface="Knockout 28 Junior Feathrwt"/>
                <a:ea typeface="Roboto"/>
              </a:rPr>
              <a:t>PRIX</a:t>
            </a:r>
            <a:endParaRPr lang="en-CA" dirty="0"/>
          </a:p>
        </p:txBody>
      </p:sp>
      <p:sp>
        <p:nvSpPr>
          <p:cNvPr id="3" name="Text Placeholder 2">
            <a:extLst>
              <a:ext uri="{FF2B5EF4-FFF2-40B4-BE49-F238E27FC236}">
                <a16:creationId xmlns:a16="http://schemas.microsoft.com/office/drawing/2014/main" id="{A8F1030C-3C4D-4EA5-9C8E-EDB5AB9EF087}"/>
              </a:ext>
            </a:extLst>
          </p:cNvPr>
          <p:cNvSpPr>
            <a:spLocks noGrp="1"/>
          </p:cNvSpPr>
          <p:nvPr>
            <p:ph type="body" sz="quarter" idx="10"/>
          </p:nvPr>
        </p:nvSpPr>
        <p:spPr/>
        <p:txBody>
          <a:bodyPr vert="horz" lIns="91440" tIns="45720" rIns="91440" bIns="45720" rtlCol="0" anchor="t">
            <a:normAutofit/>
          </a:bodyPr>
          <a:lstStyle/>
          <a:p>
            <a:r>
              <a:rPr lang="en-CA" sz="2400" dirty="0">
                <a:latin typeface="Roboto"/>
                <a:ea typeface="Roboto"/>
                <a:cs typeface="Roboto"/>
                <a:hlinkClick r:id="rId3"/>
              </a:rPr>
              <a:t>Reconnaissez</a:t>
            </a:r>
            <a:r>
              <a:rPr lang="en-CA" sz="2400" dirty="0">
                <a:latin typeface="Roboto"/>
                <a:ea typeface="Roboto"/>
                <a:cs typeface="Roboto"/>
              </a:rPr>
              <a:t> les </a:t>
            </a:r>
            <a:r>
              <a:rPr lang="en-CA" sz="2400" dirty="0" err="1">
                <a:latin typeface="Roboto"/>
                <a:ea typeface="Roboto"/>
                <a:cs typeface="Roboto"/>
              </a:rPr>
              <a:t>étudiants</a:t>
            </a:r>
            <a:r>
              <a:rPr lang="en-CA" sz="2400" dirty="0">
                <a:latin typeface="Roboto"/>
                <a:ea typeface="Roboto"/>
                <a:cs typeface="Roboto"/>
              </a:rPr>
              <a:t> et les </a:t>
            </a:r>
            <a:r>
              <a:rPr lang="en-CA" sz="2400" dirty="0" err="1">
                <a:latin typeface="Roboto"/>
                <a:ea typeface="Roboto"/>
                <a:cs typeface="Roboto"/>
              </a:rPr>
              <a:t>membres</a:t>
            </a:r>
            <a:r>
              <a:rPr lang="en-CA" sz="2400" dirty="0">
                <a:latin typeface="Roboto"/>
                <a:ea typeface="Roboto"/>
                <a:cs typeface="Roboto"/>
              </a:rPr>
              <a:t> du corps </a:t>
            </a:r>
            <a:r>
              <a:rPr lang="en-CA" sz="2400" dirty="0" err="1">
                <a:latin typeface="Roboto"/>
                <a:ea typeface="Roboto"/>
                <a:cs typeface="Roboto"/>
              </a:rPr>
              <a:t>professoral</a:t>
            </a:r>
            <a:r>
              <a:rPr lang="en-CA" sz="2400" dirty="0">
                <a:latin typeface="Roboto"/>
                <a:ea typeface="Roboto"/>
                <a:cs typeface="Roboto"/>
              </a:rPr>
              <a:t> </a:t>
            </a:r>
            <a:r>
              <a:rPr lang="en-CA" sz="2400" dirty="0" err="1">
                <a:latin typeface="Roboto"/>
                <a:ea typeface="Roboto"/>
                <a:cs typeface="Roboto"/>
              </a:rPr>
              <a:t>dévoués</a:t>
            </a:r>
            <a:r>
              <a:rPr lang="en-CA" sz="2400" dirty="0">
                <a:latin typeface="Roboto"/>
                <a:ea typeface="Roboto"/>
                <a:cs typeface="Roboto"/>
              </a:rPr>
              <a:t> de </a:t>
            </a:r>
            <a:r>
              <a:rPr lang="en-CA" sz="2400" dirty="0" err="1">
                <a:latin typeface="Roboto"/>
                <a:ea typeface="Roboto"/>
                <a:cs typeface="Roboto"/>
              </a:rPr>
              <a:t>votre</a:t>
            </a:r>
            <a:r>
              <a:rPr lang="en-CA" sz="2400" dirty="0">
                <a:latin typeface="Roboto"/>
                <a:ea typeface="Roboto"/>
                <a:cs typeface="Roboto"/>
              </a:rPr>
              <a:t> équipe Enactus !</a:t>
            </a:r>
            <a:endParaRPr lang="en-US" sz="2400" dirty="0">
              <a:latin typeface="Roboto"/>
              <a:ea typeface="Roboto"/>
              <a:cs typeface="Roboto"/>
            </a:endParaRPr>
          </a:p>
          <a:p>
            <a:r>
              <a:rPr lang="en-CA" sz="2400" dirty="0">
                <a:latin typeface="Roboto"/>
                <a:ea typeface="Roboto"/>
                <a:cs typeface="Roboto"/>
              </a:rPr>
              <a:t>Les nominations </a:t>
            </a:r>
            <a:r>
              <a:rPr lang="en-CA" sz="2400" dirty="0" err="1">
                <a:latin typeface="Roboto"/>
                <a:ea typeface="Roboto"/>
                <a:cs typeface="Roboto"/>
              </a:rPr>
              <a:t>doivent</a:t>
            </a:r>
            <a:r>
              <a:rPr lang="en-CA" sz="2400" dirty="0">
                <a:latin typeface="Roboto"/>
                <a:ea typeface="Roboto"/>
                <a:cs typeface="Roboto"/>
              </a:rPr>
              <a:t> </a:t>
            </a:r>
            <a:r>
              <a:rPr lang="en-CA" sz="2400" dirty="0" err="1">
                <a:latin typeface="Roboto"/>
                <a:ea typeface="Roboto"/>
                <a:cs typeface="Roboto"/>
              </a:rPr>
              <a:t>être</a:t>
            </a:r>
            <a:r>
              <a:rPr lang="en-CA" sz="2400" dirty="0">
                <a:latin typeface="Roboto"/>
                <a:ea typeface="Roboto"/>
                <a:cs typeface="Roboto"/>
              </a:rPr>
              <a:t> </a:t>
            </a:r>
            <a:r>
              <a:rPr lang="en-CA" sz="2400" dirty="0" err="1">
                <a:latin typeface="Roboto"/>
                <a:ea typeface="Roboto"/>
                <a:cs typeface="Roboto"/>
              </a:rPr>
              <a:t>envoyées</a:t>
            </a:r>
            <a:r>
              <a:rPr lang="en-CA" sz="2400" dirty="0">
                <a:latin typeface="Roboto"/>
                <a:ea typeface="Roboto"/>
                <a:cs typeface="Roboto"/>
              </a:rPr>
              <a:t> </a:t>
            </a:r>
            <a:r>
              <a:rPr lang="en-CA" sz="2400" dirty="0">
                <a:latin typeface="Roboto"/>
                <a:ea typeface="Roboto"/>
                <a:cs typeface="Roboto"/>
                <a:hlinkClick r:id="rId3"/>
              </a:rPr>
              <a:t>en ligne</a:t>
            </a:r>
            <a:r>
              <a:rPr lang="en-CA" sz="2400" dirty="0">
                <a:latin typeface="Roboto"/>
                <a:ea typeface="Roboto"/>
                <a:cs typeface="Roboto"/>
              </a:rPr>
              <a:t> à </a:t>
            </a:r>
            <a:r>
              <a:rPr lang="en-CA" sz="2400" dirty="0" err="1">
                <a:latin typeface="Roboto"/>
                <a:ea typeface="Roboto"/>
                <a:cs typeface="Roboto"/>
              </a:rPr>
              <a:t>votre</a:t>
            </a:r>
            <a:r>
              <a:rPr lang="en-CA" sz="2400" dirty="0">
                <a:latin typeface="Roboto"/>
                <a:ea typeface="Roboto"/>
                <a:cs typeface="Roboto"/>
              </a:rPr>
              <a:t> </a:t>
            </a:r>
            <a:r>
              <a:rPr lang="en-CA" sz="2400" dirty="0" err="1">
                <a:latin typeface="Roboto"/>
                <a:ea typeface="Roboto"/>
                <a:cs typeface="Roboto"/>
              </a:rPr>
              <a:t>responsable</a:t>
            </a:r>
            <a:r>
              <a:rPr lang="en-CA" sz="2400" dirty="0">
                <a:latin typeface="Roboto"/>
                <a:ea typeface="Roboto"/>
                <a:cs typeface="Roboto"/>
              </a:rPr>
              <a:t> de programme </a:t>
            </a:r>
            <a:r>
              <a:rPr lang="en-CA" sz="2400" dirty="0" err="1">
                <a:latin typeface="Roboto"/>
                <a:ea typeface="Roboto"/>
                <a:cs typeface="Roboto"/>
              </a:rPr>
              <a:t>avant</a:t>
            </a:r>
            <a:r>
              <a:rPr lang="en-CA" sz="2400" dirty="0">
                <a:latin typeface="Roboto"/>
                <a:ea typeface="Roboto"/>
                <a:cs typeface="Roboto"/>
              </a:rPr>
              <a:t> le </a:t>
            </a:r>
            <a:r>
              <a:rPr lang="en-CA" sz="2400" u="sng" dirty="0">
                <a:latin typeface="Roboto"/>
                <a:ea typeface="Roboto"/>
                <a:cs typeface="Roboto"/>
              </a:rPr>
              <a:t>28 mars</a:t>
            </a:r>
            <a:r>
              <a:rPr lang="en-CA" sz="2400" dirty="0">
                <a:latin typeface="Roboto"/>
                <a:ea typeface="Roboto"/>
                <a:cs typeface="Roboto"/>
              </a:rPr>
              <a:t> !</a:t>
            </a:r>
          </a:p>
          <a:p>
            <a:r>
              <a:rPr lang="en-CA" sz="2400" dirty="0">
                <a:latin typeface="Roboto"/>
                <a:ea typeface="Roboto"/>
                <a:cs typeface="Roboto"/>
                <a:hlinkClick r:id="rId4"/>
              </a:rPr>
              <a:t>Consultez le Manuel des Prix et de la Reconnaissance Enactus Canada !</a:t>
            </a:r>
          </a:p>
          <a:p>
            <a:endParaRPr lang="en-CA" sz="2400" dirty="0">
              <a:latin typeface="Roboto"/>
              <a:ea typeface="Roboto"/>
              <a:cs typeface="Roboto"/>
            </a:endParaRPr>
          </a:p>
          <a:p>
            <a:endParaRPr lang="en-CA">
              <a:cs typeface="Roboto Light" panose="02000000000000000000" pitchFamily="2" charset="0"/>
            </a:endParaRPr>
          </a:p>
          <a:p>
            <a:endParaRPr lang="en-CA"/>
          </a:p>
        </p:txBody>
      </p:sp>
    </p:spTree>
    <p:extLst>
      <p:ext uri="{BB962C8B-B14F-4D97-AF65-F5344CB8AC3E}">
        <p14:creationId xmlns:p14="http://schemas.microsoft.com/office/powerpoint/2010/main" val="141428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D1E9-5D5E-47A0-A8C7-F940339FC849}"/>
              </a:ext>
            </a:extLst>
          </p:cNvPr>
          <p:cNvSpPr>
            <a:spLocks noGrp="1"/>
          </p:cNvSpPr>
          <p:nvPr>
            <p:ph type="title"/>
          </p:nvPr>
        </p:nvSpPr>
        <p:spPr/>
        <p:txBody>
          <a:bodyPr>
            <a:normAutofit/>
          </a:bodyPr>
          <a:lstStyle/>
          <a:p>
            <a:r>
              <a:rPr lang="en-US" dirty="0">
                <a:latin typeface="Knockout 28 Junior Feathrwt"/>
                <a:ea typeface="Roboto"/>
              </a:rPr>
              <a:t>Q&amp;A</a:t>
            </a:r>
            <a:endParaRPr lang="en-US" dirty="0"/>
          </a:p>
        </p:txBody>
      </p:sp>
    </p:spTree>
    <p:extLst>
      <p:ext uri="{BB962C8B-B14F-4D97-AF65-F5344CB8AC3E}">
        <p14:creationId xmlns:p14="http://schemas.microsoft.com/office/powerpoint/2010/main" val="13674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6700" b="1" dirty="0">
                <a:latin typeface="Knockout 28 Junior Feathrwt"/>
                <a:ea typeface="Roboto"/>
              </a:rPr>
              <a:t>ORDRE DU JOUR </a:t>
            </a:r>
          </a:p>
        </p:txBody>
      </p:sp>
      <p:sp>
        <p:nvSpPr>
          <p:cNvPr id="4" name="Text Placeholder 3"/>
          <p:cNvSpPr>
            <a:spLocks noGrp="1"/>
          </p:cNvSpPr>
          <p:nvPr>
            <p:ph type="body" sz="quarter" idx="10"/>
          </p:nvPr>
        </p:nvSpPr>
        <p:spPr>
          <a:xfrm>
            <a:off x="838200" y="1384300"/>
            <a:ext cx="10439400" cy="4089400"/>
          </a:xfrm>
        </p:spPr>
        <p:txBody>
          <a:bodyPr vert="horz" lIns="91440" tIns="45720" rIns="91440" bIns="45720" rtlCol="0" anchor="t">
            <a:normAutofit/>
          </a:bodyPr>
          <a:lstStyle/>
          <a:p>
            <a:r>
              <a:rPr lang="en-CA" dirty="0">
                <a:latin typeface="Roboto"/>
                <a:ea typeface="Roboto"/>
                <a:cs typeface="Roboto"/>
              </a:rPr>
              <a:t>Competition 101</a:t>
            </a:r>
          </a:p>
          <a:p>
            <a:pPr lvl="1"/>
            <a:r>
              <a:rPr lang="en-CA" dirty="0">
                <a:latin typeface="Roboto"/>
                <a:ea typeface="Roboto"/>
                <a:cs typeface="Roboto"/>
              </a:rPr>
              <a:t>Quand ? </a:t>
            </a:r>
            <a:endParaRPr lang="en-CA" dirty="0">
              <a:latin typeface="Roboto" panose="02000000000000000000" pitchFamily="2" charset="0"/>
              <a:ea typeface="Roboto" panose="02000000000000000000" pitchFamily="2" charset="0"/>
              <a:cs typeface="Roboto" panose="02000000000000000000" pitchFamily="2" charset="0"/>
            </a:endParaRPr>
          </a:p>
          <a:p>
            <a:pPr lvl="1"/>
            <a:r>
              <a:rPr lang="en-CA" dirty="0">
                <a:latin typeface="Roboto"/>
                <a:ea typeface="Roboto"/>
                <a:cs typeface="Roboto"/>
              </a:rPr>
              <a:t>Comment </a:t>
            </a:r>
            <a:r>
              <a:rPr lang="en-CA" dirty="0" err="1">
                <a:latin typeface="Roboto"/>
                <a:ea typeface="Roboto"/>
                <a:cs typeface="Roboto"/>
              </a:rPr>
              <a:t>ça</a:t>
            </a:r>
            <a:r>
              <a:rPr lang="en-CA" dirty="0">
                <a:latin typeface="Roboto"/>
                <a:ea typeface="Roboto"/>
                <a:cs typeface="Roboto"/>
              </a:rPr>
              <a:t> </a:t>
            </a:r>
            <a:r>
              <a:rPr lang="en-CA" dirty="0" err="1">
                <a:latin typeface="Roboto"/>
                <a:ea typeface="Roboto"/>
                <a:cs typeface="Roboto"/>
              </a:rPr>
              <a:t>marche</a:t>
            </a:r>
            <a:r>
              <a:rPr lang="en-CA" dirty="0">
                <a:latin typeface="Roboto"/>
                <a:ea typeface="Roboto"/>
                <a:cs typeface="Roboto"/>
              </a:rPr>
              <a:t> ?</a:t>
            </a:r>
            <a:endParaRPr lang="en-CA" dirty="0">
              <a:latin typeface="Roboto" panose="02000000000000000000" pitchFamily="2" charset="0"/>
              <a:ea typeface="Roboto" panose="02000000000000000000" pitchFamily="2" charset="0"/>
              <a:cs typeface="Roboto" panose="02000000000000000000" pitchFamily="2" charset="0"/>
            </a:endParaRPr>
          </a:p>
          <a:p>
            <a:pPr lvl="1"/>
            <a:r>
              <a:rPr lang="en-CA" dirty="0" err="1">
                <a:latin typeface="Roboto"/>
                <a:ea typeface="Roboto"/>
                <a:cs typeface="Roboto"/>
              </a:rPr>
              <a:t>Défis</a:t>
            </a:r>
            <a:r>
              <a:rPr lang="en-CA" dirty="0">
                <a:latin typeface="Roboto"/>
                <a:ea typeface="Roboto"/>
                <a:cs typeface="Roboto"/>
              </a:rPr>
              <a:t> </a:t>
            </a:r>
            <a:r>
              <a:rPr lang="en-CA" dirty="0" err="1">
                <a:latin typeface="Roboto"/>
                <a:ea typeface="Roboto"/>
                <a:cs typeface="Roboto"/>
              </a:rPr>
              <a:t>d'impact</a:t>
            </a:r>
            <a:endParaRPr lang="en-CA" dirty="0">
              <a:latin typeface="Roboto"/>
              <a:ea typeface="Roboto"/>
              <a:cs typeface="Roboto"/>
            </a:endParaRPr>
          </a:p>
          <a:p>
            <a:pPr lvl="1"/>
            <a:r>
              <a:rPr lang="en-CA" dirty="0">
                <a:latin typeface="Roboto"/>
                <a:ea typeface="Roboto"/>
                <a:cs typeface="Roboto"/>
              </a:rPr>
              <a:t>Rapports de </a:t>
            </a:r>
            <a:r>
              <a:rPr lang="en-CA" dirty="0" err="1">
                <a:latin typeface="Roboto"/>
                <a:ea typeface="Roboto"/>
                <a:cs typeface="Roboto"/>
              </a:rPr>
              <a:t>défis</a:t>
            </a:r>
            <a:endParaRPr lang="en-CA" dirty="0">
              <a:latin typeface="Roboto"/>
              <a:ea typeface="Roboto"/>
              <a:cs typeface="Roboto"/>
            </a:endParaRPr>
          </a:p>
          <a:p>
            <a:pPr lvl="1"/>
            <a:r>
              <a:rPr lang="en-CA" dirty="0" err="1">
                <a:latin typeface="Roboto"/>
                <a:ea typeface="Roboto"/>
                <a:cs typeface="Roboto"/>
              </a:rPr>
              <a:t>Critère</a:t>
            </a:r>
            <a:r>
              <a:rPr lang="en-CA" dirty="0">
                <a:latin typeface="Roboto"/>
                <a:ea typeface="Roboto"/>
                <a:cs typeface="Roboto"/>
              </a:rPr>
              <a:t> de </a:t>
            </a:r>
            <a:r>
              <a:rPr lang="en-CA" dirty="0" err="1">
                <a:latin typeface="Roboto"/>
                <a:ea typeface="Roboto"/>
                <a:cs typeface="Roboto"/>
              </a:rPr>
              <a:t>jugement</a:t>
            </a:r>
          </a:p>
          <a:p>
            <a:pPr lvl="1"/>
            <a:r>
              <a:rPr lang="en-CA" dirty="0" err="1">
                <a:latin typeface="Roboto"/>
                <a:ea typeface="Roboto"/>
                <a:cs typeface="Roboto"/>
              </a:rPr>
              <a:t>Astuces</a:t>
            </a:r>
            <a:r>
              <a:rPr lang="en-CA" dirty="0">
                <a:latin typeface="Roboto"/>
                <a:ea typeface="Roboto"/>
                <a:cs typeface="Roboto"/>
              </a:rPr>
              <a:t> de </a:t>
            </a:r>
            <a:r>
              <a:rPr lang="en-CA" dirty="0" err="1">
                <a:latin typeface="Roboto"/>
                <a:ea typeface="Roboto"/>
                <a:cs typeface="Roboto"/>
              </a:rPr>
              <a:t>préparations</a:t>
            </a:r>
            <a:r>
              <a:rPr lang="en-CA" dirty="0">
                <a:latin typeface="Roboto"/>
                <a:ea typeface="Roboto"/>
                <a:cs typeface="Roboto"/>
              </a:rPr>
              <a:t> et chose à faire</a:t>
            </a:r>
          </a:p>
          <a:p>
            <a:pPr lvl="1"/>
            <a:r>
              <a:rPr lang="en-CA" dirty="0">
                <a:latin typeface="Roboto"/>
                <a:ea typeface="Roboto"/>
                <a:cs typeface="Roboto"/>
              </a:rPr>
              <a:t>Prix &amp; reconnaissance</a:t>
            </a:r>
          </a:p>
          <a:p>
            <a:r>
              <a:rPr lang="en-CA" dirty="0">
                <a:latin typeface="Roboto"/>
                <a:ea typeface="Roboto"/>
                <a:cs typeface="Roboto"/>
              </a:rPr>
              <a:t>Questions-</a:t>
            </a:r>
            <a:r>
              <a:rPr lang="en-CA" dirty="0" err="1">
                <a:latin typeface="Roboto"/>
                <a:ea typeface="Roboto"/>
                <a:cs typeface="Roboto"/>
              </a:rPr>
              <a:t>réponses</a:t>
            </a:r>
            <a:endParaRPr lang="en-CA" dirty="0" err="1">
              <a:latin typeface="Roboto" panose="02000000000000000000" pitchFamily="2" charset="0"/>
              <a:ea typeface="Roboto" panose="02000000000000000000" pitchFamily="2" charset="0"/>
              <a:cs typeface="Roboto" panose="02000000000000000000" pitchFamily="2" charset="0"/>
            </a:endParaRPr>
          </a:p>
          <a:p>
            <a:pPr marL="0" indent="0">
              <a:buNone/>
            </a:pPr>
            <a:endParaRPr lang="en-CA"/>
          </a:p>
        </p:txBody>
      </p:sp>
    </p:spTree>
    <p:extLst>
      <p:ext uri="{BB962C8B-B14F-4D97-AF65-F5344CB8AC3E}">
        <p14:creationId xmlns:p14="http://schemas.microsoft.com/office/powerpoint/2010/main" val="324913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A871-DD3D-4973-A52D-F171F65A172C}"/>
              </a:ext>
            </a:extLst>
          </p:cNvPr>
          <p:cNvSpPr>
            <a:spLocks noGrp="1"/>
          </p:cNvSpPr>
          <p:nvPr>
            <p:ph type="title"/>
          </p:nvPr>
        </p:nvSpPr>
        <p:spPr/>
        <p:txBody>
          <a:bodyPr>
            <a:normAutofit fontScale="90000"/>
          </a:bodyPr>
          <a:lstStyle/>
          <a:p>
            <a:r>
              <a:rPr lang="en-CA" dirty="0">
                <a:latin typeface="Knockout 28 Junior Feathrwt"/>
                <a:ea typeface="Roboto"/>
              </a:rPr>
              <a:t>EXPOSITION RÉGIONAL ENACTUS CANADA</a:t>
            </a:r>
          </a:p>
        </p:txBody>
      </p:sp>
    </p:spTree>
    <p:extLst>
      <p:ext uri="{BB962C8B-B14F-4D97-AF65-F5344CB8AC3E}">
        <p14:creationId xmlns:p14="http://schemas.microsoft.com/office/powerpoint/2010/main" val="406227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5CC0D7-BC4B-3C10-CB82-E65755EA182D}"/>
              </a:ext>
            </a:extLst>
          </p:cNvPr>
          <p:cNvSpPr>
            <a:spLocks noGrp="1"/>
          </p:cNvSpPr>
          <p:nvPr>
            <p:ph type="title"/>
          </p:nvPr>
        </p:nvSpPr>
        <p:spPr>
          <a:xfrm>
            <a:off x="2985052" y="272361"/>
            <a:ext cx="10515600" cy="900339"/>
          </a:xfrm>
        </p:spPr>
        <p:txBody>
          <a:bodyPr>
            <a:noAutofit/>
          </a:bodyPr>
          <a:lstStyle/>
          <a:p>
            <a:r>
              <a:rPr lang="en-CA" b="1" dirty="0">
                <a:latin typeface="Knockout 28 Junior Feathrwt"/>
                <a:ea typeface="Roboto"/>
              </a:rPr>
              <a:t>ITINÉRAIRE</a:t>
            </a:r>
          </a:p>
        </p:txBody>
      </p:sp>
      <p:sp>
        <p:nvSpPr>
          <p:cNvPr id="9" name="TextBox 8">
            <a:extLst>
              <a:ext uri="{FF2B5EF4-FFF2-40B4-BE49-F238E27FC236}">
                <a16:creationId xmlns:a16="http://schemas.microsoft.com/office/drawing/2014/main" id="{CD013B22-D9AB-569E-F731-C60E47A09A7A}"/>
              </a:ext>
            </a:extLst>
          </p:cNvPr>
          <p:cNvSpPr txBox="1"/>
          <p:nvPr/>
        </p:nvSpPr>
        <p:spPr>
          <a:xfrm>
            <a:off x="2985052" y="1172700"/>
            <a:ext cx="10777330" cy="923330"/>
          </a:xfrm>
          <a:prstGeom prst="rect">
            <a:avLst/>
          </a:prstGeom>
          <a:noFill/>
        </p:spPr>
        <p:txBody>
          <a:bodyPr wrap="square" lIns="91440" tIns="45720" rIns="91440" bIns="45720" rtlCol="0" anchor="t">
            <a:spAutoFit/>
          </a:bodyPr>
          <a:lstStyle/>
          <a:p>
            <a:r>
              <a:rPr lang="en-CA" dirty="0">
                <a:solidFill>
                  <a:srgbClr val="515356"/>
                </a:solidFill>
                <a:latin typeface="Roboto"/>
                <a:ea typeface="Roboto"/>
                <a:cs typeface="Roboto"/>
              </a:rPr>
              <a:t>Exposition Regionale de l'Atlantique : 27 Février – 28 Février</a:t>
            </a:r>
            <a:endParaRPr lang="en-CA" dirty="0">
              <a:solidFill>
                <a:srgbClr val="515356"/>
              </a:solidFill>
              <a:latin typeface="Roboto" panose="02000000000000000000" pitchFamily="2" charset="0"/>
              <a:ea typeface="Roboto" panose="02000000000000000000" pitchFamily="2" charset="0"/>
              <a:cs typeface="Roboto" panose="02000000000000000000" pitchFamily="2" charset="0"/>
            </a:endParaRPr>
          </a:p>
          <a:p>
            <a:r>
              <a:rPr lang="en-CA" dirty="0">
                <a:solidFill>
                  <a:srgbClr val="515356"/>
                </a:solidFill>
                <a:latin typeface="Roboto"/>
                <a:ea typeface="Roboto"/>
                <a:cs typeface="Roboto"/>
              </a:rPr>
              <a:t>Exposition Regionale du Centre: 5 et 6 Mars</a:t>
            </a:r>
          </a:p>
          <a:p>
            <a:r>
              <a:rPr lang="en-CA" dirty="0">
                <a:solidFill>
                  <a:srgbClr val="515356"/>
                </a:solidFill>
                <a:latin typeface="Roboto"/>
                <a:ea typeface="Roboto"/>
                <a:cs typeface="Roboto"/>
              </a:rPr>
              <a:t>Exposition Regionale de </a:t>
            </a:r>
            <a:r>
              <a:rPr lang="en-CA" dirty="0" err="1">
                <a:solidFill>
                  <a:srgbClr val="515356"/>
                </a:solidFill>
                <a:latin typeface="Roboto"/>
                <a:ea typeface="Roboto"/>
                <a:cs typeface="Roboto"/>
              </a:rPr>
              <a:t>l'Ouest</a:t>
            </a:r>
            <a:r>
              <a:rPr lang="en-CA" dirty="0">
                <a:solidFill>
                  <a:srgbClr val="515356"/>
                </a:solidFill>
                <a:latin typeface="Roboto"/>
                <a:ea typeface="Roboto"/>
                <a:cs typeface="Roboto"/>
              </a:rPr>
              <a:t> : 13 et 14 Mars</a:t>
            </a:r>
            <a:endParaRPr lang="en-CA" dirty="0">
              <a:solidFill>
                <a:srgbClr val="515356"/>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252D30B8-8248-4B4E-7FC8-88E36ABB4E75}"/>
              </a:ext>
            </a:extLst>
          </p:cNvPr>
          <p:cNvSpPr txBox="1"/>
          <p:nvPr/>
        </p:nvSpPr>
        <p:spPr>
          <a:xfrm>
            <a:off x="2985052" y="2216045"/>
            <a:ext cx="9062279" cy="4278094"/>
          </a:xfrm>
          <a:prstGeom prst="rect">
            <a:avLst/>
          </a:prstGeom>
          <a:noFill/>
        </p:spPr>
        <p:txBody>
          <a:bodyPr wrap="square" lIns="91440" tIns="45720" rIns="91440" bIns="45720" rtlCol="0" anchor="t">
            <a:spAutoFit/>
          </a:bodyPr>
          <a:lstStyle/>
          <a:p>
            <a:r>
              <a:rPr lang="en-CA" sz="1600" b="1" dirty="0">
                <a:solidFill>
                  <a:srgbClr val="515356"/>
                </a:solidFill>
                <a:latin typeface="Roboto"/>
                <a:ea typeface="Roboto"/>
                <a:cs typeface="Roboto"/>
              </a:rPr>
              <a:t>JOUR - 1</a:t>
            </a:r>
            <a:endParaRPr lang="en-CA" sz="1600" dirty="0">
              <a:solidFill>
                <a:srgbClr val="000000"/>
              </a:solidFill>
              <a:latin typeface="roboto"/>
              <a:ea typeface="roboto"/>
              <a:cs typeface="roboto"/>
            </a:endParaRPr>
          </a:p>
          <a:p>
            <a:br>
              <a:rPr lang="en-CA" sz="1600" dirty="0">
                <a:latin typeface="Roboto"/>
                <a:ea typeface="Roboto"/>
                <a:cs typeface="Roboto"/>
              </a:rPr>
            </a:br>
            <a:r>
              <a:rPr lang="en-CA" sz="1600" dirty="0">
                <a:latin typeface="Roboto"/>
                <a:ea typeface="Roboto"/>
                <a:cs typeface="Roboto"/>
              </a:rPr>
              <a:t>9h00 - 17h15: </a:t>
            </a:r>
            <a:r>
              <a:rPr lang="en-CA" sz="1600" b="1" dirty="0">
                <a:solidFill>
                  <a:srgbClr val="515356"/>
                </a:solidFill>
                <a:latin typeface="roboto"/>
                <a:ea typeface="roboto"/>
                <a:cs typeface="roboto"/>
              </a:rPr>
              <a:t>Inscription</a:t>
            </a:r>
            <a:br>
              <a:rPr lang="en-CA" sz="1600" dirty="0">
                <a:latin typeface="Roboto"/>
                <a:ea typeface="Roboto"/>
                <a:cs typeface="Roboto"/>
              </a:rPr>
            </a:br>
            <a:r>
              <a:rPr lang="en-CA" sz="1600" dirty="0">
                <a:latin typeface="Roboto"/>
                <a:ea typeface="Roboto"/>
                <a:cs typeface="Roboto"/>
              </a:rPr>
              <a:t>9h30 - 14h30: </a:t>
            </a:r>
            <a:r>
              <a:rPr lang="en-CA" sz="1600" b="1" dirty="0">
                <a:solidFill>
                  <a:srgbClr val="515356"/>
                </a:solidFill>
                <a:latin typeface="roboto"/>
                <a:ea typeface="roboto"/>
                <a:cs typeface="roboto"/>
              </a:rPr>
              <a:t>Réunion des leaders </a:t>
            </a:r>
            <a:r>
              <a:rPr lang="en-CA" sz="1600" b="1" dirty="0" err="1">
                <a:solidFill>
                  <a:srgbClr val="515356"/>
                </a:solidFill>
                <a:latin typeface="roboto"/>
                <a:ea typeface="roboto"/>
                <a:cs typeface="roboto"/>
              </a:rPr>
              <a:t>étudiants</a:t>
            </a:r>
            <a:r>
              <a:rPr lang="en-CA" sz="1600" b="1" dirty="0">
                <a:solidFill>
                  <a:srgbClr val="515356"/>
                </a:solidFill>
                <a:latin typeface="roboto"/>
                <a:ea typeface="roboto"/>
                <a:cs typeface="roboto"/>
              </a:rPr>
              <a:t> (sur invitation </a:t>
            </a:r>
            <a:r>
              <a:rPr lang="en-CA" sz="1600" b="1" dirty="0" err="1">
                <a:solidFill>
                  <a:srgbClr val="515356"/>
                </a:solidFill>
                <a:latin typeface="roboto"/>
                <a:ea typeface="roboto"/>
                <a:cs typeface="roboto"/>
              </a:rPr>
              <a:t>uniquement</a:t>
            </a:r>
            <a:r>
              <a:rPr lang="en-CA" sz="1600" b="1" dirty="0">
                <a:solidFill>
                  <a:srgbClr val="515356"/>
                </a:solidFill>
                <a:latin typeface="roboto"/>
                <a:ea typeface="roboto"/>
                <a:cs typeface="roboto"/>
              </a:rPr>
              <a:t>) </a:t>
            </a:r>
            <a:endParaRPr lang="en-CA"/>
          </a:p>
          <a:p>
            <a:r>
              <a:rPr lang="en-CA" sz="1600" dirty="0">
                <a:solidFill>
                  <a:srgbClr val="515356"/>
                </a:solidFill>
                <a:latin typeface="roboto"/>
                <a:ea typeface="roboto"/>
                <a:cs typeface="roboto"/>
              </a:rPr>
              <a:t>Atlantique/Ouest: 15h00 - 16h00</a:t>
            </a:r>
            <a:r>
              <a:rPr lang="en-CA" sz="1600" b="1" dirty="0">
                <a:solidFill>
                  <a:srgbClr val="515356"/>
                </a:solidFill>
                <a:latin typeface="roboto"/>
                <a:ea typeface="roboto"/>
                <a:cs typeface="roboto"/>
              </a:rPr>
              <a:t> // </a:t>
            </a:r>
            <a:r>
              <a:rPr lang="en-CA" sz="1600">
                <a:solidFill>
                  <a:srgbClr val="515356"/>
                </a:solidFill>
                <a:latin typeface="roboto"/>
                <a:ea typeface="roboto"/>
                <a:cs typeface="roboto"/>
              </a:rPr>
              <a:t>Centre: 14h30 - 15h00:</a:t>
            </a:r>
            <a:r>
              <a:rPr lang="en-CA" sz="1600" b="1">
                <a:solidFill>
                  <a:srgbClr val="515356"/>
                </a:solidFill>
                <a:latin typeface="roboto"/>
                <a:ea typeface="roboto"/>
                <a:cs typeface="roboto"/>
              </a:rPr>
              <a:t> Réunion des leaders </a:t>
            </a:r>
            <a:r>
              <a:rPr lang="en-CA" sz="1600" b="1" err="1">
                <a:solidFill>
                  <a:srgbClr val="515356"/>
                </a:solidFill>
                <a:latin typeface="roboto"/>
                <a:ea typeface="roboto"/>
                <a:cs typeface="roboto"/>
              </a:rPr>
              <a:t>étudiants</a:t>
            </a:r>
            <a:endParaRPr lang="en-CA" sz="1600" b="1">
              <a:solidFill>
                <a:srgbClr val="515356"/>
              </a:solidFill>
              <a:latin typeface="roboto"/>
              <a:ea typeface="roboto"/>
              <a:cs typeface="roboto"/>
            </a:endParaRPr>
          </a:p>
          <a:p>
            <a:r>
              <a:rPr lang="en-CA" sz="1600" dirty="0">
                <a:solidFill>
                  <a:srgbClr val="515356"/>
                </a:solidFill>
                <a:latin typeface="Roboto"/>
                <a:ea typeface="Roboto"/>
                <a:cs typeface="Roboto"/>
              </a:rPr>
              <a:t>Atlantique/Ouest: </a:t>
            </a:r>
            <a:r>
              <a:rPr lang="en-US" sz="1600">
                <a:solidFill>
                  <a:srgbClr val="515356"/>
                </a:solidFill>
                <a:latin typeface="roboto"/>
                <a:ea typeface="roboto"/>
                <a:cs typeface="roboto"/>
              </a:rPr>
              <a:t>15h30 - 16h30:</a:t>
            </a:r>
            <a:r>
              <a:rPr lang="en-US" sz="1600" b="1">
                <a:solidFill>
                  <a:srgbClr val="515356"/>
                </a:solidFill>
                <a:latin typeface="roboto"/>
                <a:ea typeface="roboto"/>
                <a:cs typeface="roboto"/>
              </a:rPr>
              <a:t> Réunion des </a:t>
            </a:r>
            <a:r>
              <a:rPr lang="en-US" sz="1600" b="1" err="1">
                <a:solidFill>
                  <a:srgbClr val="515356"/>
                </a:solidFill>
                <a:latin typeface="roboto"/>
                <a:ea typeface="roboto"/>
                <a:cs typeface="roboto"/>
              </a:rPr>
              <a:t>conseillers</a:t>
            </a:r>
            <a:r>
              <a:rPr lang="en-US" sz="1600" b="1" dirty="0">
                <a:solidFill>
                  <a:srgbClr val="515356"/>
                </a:solidFill>
                <a:latin typeface="roboto"/>
                <a:ea typeface="roboto"/>
                <a:cs typeface="roboto"/>
              </a:rPr>
              <a:t> </a:t>
            </a:r>
            <a:r>
              <a:rPr lang="en-US" sz="1600" b="1" err="1">
                <a:solidFill>
                  <a:srgbClr val="515356"/>
                </a:solidFill>
                <a:latin typeface="roboto"/>
                <a:ea typeface="roboto"/>
                <a:cs typeface="roboto"/>
              </a:rPr>
              <a:t>pédagogiques</a:t>
            </a:r>
            <a:r>
              <a:rPr lang="en-US" sz="1600" b="1" dirty="0">
                <a:solidFill>
                  <a:srgbClr val="515356"/>
                </a:solidFill>
                <a:latin typeface="roboto"/>
                <a:ea typeface="roboto"/>
                <a:cs typeface="roboto"/>
              </a:rPr>
              <a:t> // </a:t>
            </a:r>
            <a:r>
              <a:rPr lang="en-CA" sz="1600" dirty="0">
                <a:solidFill>
                  <a:srgbClr val="515356"/>
                </a:solidFill>
                <a:latin typeface="Roboto"/>
                <a:ea typeface="Roboto"/>
                <a:cs typeface="Roboto"/>
              </a:rPr>
              <a:t>Centre:</a:t>
            </a:r>
            <a:r>
              <a:rPr lang="en-US" sz="1600" b="1" dirty="0">
                <a:solidFill>
                  <a:srgbClr val="515356"/>
                </a:solidFill>
                <a:latin typeface="roboto"/>
                <a:ea typeface="roboto"/>
                <a:cs typeface="roboto"/>
              </a:rPr>
              <a:t> </a:t>
            </a:r>
            <a:r>
              <a:rPr lang="en-US" sz="1600" dirty="0">
                <a:solidFill>
                  <a:srgbClr val="515356"/>
                </a:solidFill>
                <a:latin typeface="roboto"/>
                <a:ea typeface="roboto"/>
                <a:cs typeface="roboto"/>
              </a:rPr>
              <a:t>15h00 - 15h30 :</a:t>
            </a:r>
            <a:r>
              <a:rPr lang="en-US" sz="1600" b="1" dirty="0">
                <a:solidFill>
                  <a:srgbClr val="515356"/>
                </a:solidFill>
                <a:latin typeface="roboto"/>
                <a:ea typeface="roboto"/>
                <a:cs typeface="roboto"/>
              </a:rPr>
              <a:t> Atelier de rapport final</a:t>
            </a:r>
            <a:endParaRPr lang="en-US" dirty="0">
              <a:ea typeface="Calibri"/>
              <a:cs typeface="Calibri"/>
            </a:endParaRPr>
          </a:p>
          <a:p>
            <a:r>
              <a:rPr lang="en-CA" sz="1600" dirty="0">
                <a:solidFill>
                  <a:srgbClr val="515356"/>
                </a:solidFill>
                <a:latin typeface="Roboto"/>
                <a:ea typeface="Roboto"/>
                <a:cs typeface="Roboto"/>
              </a:rPr>
              <a:t>Atlantique/Ouest: </a:t>
            </a:r>
            <a:r>
              <a:rPr lang="en-US" sz="1600" dirty="0">
                <a:solidFill>
                  <a:srgbClr val="515356"/>
                </a:solidFill>
                <a:latin typeface="roboto"/>
                <a:ea typeface="roboto"/>
                <a:cs typeface="roboto"/>
              </a:rPr>
              <a:t> 16h00 - 16h30:</a:t>
            </a:r>
            <a:r>
              <a:rPr lang="en-US" sz="1600" b="1" dirty="0">
                <a:solidFill>
                  <a:srgbClr val="515356"/>
                </a:solidFill>
                <a:latin typeface="roboto"/>
                <a:ea typeface="roboto"/>
                <a:cs typeface="roboto"/>
              </a:rPr>
              <a:t> Atelier de rapport final // </a:t>
            </a:r>
            <a:r>
              <a:rPr lang="en-CA" sz="1600" dirty="0">
                <a:solidFill>
                  <a:srgbClr val="515356"/>
                </a:solidFill>
                <a:latin typeface="Roboto"/>
                <a:ea typeface="Roboto"/>
                <a:cs typeface="Roboto"/>
              </a:rPr>
              <a:t>Centre:</a:t>
            </a:r>
            <a:r>
              <a:rPr lang="en-US" sz="1600" dirty="0">
                <a:solidFill>
                  <a:srgbClr val="515356"/>
                </a:solidFill>
                <a:latin typeface="roboto"/>
                <a:ea typeface="roboto"/>
                <a:cs typeface="roboto"/>
              </a:rPr>
              <a:t> 16h00 - 17h00:</a:t>
            </a:r>
            <a:r>
              <a:rPr lang="en-US" sz="1600" b="1" dirty="0">
                <a:solidFill>
                  <a:srgbClr val="515356"/>
                </a:solidFill>
                <a:latin typeface="roboto"/>
                <a:ea typeface="roboto"/>
                <a:cs typeface="roboto"/>
              </a:rPr>
              <a:t> Réunion des </a:t>
            </a:r>
            <a:r>
              <a:rPr lang="en-US" sz="1600" b="1" err="1">
                <a:solidFill>
                  <a:srgbClr val="515356"/>
                </a:solidFill>
                <a:latin typeface="roboto"/>
                <a:ea typeface="roboto"/>
                <a:cs typeface="roboto"/>
              </a:rPr>
              <a:t>conseillers</a:t>
            </a:r>
            <a:r>
              <a:rPr lang="en-US" sz="1600" b="1" dirty="0">
                <a:solidFill>
                  <a:srgbClr val="515356"/>
                </a:solidFill>
                <a:latin typeface="roboto"/>
                <a:ea typeface="roboto"/>
                <a:cs typeface="roboto"/>
              </a:rPr>
              <a:t> </a:t>
            </a:r>
            <a:r>
              <a:rPr lang="en-US" sz="1600" b="1" err="1">
                <a:solidFill>
                  <a:srgbClr val="515356"/>
                </a:solidFill>
                <a:latin typeface="roboto"/>
                <a:ea typeface="roboto"/>
                <a:cs typeface="roboto"/>
              </a:rPr>
              <a:t>pédagogiques</a:t>
            </a:r>
            <a:endParaRPr lang="en-US">
              <a:ea typeface="Calibri"/>
              <a:cs typeface="Calibri"/>
            </a:endParaRPr>
          </a:p>
          <a:p>
            <a:r>
              <a:rPr lang="en-CA" sz="1600" dirty="0">
                <a:solidFill>
                  <a:srgbClr val="515356"/>
                </a:solidFill>
                <a:latin typeface="Roboto"/>
                <a:ea typeface="Roboto"/>
                <a:cs typeface="Roboto"/>
              </a:rPr>
              <a:t>Atlantique/Ouest: </a:t>
            </a:r>
            <a:r>
              <a:rPr lang="en-US" sz="1600">
                <a:solidFill>
                  <a:srgbClr val="515356"/>
                </a:solidFill>
                <a:latin typeface="roboto"/>
                <a:ea typeface="roboto"/>
                <a:cs typeface="roboto"/>
              </a:rPr>
              <a:t> 17h00 – 18h00 </a:t>
            </a:r>
            <a:r>
              <a:rPr lang="en-US" sz="1600">
                <a:solidFill>
                  <a:srgbClr val="515356"/>
                </a:solidFill>
                <a:latin typeface="Roboto"/>
                <a:ea typeface="Roboto"/>
                <a:cs typeface="Roboto"/>
              </a:rPr>
              <a:t>// </a:t>
            </a:r>
            <a:r>
              <a:rPr lang="en-CA" sz="1600">
                <a:solidFill>
                  <a:srgbClr val="515356"/>
                </a:solidFill>
                <a:latin typeface="Roboto"/>
                <a:ea typeface="Roboto"/>
                <a:cs typeface="Roboto"/>
              </a:rPr>
              <a:t>Centre:</a:t>
            </a:r>
            <a:r>
              <a:rPr lang="en-US" sz="1600">
                <a:solidFill>
                  <a:srgbClr val="515356"/>
                </a:solidFill>
                <a:latin typeface="Roboto"/>
                <a:ea typeface="Roboto"/>
                <a:cs typeface="Roboto"/>
              </a:rPr>
              <a:t> 17h30 – 18h30:</a:t>
            </a:r>
            <a:r>
              <a:rPr lang="en-US" sz="1600" b="1" dirty="0">
                <a:solidFill>
                  <a:srgbClr val="515356"/>
                </a:solidFill>
                <a:latin typeface="Roboto"/>
                <a:ea typeface="Roboto"/>
                <a:cs typeface="Roboto"/>
              </a:rPr>
              <a:t> </a:t>
            </a:r>
            <a:r>
              <a:rPr lang="en-US" sz="1600" b="1" err="1">
                <a:solidFill>
                  <a:srgbClr val="515356"/>
                </a:solidFill>
                <a:latin typeface="roboto"/>
                <a:ea typeface="roboto"/>
                <a:cs typeface="roboto"/>
              </a:rPr>
              <a:t>Cérémonie</a:t>
            </a:r>
            <a:r>
              <a:rPr lang="en-US" sz="1600" b="1" dirty="0">
                <a:solidFill>
                  <a:srgbClr val="515356"/>
                </a:solidFill>
                <a:latin typeface="roboto"/>
                <a:ea typeface="roboto"/>
                <a:cs typeface="roboto"/>
              </a:rPr>
              <a:t> </a:t>
            </a:r>
            <a:r>
              <a:rPr lang="en-US" sz="1600" b="1" err="1">
                <a:solidFill>
                  <a:srgbClr val="515356"/>
                </a:solidFill>
                <a:latin typeface="roboto"/>
                <a:ea typeface="roboto"/>
                <a:cs typeface="roboto"/>
              </a:rPr>
              <a:t>d’ouverture</a:t>
            </a:r>
            <a:r>
              <a:rPr lang="en-US" sz="1600" b="1" dirty="0">
                <a:solidFill>
                  <a:srgbClr val="515356"/>
                </a:solidFill>
                <a:latin typeface="roboto"/>
                <a:ea typeface="roboto"/>
                <a:cs typeface="roboto"/>
              </a:rPr>
              <a:t> </a:t>
            </a:r>
            <a:endParaRPr lang="en-US" dirty="0">
              <a:solidFill>
                <a:srgbClr val="000000"/>
              </a:solidFill>
              <a:latin typeface="Calibri" panose="020F0502020204030204"/>
              <a:ea typeface="Calibri" panose="020F0502020204030204"/>
              <a:cs typeface="Calibri" panose="020F0502020204030204"/>
            </a:endParaRPr>
          </a:p>
          <a:p>
            <a:endParaRPr lang="en-US" sz="1600" b="1" dirty="0">
              <a:solidFill>
                <a:srgbClr val="515356"/>
              </a:solidFill>
              <a:latin typeface="roboto"/>
              <a:ea typeface="roboto"/>
              <a:cs typeface="roboto"/>
            </a:endParaRPr>
          </a:p>
          <a:p>
            <a:r>
              <a:rPr lang="en-US" sz="1600" dirty="0">
                <a:solidFill>
                  <a:srgbClr val="515356"/>
                </a:solidFill>
                <a:latin typeface="roboto"/>
                <a:ea typeface="roboto"/>
                <a:cs typeface="roboto"/>
              </a:rPr>
              <a:t>À noter : Une salle de </a:t>
            </a:r>
            <a:r>
              <a:rPr lang="en-US" sz="1600" err="1">
                <a:solidFill>
                  <a:srgbClr val="515356"/>
                </a:solidFill>
                <a:latin typeface="roboto"/>
                <a:ea typeface="roboto"/>
                <a:cs typeface="roboto"/>
              </a:rPr>
              <a:t>prière</a:t>
            </a:r>
            <a:r>
              <a:rPr lang="en-US" sz="1600" dirty="0">
                <a:solidFill>
                  <a:srgbClr val="515356"/>
                </a:solidFill>
                <a:latin typeface="roboto"/>
                <a:ea typeface="roboto"/>
                <a:cs typeface="roboto"/>
              </a:rPr>
              <a:t> sera ouverte à Western de 5h00 à 22h00.</a:t>
            </a:r>
            <a:endParaRPr lang="en-US">
              <a:ea typeface="Calibri"/>
              <a:cs typeface="Calibri"/>
            </a:endParaRPr>
          </a:p>
          <a:p>
            <a:endParaRPr lang="en-US" sz="1600" b="1" dirty="0">
              <a:solidFill>
                <a:srgbClr val="515356"/>
              </a:solidFill>
              <a:latin typeface="roboto"/>
              <a:ea typeface="roboto"/>
              <a:cs typeface="roboto"/>
            </a:endParaRPr>
          </a:p>
          <a:p>
            <a:r>
              <a:rPr lang="en-US" sz="1600" dirty="0">
                <a:solidFill>
                  <a:srgbClr val="515356"/>
                </a:solidFill>
                <a:latin typeface="roboto"/>
                <a:ea typeface="roboto"/>
                <a:cs typeface="roboto"/>
              </a:rPr>
              <a:t>*Les </a:t>
            </a:r>
            <a:r>
              <a:rPr lang="en-US" sz="1600" dirty="0" err="1">
                <a:solidFill>
                  <a:srgbClr val="515356"/>
                </a:solidFill>
                <a:latin typeface="roboto"/>
                <a:ea typeface="roboto"/>
                <a:cs typeface="roboto"/>
              </a:rPr>
              <a:t>horaires</a:t>
            </a:r>
            <a:r>
              <a:rPr lang="en-US" sz="1600" dirty="0">
                <a:solidFill>
                  <a:srgbClr val="515356"/>
                </a:solidFill>
                <a:latin typeface="roboto"/>
                <a:ea typeface="roboto"/>
                <a:cs typeface="roboto"/>
              </a:rPr>
              <a:t> </a:t>
            </a:r>
            <a:r>
              <a:rPr lang="en-US" sz="1600" dirty="0" err="1">
                <a:solidFill>
                  <a:srgbClr val="515356"/>
                </a:solidFill>
                <a:latin typeface="roboto"/>
                <a:ea typeface="roboto"/>
                <a:cs typeface="roboto"/>
              </a:rPr>
              <a:t>sont</a:t>
            </a:r>
            <a:r>
              <a:rPr lang="en-US" sz="1600" dirty="0">
                <a:solidFill>
                  <a:srgbClr val="515356"/>
                </a:solidFill>
                <a:latin typeface="roboto"/>
                <a:ea typeface="roboto"/>
                <a:cs typeface="roboto"/>
              </a:rPr>
              <a:t> </a:t>
            </a:r>
            <a:r>
              <a:rPr lang="en-US" sz="1600" dirty="0" err="1">
                <a:solidFill>
                  <a:srgbClr val="515356"/>
                </a:solidFill>
                <a:latin typeface="roboto"/>
                <a:ea typeface="roboto"/>
                <a:cs typeface="roboto"/>
              </a:rPr>
              <a:t>susceptibles</a:t>
            </a:r>
            <a:r>
              <a:rPr lang="en-US" sz="1600" dirty="0">
                <a:solidFill>
                  <a:srgbClr val="515356"/>
                </a:solidFill>
                <a:latin typeface="roboto"/>
                <a:ea typeface="roboto"/>
                <a:cs typeface="roboto"/>
              </a:rPr>
              <a:t> de changer.</a:t>
            </a:r>
            <a:endParaRPr lang="en-US" dirty="0"/>
          </a:p>
          <a:p>
            <a:endParaRPr lang="en-US" sz="1600" b="1" dirty="0">
              <a:solidFill>
                <a:srgbClr val="515356"/>
              </a:solidFill>
              <a:latin typeface="roboto"/>
              <a:ea typeface="roboto"/>
              <a:cs typeface="roboto"/>
            </a:endParaRPr>
          </a:p>
          <a:p>
            <a:endParaRPr lang="en-CA" sz="1600" b="1">
              <a:solidFill>
                <a:srgbClr val="515356"/>
              </a:solidFill>
              <a:latin typeface="roboto"/>
              <a:ea typeface="roboto"/>
              <a:cs typeface="roboto"/>
            </a:endParaRPr>
          </a:p>
          <a:p>
            <a:endParaRPr lang="en-CA" sz="1600" b="1">
              <a:solidFill>
                <a:srgbClr val="515356"/>
              </a:solidFill>
              <a:latin typeface="roboto"/>
              <a:ea typeface="roboto"/>
              <a:cs typeface="roboto"/>
            </a:endParaRPr>
          </a:p>
        </p:txBody>
      </p:sp>
    </p:spTree>
    <p:extLst>
      <p:ext uri="{BB962C8B-B14F-4D97-AF65-F5344CB8AC3E}">
        <p14:creationId xmlns:p14="http://schemas.microsoft.com/office/powerpoint/2010/main" val="345883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FC526-7387-B0B0-B79E-A62D33B41C4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D9F2CB3-5CFF-5980-D675-DFE50B8A82DB}"/>
              </a:ext>
            </a:extLst>
          </p:cNvPr>
          <p:cNvSpPr>
            <a:spLocks noGrp="1"/>
          </p:cNvSpPr>
          <p:nvPr>
            <p:ph type="title"/>
          </p:nvPr>
        </p:nvSpPr>
        <p:spPr>
          <a:xfrm>
            <a:off x="2985052" y="272361"/>
            <a:ext cx="10515600" cy="900339"/>
          </a:xfrm>
        </p:spPr>
        <p:txBody>
          <a:bodyPr>
            <a:normAutofit fontScale="90000"/>
          </a:bodyPr>
          <a:lstStyle/>
          <a:p>
            <a:r>
              <a:rPr lang="en-CA" b="1" dirty="0">
                <a:latin typeface="Knockout 28 Junior Feathrwt"/>
                <a:ea typeface="Roboto"/>
              </a:rPr>
              <a:t>ITINÉRAIRE</a:t>
            </a:r>
          </a:p>
        </p:txBody>
      </p:sp>
      <p:sp>
        <p:nvSpPr>
          <p:cNvPr id="9" name="TextBox 8">
            <a:extLst>
              <a:ext uri="{FF2B5EF4-FFF2-40B4-BE49-F238E27FC236}">
                <a16:creationId xmlns:a16="http://schemas.microsoft.com/office/drawing/2014/main" id="{291BFDC0-C075-FABF-FAF6-BB4EA459113D}"/>
              </a:ext>
            </a:extLst>
          </p:cNvPr>
          <p:cNvSpPr txBox="1"/>
          <p:nvPr/>
        </p:nvSpPr>
        <p:spPr>
          <a:xfrm>
            <a:off x="2985052" y="1172700"/>
            <a:ext cx="10777330" cy="923330"/>
          </a:xfrm>
          <a:prstGeom prst="rect">
            <a:avLst/>
          </a:prstGeom>
          <a:noFill/>
        </p:spPr>
        <p:txBody>
          <a:bodyPr wrap="square" lIns="91440" tIns="45720" rIns="91440" bIns="45720" rtlCol="0" anchor="t">
            <a:spAutoFit/>
          </a:bodyPr>
          <a:lstStyle/>
          <a:p>
            <a:r>
              <a:rPr lang="en-CA" dirty="0">
                <a:solidFill>
                  <a:srgbClr val="515356"/>
                </a:solidFill>
                <a:latin typeface="roboto"/>
                <a:ea typeface="roboto"/>
                <a:cs typeface="roboto"/>
              </a:rPr>
              <a:t>Exposition Regionale de l'Atlantique : 27 Février – 28 Février</a:t>
            </a:r>
            <a:endParaRPr lang="en-CA" dirty="0">
              <a:solidFill>
                <a:srgbClr val="000000"/>
              </a:solidFill>
              <a:latin typeface="roboto"/>
              <a:ea typeface="roboto"/>
              <a:cs typeface="roboto"/>
            </a:endParaRPr>
          </a:p>
          <a:p>
            <a:r>
              <a:rPr lang="en-CA" dirty="0">
                <a:solidFill>
                  <a:srgbClr val="515356"/>
                </a:solidFill>
                <a:latin typeface="roboto"/>
                <a:ea typeface="roboto"/>
                <a:cs typeface="roboto"/>
              </a:rPr>
              <a:t>Exposition Regionale du Centre: 5 et 6 Mars</a:t>
            </a:r>
            <a:endParaRPr lang="en-US" dirty="0">
              <a:solidFill>
                <a:srgbClr val="000000"/>
              </a:solidFill>
              <a:latin typeface="roboto"/>
              <a:ea typeface="roboto"/>
              <a:cs typeface="roboto"/>
            </a:endParaRPr>
          </a:p>
          <a:p>
            <a:r>
              <a:rPr lang="en-CA" dirty="0">
                <a:solidFill>
                  <a:srgbClr val="515356"/>
                </a:solidFill>
                <a:latin typeface="roboto"/>
                <a:ea typeface="roboto"/>
                <a:cs typeface="roboto"/>
              </a:rPr>
              <a:t>Exposition Regionale de </a:t>
            </a:r>
            <a:r>
              <a:rPr lang="en-CA" dirty="0" err="1">
                <a:solidFill>
                  <a:srgbClr val="515356"/>
                </a:solidFill>
                <a:latin typeface="roboto"/>
                <a:ea typeface="roboto"/>
                <a:cs typeface="roboto"/>
              </a:rPr>
              <a:t>l'Ouest</a:t>
            </a:r>
            <a:r>
              <a:rPr lang="en-CA" dirty="0">
                <a:solidFill>
                  <a:srgbClr val="515356"/>
                </a:solidFill>
                <a:latin typeface="roboto"/>
                <a:ea typeface="roboto"/>
                <a:cs typeface="roboto"/>
              </a:rPr>
              <a:t> : 13 et 14 Mars</a:t>
            </a:r>
            <a:endParaRPr lang="en-CA" dirty="0"/>
          </a:p>
        </p:txBody>
      </p:sp>
      <p:sp>
        <p:nvSpPr>
          <p:cNvPr id="11" name="TextBox 10">
            <a:extLst>
              <a:ext uri="{FF2B5EF4-FFF2-40B4-BE49-F238E27FC236}">
                <a16:creationId xmlns:a16="http://schemas.microsoft.com/office/drawing/2014/main" id="{5E83CB6E-926B-6AA4-BF9E-40A132BB8D56}"/>
              </a:ext>
            </a:extLst>
          </p:cNvPr>
          <p:cNvSpPr txBox="1"/>
          <p:nvPr/>
        </p:nvSpPr>
        <p:spPr>
          <a:xfrm>
            <a:off x="2985052" y="2216045"/>
            <a:ext cx="9062279" cy="4770537"/>
          </a:xfrm>
          <a:prstGeom prst="rect">
            <a:avLst/>
          </a:prstGeom>
          <a:noFill/>
        </p:spPr>
        <p:txBody>
          <a:bodyPr wrap="square" lIns="91440" tIns="45720" rIns="91440" bIns="45720" rtlCol="0" anchor="t">
            <a:spAutoFit/>
          </a:bodyPr>
          <a:lstStyle/>
          <a:p>
            <a:r>
              <a:rPr lang="en-CA" sz="1600" b="1" dirty="0">
                <a:solidFill>
                  <a:srgbClr val="515356"/>
                </a:solidFill>
                <a:latin typeface="Roboto"/>
                <a:ea typeface="Roboto"/>
                <a:cs typeface="Roboto"/>
              </a:rPr>
              <a:t>JOUR - 2</a:t>
            </a:r>
            <a:endParaRPr lang="en-CA" dirty="0">
              <a:solidFill>
                <a:srgbClr val="000000"/>
              </a:solidFill>
              <a:latin typeface="Calibri" panose="020F0502020204030204"/>
              <a:ea typeface="Calibri"/>
              <a:cs typeface="Calibri"/>
            </a:endParaRPr>
          </a:p>
          <a:p>
            <a:endParaRPr lang="en-CA" sz="1600" dirty="0">
              <a:latin typeface="Roboto"/>
              <a:ea typeface="Roboto"/>
              <a:cs typeface="Roboto"/>
            </a:endParaRPr>
          </a:p>
          <a:p>
            <a:r>
              <a:rPr lang="en-CA" sz="1600" dirty="0">
                <a:latin typeface="Roboto"/>
                <a:ea typeface="Roboto"/>
                <a:cs typeface="Roboto"/>
              </a:rPr>
              <a:t>7h00 – 17h00 : </a:t>
            </a:r>
            <a:r>
              <a:rPr lang="en-CA" sz="1600" b="1" dirty="0">
                <a:solidFill>
                  <a:srgbClr val="515356"/>
                </a:solidFill>
                <a:latin typeface="roboto"/>
                <a:ea typeface="roboto"/>
                <a:cs typeface="roboto"/>
              </a:rPr>
              <a:t>Inscription</a:t>
            </a:r>
          </a:p>
          <a:p>
            <a:r>
              <a:rPr lang="en-CA" sz="1600" dirty="0">
                <a:latin typeface="Roboto"/>
                <a:ea typeface="Roboto"/>
                <a:cs typeface="Roboto"/>
              </a:rPr>
              <a:t>7h30 – 9h00 : </a:t>
            </a:r>
            <a:r>
              <a:rPr lang="en-CA" sz="1600" b="1" dirty="0">
                <a:solidFill>
                  <a:srgbClr val="515356"/>
                </a:solidFill>
                <a:latin typeface="roboto"/>
                <a:ea typeface="roboto"/>
                <a:cs typeface="roboto"/>
              </a:rPr>
              <a:t>Tests techniques de </a:t>
            </a:r>
            <a:r>
              <a:rPr lang="en-CA" sz="1600" b="1" dirty="0" err="1">
                <a:solidFill>
                  <a:srgbClr val="515356"/>
                </a:solidFill>
                <a:latin typeface="roboto"/>
                <a:ea typeface="roboto"/>
                <a:cs typeface="roboto"/>
              </a:rPr>
              <a:t>l'équipe</a:t>
            </a:r>
            <a:r>
              <a:rPr lang="en-CA" sz="1600" b="1" dirty="0">
                <a:solidFill>
                  <a:srgbClr val="515356"/>
                </a:solidFill>
                <a:latin typeface="roboto"/>
                <a:ea typeface="roboto"/>
                <a:cs typeface="roboto"/>
              </a:rPr>
              <a:t> - </a:t>
            </a:r>
            <a:r>
              <a:rPr lang="en-CA" sz="1600" b="1" dirty="0" err="1">
                <a:solidFill>
                  <a:srgbClr val="515356"/>
                </a:solidFill>
                <a:latin typeface="roboto"/>
                <a:ea typeface="roboto"/>
                <a:cs typeface="roboto"/>
              </a:rPr>
              <a:t>Défis</a:t>
            </a:r>
            <a:r>
              <a:rPr lang="en-CA" sz="1600" b="1" dirty="0">
                <a:solidFill>
                  <a:srgbClr val="515356"/>
                </a:solidFill>
                <a:latin typeface="roboto"/>
                <a:ea typeface="roboto"/>
                <a:cs typeface="roboto"/>
              </a:rPr>
              <a:t> </a:t>
            </a:r>
            <a:r>
              <a:rPr lang="en-CA" sz="1600" b="1" dirty="0" err="1">
                <a:solidFill>
                  <a:srgbClr val="515356"/>
                </a:solidFill>
                <a:latin typeface="roboto"/>
                <a:ea typeface="roboto"/>
                <a:cs typeface="roboto"/>
              </a:rPr>
              <a:t>d'impact</a:t>
            </a:r>
            <a:endParaRPr lang="en-CA" sz="1600" b="1" dirty="0">
              <a:solidFill>
                <a:srgbClr val="515356"/>
              </a:solidFill>
              <a:latin typeface="roboto"/>
              <a:ea typeface="roboto"/>
              <a:cs typeface="roboto"/>
            </a:endParaRPr>
          </a:p>
          <a:p>
            <a:r>
              <a:rPr lang="en-CA" sz="1600" dirty="0">
                <a:latin typeface="Roboto"/>
                <a:ea typeface="Roboto"/>
                <a:cs typeface="Roboto"/>
              </a:rPr>
              <a:t>9h00 – 17h00 : </a:t>
            </a:r>
            <a:r>
              <a:rPr lang="en-CA" sz="1600" b="1" dirty="0">
                <a:solidFill>
                  <a:srgbClr val="515356"/>
                </a:solidFill>
                <a:latin typeface="roboto"/>
                <a:ea typeface="roboto"/>
                <a:cs typeface="roboto"/>
              </a:rPr>
              <a:t>Zone de </a:t>
            </a:r>
            <a:r>
              <a:rPr lang="en-CA" sz="1600" b="1" err="1">
                <a:solidFill>
                  <a:srgbClr val="515356"/>
                </a:solidFill>
                <a:latin typeface="roboto"/>
                <a:ea typeface="roboto"/>
                <a:cs typeface="roboto"/>
              </a:rPr>
              <a:t>réseautage</a:t>
            </a:r>
            <a:r>
              <a:rPr lang="en-CA" sz="1600" b="1" dirty="0">
                <a:solidFill>
                  <a:srgbClr val="515356"/>
                </a:solidFill>
                <a:latin typeface="roboto"/>
                <a:ea typeface="roboto"/>
                <a:cs typeface="roboto"/>
              </a:rPr>
              <a:t> </a:t>
            </a:r>
          </a:p>
          <a:p>
            <a:r>
              <a:rPr lang="en-CA" sz="1600" dirty="0">
                <a:latin typeface="Roboto"/>
                <a:ea typeface="Roboto"/>
                <a:cs typeface="Roboto"/>
              </a:rPr>
              <a:t>9h30 – 12h00 : </a:t>
            </a:r>
            <a:r>
              <a:rPr lang="en-CA" sz="1600" b="1" dirty="0">
                <a:solidFill>
                  <a:srgbClr val="515356"/>
                </a:solidFill>
                <a:latin typeface="roboto"/>
                <a:ea typeface="roboto"/>
                <a:cs typeface="roboto"/>
              </a:rPr>
              <a:t>Desjardins Youth Empowerment Challenge, tour </a:t>
            </a:r>
            <a:r>
              <a:rPr lang="en-CA" sz="1600" b="1" dirty="0" err="1">
                <a:solidFill>
                  <a:srgbClr val="515356"/>
                </a:solidFill>
                <a:latin typeface="roboto"/>
                <a:ea typeface="roboto"/>
                <a:cs typeface="roboto"/>
              </a:rPr>
              <a:t>régionale</a:t>
            </a:r>
            <a:r>
              <a:rPr lang="en-CA" sz="1600" b="1" dirty="0">
                <a:solidFill>
                  <a:srgbClr val="515356"/>
                </a:solidFill>
                <a:latin typeface="roboto"/>
                <a:ea typeface="roboto"/>
                <a:cs typeface="roboto"/>
              </a:rPr>
              <a:t> de la </a:t>
            </a:r>
            <a:r>
              <a:rPr lang="en-CA" sz="1600" b="1" dirty="0" err="1">
                <a:solidFill>
                  <a:srgbClr val="515356"/>
                </a:solidFill>
                <a:latin typeface="roboto"/>
                <a:ea typeface="roboto"/>
                <a:cs typeface="roboto"/>
              </a:rPr>
              <a:t>compétition</a:t>
            </a:r>
            <a:r>
              <a:rPr lang="en-CA" sz="1600" b="1" dirty="0">
                <a:solidFill>
                  <a:srgbClr val="515356"/>
                </a:solidFill>
                <a:latin typeface="roboto"/>
                <a:ea typeface="roboto"/>
                <a:cs typeface="roboto"/>
              </a:rPr>
              <a:t> Proudly presented by Desjardins</a:t>
            </a:r>
          </a:p>
          <a:p>
            <a:r>
              <a:rPr lang="en-CA" sz="1600" dirty="0">
                <a:latin typeface="Roboto"/>
                <a:ea typeface="Roboto"/>
                <a:cs typeface="Roboto"/>
              </a:rPr>
              <a:t>9h30 – 12h00 : </a:t>
            </a:r>
            <a:r>
              <a:rPr lang="en-CA" sz="1600" b="1" dirty="0">
                <a:solidFill>
                  <a:srgbClr val="515356"/>
                </a:solidFill>
                <a:latin typeface="roboto"/>
                <a:ea typeface="roboto"/>
                <a:cs typeface="roboto"/>
              </a:rPr>
              <a:t>TD Entrepreneurship Challenge Regional , tour </a:t>
            </a:r>
            <a:r>
              <a:rPr lang="en-CA" sz="1600" b="1" dirty="0" err="1">
                <a:solidFill>
                  <a:srgbClr val="515356"/>
                </a:solidFill>
                <a:latin typeface="roboto"/>
                <a:ea typeface="roboto"/>
                <a:cs typeface="roboto"/>
              </a:rPr>
              <a:t>régionale</a:t>
            </a:r>
            <a:r>
              <a:rPr lang="en-CA" sz="1600" b="1" dirty="0">
                <a:solidFill>
                  <a:srgbClr val="515356"/>
                </a:solidFill>
                <a:latin typeface="roboto"/>
                <a:ea typeface="roboto"/>
                <a:cs typeface="roboto"/>
              </a:rPr>
              <a:t> de la </a:t>
            </a:r>
            <a:r>
              <a:rPr lang="en-CA" sz="1600" b="1" dirty="0" err="1">
                <a:solidFill>
                  <a:srgbClr val="515356"/>
                </a:solidFill>
                <a:latin typeface="roboto"/>
                <a:ea typeface="roboto"/>
                <a:cs typeface="roboto"/>
              </a:rPr>
              <a:t>compétition</a:t>
            </a:r>
            <a:r>
              <a:rPr lang="en-CA" sz="1600" b="1" dirty="0">
                <a:solidFill>
                  <a:srgbClr val="515356"/>
                </a:solidFill>
                <a:latin typeface="roboto"/>
                <a:ea typeface="roboto"/>
                <a:cs typeface="roboto"/>
              </a:rPr>
              <a:t> Proudly presented by TD Bank Group</a:t>
            </a:r>
          </a:p>
          <a:p>
            <a:r>
              <a:rPr lang="en-CA" sz="1600" dirty="0">
                <a:latin typeface="Roboto"/>
                <a:ea typeface="Roboto"/>
                <a:cs typeface="Roboto"/>
              </a:rPr>
              <a:t>13h00 – 15h30 : </a:t>
            </a:r>
            <a:r>
              <a:rPr lang="en-CA" sz="1600" b="1" dirty="0">
                <a:solidFill>
                  <a:srgbClr val="515356"/>
                </a:solidFill>
                <a:latin typeface="roboto"/>
                <a:ea typeface="roboto"/>
                <a:cs typeface="roboto"/>
              </a:rPr>
              <a:t>Canadian Tire Environmental Sustainability Challenge, tour </a:t>
            </a:r>
            <a:r>
              <a:rPr lang="en-CA" sz="1600" b="1" dirty="0" err="1">
                <a:solidFill>
                  <a:srgbClr val="515356"/>
                </a:solidFill>
                <a:latin typeface="roboto"/>
                <a:ea typeface="roboto"/>
                <a:cs typeface="roboto"/>
              </a:rPr>
              <a:t>régionale</a:t>
            </a:r>
            <a:r>
              <a:rPr lang="en-CA" sz="1600" b="1" dirty="0">
                <a:solidFill>
                  <a:srgbClr val="515356"/>
                </a:solidFill>
                <a:latin typeface="roboto"/>
                <a:ea typeface="roboto"/>
                <a:cs typeface="roboto"/>
              </a:rPr>
              <a:t> de la </a:t>
            </a:r>
            <a:r>
              <a:rPr lang="en-CA" sz="1600" b="1" dirty="0" err="1">
                <a:solidFill>
                  <a:srgbClr val="515356"/>
                </a:solidFill>
                <a:latin typeface="roboto"/>
                <a:ea typeface="roboto"/>
                <a:cs typeface="roboto"/>
              </a:rPr>
              <a:t>compétition</a:t>
            </a:r>
            <a:r>
              <a:rPr lang="en-CA" sz="1600" b="1" dirty="0">
                <a:solidFill>
                  <a:srgbClr val="515356"/>
                </a:solidFill>
                <a:latin typeface="roboto"/>
                <a:ea typeface="roboto"/>
                <a:cs typeface="roboto"/>
              </a:rPr>
              <a:t> Proudly presented by Canadian Tire Corporation</a:t>
            </a:r>
          </a:p>
          <a:p>
            <a:r>
              <a:rPr lang="en-CA" sz="1600" dirty="0">
                <a:latin typeface="Roboto"/>
                <a:ea typeface="Roboto"/>
                <a:cs typeface="Roboto"/>
              </a:rPr>
              <a:t>13h00 – 15h30 : </a:t>
            </a:r>
            <a:r>
              <a:rPr lang="en-CA" sz="1600" b="1" dirty="0">
                <a:solidFill>
                  <a:srgbClr val="515356"/>
                </a:solidFill>
                <a:latin typeface="roboto"/>
                <a:ea typeface="roboto"/>
                <a:cs typeface="roboto"/>
              </a:rPr>
              <a:t>Innovation and Impact Challenge, tour </a:t>
            </a:r>
            <a:r>
              <a:rPr lang="en-CA" sz="1600" b="1" dirty="0" err="1">
                <a:solidFill>
                  <a:srgbClr val="515356"/>
                </a:solidFill>
                <a:latin typeface="roboto"/>
                <a:ea typeface="roboto"/>
                <a:cs typeface="roboto"/>
              </a:rPr>
              <a:t>régionale</a:t>
            </a:r>
            <a:r>
              <a:rPr lang="en-CA" sz="1600" b="1" dirty="0">
                <a:solidFill>
                  <a:srgbClr val="515356"/>
                </a:solidFill>
                <a:latin typeface="roboto"/>
                <a:ea typeface="roboto"/>
                <a:cs typeface="roboto"/>
              </a:rPr>
              <a:t> de la </a:t>
            </a:r>
            <a:r>
              <a:rPr lang="en-CA" sz="1600" b="1" dirty="0" err="1">
                <a:solidFill>
                  <a:srgbClr val="515356"/>
                </a:solidFill>
                <a:latin typeface="roboto"/>
                <a:ea typeface="roboto"/>
                <a:cs typeface="roboto"/>
              </a:rPr>
              <a:t>compétition</a:t>
            </a:r>
            <a:r>
              <a:rPr lang="en-CA" sz="1600" b="1" dirty="0">
                <a:solidFill>
                  <a:srgbClr val="515356"/>
                </a:solidFill>
                <a:latin typeface="roboto"/>
                <a:ea typeface="roboto"/>
                <a:cs typeface="roboto"/>
              </a:rPr>
              <a:t> Powered by Enactus Alumni</a:t>
            </a:r>
          </a:p>
          <a:p>
            <a:r>
              <a:rPr lang="en-CA" sz="1600" dirty="0">
                <a:latin typeface="Roboto"/>
                <a:ea typeface="Roboto"/>
                <a:cs typeface="Roboto"/>
              </a:rPr>
              <a:t>15h00 – 17h00 : </a:t>
            </a:r>
            <a:r>
              <a:rPr lang="en-CA" sz="1600" b="1" dirty="0">
                <a:solidFill>
                  <a:srgbClr val="515356"/>
                </a:solidFill>
                <a:latin typeface="roboto"/>
                <a:ea typeface="roboto"/>
                <a:cs typeface="roboto"/>
              </a:rPr>
              <a:t>Salon de </a:t>
            </a:r>
            <a:r>
              <a:rPr lang="en-CA" sz="1600" b="1" dirty="0" err="1">
                <a:solidFill>
                  <a:srgbClr val="515356"/>
                </a:solidFill>
                <a:latin typeface="roboto"/>
                <a:ea typeface="roboto"/>
                <a:cs typeface="roboto"/>
              </a:rPr>
              <a:t>l'emploi</a:t>
            </a:r>
            <a:endParaRPr lang="en-CA" sz="1600" b="1" dirty="0">
              <a:solidFill>
                <a:srgbClr val="515356"/>
              </a:solidFill>
              <a:latin typeface="roboto"/>
              <a:ea typeface="roboto"/>
              <a:cs typeface="roboto"/>
            </a:endParaRPr>
          </a:p>
          <a:p>
            <a:r>
              <a:rPr lang="en-CA" sz="1600" dirty="0">
                <a:latin typeface="Roboto"/>
                <a:ea typeface="Roboto"/>
                <a:cs typeface="Roboto"/>
              </a:rPr>
              <a:t>17h00 – 18h00 : </a:t>
            </a:r>
            <a:r>
              <a:rPr lang="en-CA" sz="1600" b="1" dirty="0" err="1">
                <a:solidFill>
                  <a:srgbClr val="515356"/>
                </a:solidFill>
                <a:latin typeface="roboto"/>
                <a:ea typeface="roboto"/>
                <a:cs typeface="roboto"/>
              </a:rPr>
              <a:t>Cérémonie</a:t>
            </a:r>
            <a:r>
              <a:rPr lang="en-CA" sz="1600" b="1" dirty="0">
                <a:solidFill>
                  <a:srgbClr val="515356"/>
                </a:solidFill>
                <a:latin typeface="roboto"/>
                <a:ea typeface="roboto"/>
                <a:cs typeface="roboto"/>
              </a:rPr>
              <a:t> de remise des prix</a:t>
            </a:r>
            <a:endParaRPr lang="en-CA" sz="1600" dirty="0">
              <a:latin typeface="Roboto"/>
              <a:ea typeface="Roboto"/>
              <a:cs typeface="Roboto"/>
            </a:endParaRPr>
          </a:p>
          <a:p>
            <a:endParaRPr lang="en-CA" sz="1600" dirty="0">
              <a:latin typeface="Roboto"/>
              <a:ea typeface="Roboto"/>
              <a:cs typeface="Roboto"/>
            </a:endParaRPr>
          </a:p>
          <a:p>
            <a:r>
              <a:rPr lang="en-US" sz="1600" b="1" dirty="0">
                <a:solidFill>
                  <a:srgbClr val="515356"/>
                </a:solidFill>
                <a:latin typeface="roboto"/>
                <a:ea typeface="roboto"/>
                <a:cs typeface="roboto"/>
              </a:rPr>
              <a:t>*Les </a:t>
            </a:r>
            <a:r>
              <a:rPr lang="en-US" sz="1600" b="1" dirty="0" err="1">
                <a:solidFill>
                  <a:srgbClr val="515356"/>
                </a:solidFill>
                <a:latin typeface="roboto"/>
                <a:ea typeface="roboto"/>
                <a:cs typeface="roboto"/>
              </a:rPr>
              <a:t>horaires</a:t>
            </a:r>
            <a:r>
              <a:rPr lang="en-US" sz="1600" b="1" dirty="0">
                <a:solidFill>
                  <a:srgbClr val="515356"/>
                </a:solidFill>
                <a:latin typeface="roboto"/>
                <a:ea typeface="roboto"/>
                <a:cs typeface="roboto"/>
              </a:rPr>
              <a:t> </a:t>
            </a:r>
            <a:r>
              <a:rPr lang="en-US" sz="1600" b="1" dirty="0" err="1">
                <a:solidFill>
                  <a:srgbClr val="515356"/>
                </a:solidFill>
                <a:latin typeface="roboto"/>
                <a:ea typeface="roboto"/>
                <a:cs typeface="roboto"/>
              </a:rPr>
              <a:t>sont</a:t>
            </a:r>
            <a:r>
              <a:rPr lang="en-US" sz="1600" b="1" dirty="0">
                <a:solidFill>
                  <a:srgbClr val="515356"/>
                </a:solidFill>
                <a:latin typeface="roboto"/>
                <a:ea typeface="roboto"/>
                <a:cs typeface="roboto"/>
              </a:rPr>
              <a:t> </a:t>
            </a:r>
            <a:r>
              <a:rPr lang="en-US" sz="1600" b="1" dirty="0" err="1">
                <a:solidFill>
                  <a:srgbClr val="515356"/>
                </a:solidFill>
                <a:latin typeface="roboto"/>
                <a:ea typeface="roboto"/>
                <a:cs typeface="roboto"/>
              </a:rPr>
              <a:t>susceptibles</a:t>
            </a:r>
            <a:r>
              <a:rPr lang="en-US" sz="1600" b="1" dirty="0">
                <a:solidFill>
                  <a:srgbClr val="515356"/>
                </a:solidFill>
                <a:latin typeface="roboto"/>
                <a:ea typeface="roboto"/>
                <a:cs typeface="roboto"/>
              </a:rPr>
              <a:t> de changer.</a:t>
            </a:r>
            <a:endParaRPr lang="en-CA" sz="1600" dirty="0">
              <a:solidFill>
                <a:srgbClr val="000000"/>
              </a:solidFill>
              <a:latin typeface="roboto"/>
              <a:ea typeface="roboto"/>
              <a:cs typeface="roboto"/>
            </a:endParaRPr>
          </a:p>
          <a:p>
            <a:endParaRPr lang="en-CA" sz="1600">
              <a:solidFill>
                <a:srgbClr val="515356"/>
              </a:solidFill>
              <a:latin typeface="Roboto"/>
              <a:ea typeface="Roboto"/>
              <a:cs typeface="Roboto"/>
            </a:endParaRPr>
          </a:p>
          <a:p>
            <a:endParaRPr lang="en-CA" sz="1600">
              <a:solidFill>
                <a:srgbClr val="515356"/>
              </a:solidFill>
              <a:latin typeface="Roboto"/>
              <a:ea typeface="Roboto"/>
              <a:cs typeface="Roboto"/>
            </a:endParaRPr>
          </a:p>
        </p:txBody>
      </p:sp>
    </p:spTree>
    <p:extLst>
      <p:ext uri="{BB962C8B-B14F-4D97-AF65-F5344CB8AC3E}">
        <p14:creationId xmlns:p14="http://schemas.microsoft.com/office/powerpoint/2010/main" val="91733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143899"/>
            <a:ext cx="10515600" cy="1325563"/>
          </a:xfrm>
        </p:spPr>
        <p:txBody>
          <a:bodyPr>
            <a:normAutofit/>
          </a:bodyPr>
          <a:lstStyle/>
          <a:p>
            <a:r>
              <a:rPr lang="en-US" sz="4800" b="1">
                <a:latin typeface="Knockout 28 Junior Feathrwt"/>
                <a:ea typeface="Roboto"/>
              </a:rPr>
              <a:t>Impact Challenges</a:t>
            </a:r>
            <a:endParaRPr lang="en-CA" sz="4800" b="1">
              <a:latin typeface="Knockout 28 Junior Feathrwt"/>
              <a:ea typeface="Roboto"/>
            </a:endParaRPr>
          </a:p>
        </p:txBody>
      </p:sp>
      <p:sp>
        <p:nvSpPr>
          <p:cNvPr id="3" name="TextBox 2">
            <a:extLst>
              <a:ext uri="{FF2B5EF4-FFF2-40B4-BE49-F238E27FC236}">
                <a16:creationId xmlns:a16="http://schemas.microsoft.com/office/drawing/2014/main" id="{1DBC42B6-D904-0269-B552-0EF62CD55087}"/>
              </a:ext>
            </a:extLst>
          </p:cNvPr>
          <p:cNvSpPr txBox="1"/>
          <p:nvPr/>
        </p:nvSpPr>
        <p:spPr>
          <a:xfrm>
            <a:off x="558801" y="5472387"/>
            <a:ext cx="110726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515356"/>
                </a:solidFill>
                <a:latin typeface="Roboto"/>
                <a:ea typeface="Roboto"/>
                <a:cs typeface="Roboto"/>
              </a:rPr>
              <a:t>Des aperçus </a:t>
            </a:r>
            <a:r>
              <a:rPr lang="en-US" dirty="0" err="1">
                <a:solidFill>
                  <a:srgbClr val="515356"/>
                </a:solidFill>
                <a:latin typeface="Roboto"/>
                <a:ea typeface="Roboto"/>
                <a:cs typeface="Roboto"/>
              </a:rPr>
              <a:t>détaillés</a:t>
            </a:r>
            <a:r>
              <a:rPr lang="en-US" dirty="0">
                <a:solidFill>
                  <a:srgbClr val="515356"/>
                </a:solidFill>
                <a:latin typeface="Roboto"/>
                <a:ea typeface="Roboto"/>
                <a:cs typeface="Roboto"/>
              </a:rPr>
              <a:t>, les </a:t>
            </a:r>
            <a:r>
              <a:rPr lang="en-US" dirty="0" err="1">
                <a:solidFill>
                  <a:srgbClr val="515356"/>
                </a:solidFill>
                <a:latin typeface="Roboto"/>
                <a:ea typeface="Roboto"/>
                <a:cs typeface="Roboto"/>
              </a:rPr>
              <a:t>critères</a:t>
            </a:r>
            <a:r>
              <a:rPr lang="en-US" dirty="0">
                <a:solidFill>
                  <a:srgbClr val="515356"/>
                </a:solidFill>
                <a:latin typeface="Roboto"/>
                <a:ea typeface="Roboto"/>
                <a:cs typeface="Roboto"/>
              </a:rPr>
              <a:t> </a:t>
            </a:r>
            <a:r>
              <a:rPr lang="en-US" dirty="0" err="1">
                <a:solidFill>
                  <a:srgbClr val="515356"/>
                </a:solidFill>
                <a:latin typeface="Roboto"/>
                <a:ea typeface="Roboto"/>
                <a:cs typeface="Roboto"/>
              </a:rPr>
              <a:t>d'évaluation</a:t>
            </a:r>
            <a:r>
              <a:rPr lang="en-US" dirty="0">
                <a:solidFill>
                  <a:srgbClr val="515356"/>
                </a:solidFill>
                <a:latin typeface="Roboto"/>
                <a:ea typeface="Roboto"/>
                <a:cs typeface="Roboto"/>
              </a:rPr>
              <a:t> et les rapports des </a:t>
            </a:r>
            <a:r>
              <a:rPr lang="en-US" dirty="0" err="1">
                <a:solidFill>
                  <a:srgbClr val="515356"/>
                </a:solidFill>
                <a:latin typeface="Roboto"/>
                <a:ea typeface="Roboto"/>
                <a:cs typeface="Roboto"/>
              </a:rPr>
              <a:t>défis</a:t>
            </a:r>
            <a:r>
              <a:rPr lang="en-US" dirty="0">
                <a:solidFill>
                  <a:srgbClr val="515356"/>
                </a:solidFill>
                <a:latin typeface="Roboto"/>
                <a:ea typeface="Roboto"/>
                <a:cs typeface="Roboto"/>
              </a:rPr>
              <a:t> </a:t>
            </a:r>
            <a:r>
              <a:rPr lang="en-US" dirty="0" err="1">
                <a:solidFill>
                  <a:srgbClr val="515356"/>
                </a:solidFill>
                <a:latin typeface="Roboto"/>
                <a:ea typeface="Roboto"/>
                <a:cs typeface="Roboto"/>
              </a:rPr>
              <a:t>sont</a:t>
            </a:r>
            <a:r>
              <a:rPr lang="en-US" dirty="0">
                <a:solidFill>
                  <a:srgbClr val="515356"/>
                </a:solidFill>
                <a:latin typeface="Roboto"/>
                <a:ea typeface="Roboto"/>
                <a:cs typeface="Roboto"/>
              </a:rPr>
              <a:t> </a:t>
            </a:r>
            <a:r>
              <a:rPr lang="en-US" dirty="0" err="1">
                <a:solidFill>
                  <a:srgbClr val="515356"/>
                </a:solidFill>
                <a:latin typeface="Roboto"/>
                <a:ea typeface="Roboto"/>
                <a:cs typeface="Roboto"/>
              </a:rPr>
              <a:t>disponibles</a:t>
            </a:r>
            <a:r>
              <a:rPr lang="en-US" dirty="0">
                <a:solidFill>
                  <a:srgbClr val="515356"/>
                </a:solidFill>
                <a:latin typeface="Roboto"/>
                <a:ea typeface="Roboto"/>
                <a:cs typeface="Roboto"/>
              </a:rPr>
              <a:t> sur </a:t>
            </a:r>
            <a:r>
              <a:rPr lang="en-US" dirty="0" err="1">
                <a:solidFill>
                  <a:srgbClr val="515356"/>
                </a:solidFill>
                <a:latin typeface="Roboto"/>
                <a:ea typeface="Roboto"/>
                <a:cs typeface="Roboto"/>
              </a:rPr>
              <a:t>notre</a:t>
            </a:r>
            <a:r>
              <a:rPr lang="en-US" dirty="0">
                <a:solidFill>
                  <a:srgbClr val="515356"/>
                </a:solidFill>
                <a:latin typeface="Roboto"/>
                <a:ea typeface="Roboto"/>
                <a:cs typeface="Roboto"/>
              </a:rPr>
              <a:t> page </a:t>
            </a:r>
            <a:r>
              <a:rPr lang="en-US" dirty="0">
                <a:solidFill>
                  <a:srgbClr val="515356"/>
                </a:solidFill>
                <a:latin typeface="Roboto"/>
                <a:ea typeface="Roboto"/>
                <a:cs typeface="Roboto"/>
                <a:hlinkClick r:id="rId4">
                  <a:extLst>
                    <a:ext uri="{A12FA001-AC4F-418D-AE19-62706E023703}">
                      <ahyp:hlinkClr xmlns:ahyp="http://schemas.microsoft.com/office/drawing/2018/hyperlinkcolor" val="tx"/>
                    </a:ext>
                  </a:extLst>
                </a:hlinkClick>
              </a:rPr>
              <a:t>Impact Challenges</a:t>
            </a:r>
            <a:r>
              <a:rPr lang="en-US" dirty="0">
                <a:solidFill>
                  <a:srgbClr val="515356"/>
                </a:solidFill>
                <a:latin typeface="Roboto"/>
                <a:ea typeface="Roboto"/>
                <a:cs typeface="Roboto"/>
              </a:rPr>
              <a:t> sur </a:t>
            </a:r>
            <a:r>
              <a:rPr lang="en-US" dirty="0" err="1">
                <a:solidFill>
                  <a:srgbClr val="515356"/>
                </a:solidFill>
                <a:latin typeface="Roboto"/>
                <a:ea typeface="Roboto"/>
                <a:cs typeface="Roboto"/>
              </a:rPr>
              <a:t>notre</a:t>
            </a:r>
            <a:r>
              <a:rPr lang="en-US" dirty="0">
                <a:solidFill>
                  <a:srgbClr val="515356"/>
                </a:solidFill>
                <a:latin typeface="Roboto"/>
                <a:ea typeface="Roboto"/>
                <a:cs typeface="Roboto"/>
              </a:rPr>
              <a:t> site web !</a:t>
            </a:r>
            <a:endParaRPr lang="en-US" dirty="0">
              <a:latin typeface="Roboto"/>
              <a:ea typeface="Roboto"/>
              <a:cs typeface="Roboto"/>
            </a:endParaRPr>
          </a:p>
        </p:txBody>
      </p:sp>
      <p:graphicFrame>
        <p:nvGraphicFramePr>
          <p:cNvPr id="5" name="Table 4">
            <a:extLst>
              <a:ext uri="{FF2B5EF4-FFF2-40B4-BE49-F238E27FC236}">
                <a16:creationId xmlns:a16="http://schemas.microsoft.com/office/drawing/2014/main" id="{2A97B61A-ACD1-4891-6DEB-465551132B96}"/>
              </a:ext>
            </a:extLst>
          </p:cNvPr>
          <p:cNvGraphicFramePr>
            <a:graphicFrameLocks noGrp="1"/>
          </p:cNvGraphicFramePr>
          <p:nvPr>
            <p:extLst>
              <p:ext uri="{D42A27DB-BD31-4B8C-83A1-F6EECF244321}">
                <p14:modId xmlns:p14="http://schemas.microsoft.com/office/powerpoint/2010/main" val="1733746638"/>
              </p:ext>
            </p:extLst>
          </p:nvPr>
        </p:nvGraphicFramePr>
        <p:xfrm>
          <a:off x="802989" y="1326720"/>
          <a:ext cx="10579048" cy="4078012"/>
        </p:xfrm>
        <a:graphic>
          <a:graphicData uri="http://schemas.openxmlformats.org/drawingml/2006/table">
            <a:tbl>
              <a:tblPr firstRow="1" bandRow="1">
                <a:tableStyleId>{2D5ABB26-0587-4C30-8999-92F81FD0307C}</a:tableStyleId>
              </a:tblPr>
              <a:tblGrid>
                <a:gridCol w="5289524">
                  <a:extLst>
                    <a:ext uri="{9D8B030D-6E8A-4147-A177-3AD203B41FA5}">
                      <a16:colId xmlns:a16="http://schemas.microsoft.com/office/drawing/2014/main" val="3470778634"/>
                    </a:ext>
                  </a:extLst>
                </a:gridCol>
                <a:gridCol w="5289524">
                  <a:extLst>
                    <a:ext uri="{9D8B030D-6E8A-4147-A177-3AD203B41FA5}">
                      <a16:colId xmlns:a16="http://schemas.microsoft.com/office/drawing/2014/main" val="2796409260"/>
                    </a:ext>
                  </a:extLst>
                </a:gridCol>
              </a:tblGrid>
              <a:tr h="532524">
                <a:tc gridSpan="2">
                  <a:txBody>
                    <a:bodyPr/>
                    <a:lstStyle/>
                    <a:p>
                      <a:pPr lvl="0">
                        <a:buNone/>
                      </a:pPr>
                      <a:r>
                        <a:rPr lang="en-US" sz="2400" b="1" i="0" u="none" strike="noStrike" baseline="0" noProof="0" dirty="0" err="1">
                          <a:solidFill>
                            <a:srgbClr val="515356"/>
                          </a:solidFill>
                          <a:latin typeface="Roboto"/>
                        </a:rPr>
                        <a:t>Présentations</a:t>
                      </a:r>
                      <a:r>
                        <a:rPr lang="en-US" sz="2400" b="1" i="0" u="none" strike="noStrike" baseline="0" noProof="0" dirty="0">
                          <a:solidFill>
                            <a:srgbClr val="515356"/>
                          </a:solidFill>
                          <a:latin typeface="Roboto"/>
                        </a:rPr>
                        <a:t> du matin : 9h30 – 12h00</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13368197"/>
                  </a:ext>
                </a:extLst>
              </a:tr>
              <a:tr h="1499475">
                <a:tc>
                  <a:txBody>
                    <a:bodyPr/>
                    <a:lstStyle/>
                    <a:p>
                      <a:pPr lvl="0">
                        <a:buNone/>
                      </a:pPr>
                      <a:r>
                        <a:rPr lang="en-US" sz="2400" b="1" i="0" u="none" strike="noStrike" noProof="0" dirty="0">
                          <a:solidFill>
                            <a:srgbClr val="515356"/>
                          </a:solidFill>
                          <a:latin typeface="Roboto"/>
                        </a:rPr>
                        <a:t>TD Entrepreneurship Challenge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b="1" i="0" u="none" strike="noStrike" noProof="0" dirty="0">
                          <a:solidFill>
                            <a:srgbClr val="515356"/>
                          </a:solidFill>
                          <a:latin typeface="Roboto"/>
                        </a:rPr>
                        <a:t>Desjardins Youth Empowerment Challenge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21919487"/>
                  </a:ext>
                </a:extLst>
              </a:tr>
              <a:tr h="532524">
                <a:tc gridSpan="2">
                  <a:txBody>
                    <a:bodyPr/>
                    <a:lstStyle/>
                    <a:p>
                      <a:pPr marL="0" lvl="0" indent="0" algn="l">
                        <a:lnSpc>
                          <a:spcPct val="100000"/>
                        </a:lnSpc>
                        <a:buNone/>
                      </a:pPr>
                      <a:r>
                        <a:rPr lang="en-US" sz="2400" b="1" i="0" u="none" strike="noStrike" baseline="0" noProof="0" dirty="0" err="1">
                          <a:solidFill>
                            <a:srgbClr val="515356"/>
                          </a:solidFill>
                          <a:latin typeface="Roboto"/>
                        </a:rPr>
                        <a:t>Présentations</a:t>
                      </a:r>
                      <a:r>
                        <a:rPr lang="en-US" sz="2400" b="1" i="0" u="none" strike="noStrike" baseline="0" noProof="0" dirty="0">
                          <a:solidFill>
                            <a:srgbClr val="515356"/>
                          </a:solidFill>
                          <a:latin typeface="Roboto"/>
                        </a:rPr>
                        <a:t> de </a:t>
                      </a:r>
                      <a:r>
                        <a:rPr lang="en-US" sz="2400" b="1" i="0" u="none" strike="noStrike" baseline="0" noProof="0" dirty="0" err="1">
                          <a:solidFill>
                            <a:srgbClr val="515356"/>
                          </a:solidFill>
                          <a:latin typeface="Roboto"/>
                        </a:rPr>
                        <a:t>l'après</a:t>
                      </a:r>
                      <a:r>
                        <a:rPr lang="en-US" sz="2400" b="1" i="0" u="none" strike="noStrike" baseline="0" noProof="0" dirty="0">
                          <a:solidFill>
                            <a:srgbClr val="515356"/>
                          </a:solidFill>
                          <a:latin typeface="Roboto"/>
                        </a:rPr>
                        <a:t>-midi : 13h00 – 15h30</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89273441"/>
                  </a:ext>
                </a:extLst>
              </a:tr>
              <a:tr h="1513489">
                <a:tc>
                  <a:txBody>
                    <a:bodyPr/>
                    <a:lstStyle/>
                    <a:p>
                      <a:pPr lvl="0">
                        <a:buNone/>
                      </a:pPr>
                      <a:r>
                        <a:rPr lang="en-US" sz="2400" b="1" i="0" u="none" strike="noStrike" noProof="0" dirty="0">
                          <a:solidFill>
                            <a:srgbClr val="515356"/>
                          </a:solidFill>
                          <a:latin typeface="Roboto"/>
                        </a:rPr>
                        <a:t>Canadian Tire </a:t>
                      </a:r>
                    </a:p>
                    <a:p>
                      <a:pPr lvl="0">
                        <a:buNone/>
                      </a:pPr>
                      <a:r>
                        <a:rPr lang="en-US" sz="2400" b="1" i="0" u="none" strike="noStrike" noProof="0" dirty="0">
                          <a:solidFill>
                            <a:srgbClr val="515356"/>
                          </a:solidFill>
                          <a:latin typeface="Roboto"/>
                        </a:rPr>
                        <a:t>Environmental </a:t>
                      </a:r>
                    </a:p>
                    <a:p>
                      <a:pPr lvl="0">
                        <a:buNone/>
                      </a:pPr>
                      <a:r>
                        <a:rPr lang="en-US" sz="2400" b="1" i="0" u="none" strike="noStrike" noProof="0" dirty="0">
                          <a:solidFill>
                            <a:srgbClr val="515356"/>
                          </a:solidFill>
                          <a:latin typeface="Roboto"/>
                        </a:rPr>
                        <a:t>Sustainability Challenge</a:t>
                      </a:r>
                      <a:endParaRPr lang="en-US" dirty="0">
                        <a:solidFill>
                          <a:srgbClr val="515356"/>
                        </a:solidFill>
                        <a:latin typeface="Roboto"/>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90000"/>
                        </a:lnSpc>
                        <a:spcBef>
                          <a:spcPts val="1000"/>
                        </a:spcBef>
                        <a:spcAft>
                          <a:spcPts val="0"/>
                        </a:spcAft>
                        <a:buNone/>
                      </a:pPr>
                      <a:r>
                        <a:rPr lang="en-US" sz="2400" b="1" i="0" u="none" strike="noStrike" noProof="0" dirty="0">
                          <a:solidFill>
                            <a:srgbClr val="515356"/>
                          </a:solidFill>
                          <a:latin typeface="Roboto"/>
                        </a:rPr>
                        <a:t>Innovation and Impact</a:t>
                      </a:r>
                      <a:br>
                        <a:rPr lang="en-US" sz="2400" b="1" i="0" u="none" strike="noStrike" noProof="0" dirty="0">
                          <a:solidFill>
                            <a:srgbClr val="515356"/>
                          </a:solidFill>
                          <a:latin typeface="Roboto"/>
                        </a:rPr>
                      </a:br>
                      <a:r>
                        <a:rPr lang="en-US" sz="2400" b="1" i="0" u="none" strike="noStrike" noProof="0" dirty="0">
                          <a:solidFill>
                            <a:srgbClr val="515356"/>
                          </a:solidFill>
                          <a:latin typeface="Roboto"/>
                        </a:rPr>
                        <a:t>Challenge, powered</a:t>
                      </a:r>
                      <a:br>
                        <a:rPr lang="en-US" sz="2400" b="1" i="0" u="none" strike="noStrike" noProof="0" dirty="0">
                          <a:solidFill>
                            <a:srgbClr val="515356"/>
                          </a:solidFill>
                          <a:latin typeface="Roboto"/>
                        </a:rPr>
                      </a:br>
                      <a:r>
                        <a:rPr lang="en-US" sz="2400" b="1" i="0" u="none" strike="noStrike" noProof="0" dirty="0">
                          <a:solidFill>
                            <a:srgbClr val="515356"/>
                          </a:solidFill>
                          <a:latin typeface="Roboto"/>
                        </a:rPr>
                        <a:t>by Enactus Alumni</a:t>
                      </a:r>
                      <a:endParaRPr lang="en-US" sz="2400" b="0" i="0" u="none" strike="noStrike" noProof="0" dirty="0">
                        <a:solidFill>
                          <a:srgbClr val="515356"/>
                        </a:solidFill>
                        <a:latin typeface="Roboto"/>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23088671"/>
                  </a:ext>
                </a:extLst>
              </a:tr>
            </a:tbl>
          </a:graphicData>
        </a:graphic>
      </p:graphicFrame>
      <p:pic>
        <p:nvPicPr>
          <p:cNvPr id="6" name="Picture 2" descr="A close up of a logo&#10;&#10;AI-generated content may be incorrect.">
            <a:extLst>
              <a:ext uri="{FF2B5EF4-FFF2-40B4-BE49-F238E27FC236}">
                <a16:creationId xmlns:a16="http://schemas.microsoft.com/office/drawing/2014/main" id="{ED68ACC6-9343-7C7D-D0B2-D832B83E5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716" y="2539323"/>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green text on a black background&#10;&#10;AI-generated content may be incorrect.">
            <a:extLst>
              <a:ext uri="{FF2B5EF4-FFF2-40B4-BE49-F238E27FC236}">
                <a16:creationId xmlns:a16="http://schemas.microsoft.com/office/drawing/2014/main" id="{8D3BBFD9-AE3A-8A86-81D1-F00A94B8B90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61"/>
          <a:stretch/>
        </p:blipFill>
        <p:spPr bwMode="auto">
          <a:xfrm>
            <a:off x="7275785" y="2439404"/>
            <a:ext cx="2923755" cy="911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logo with a yellow triangle&#10;&#10;AI-generated content may be incorrect.">
            <a:extLst>
              <a:ext uri="{FF2B5EF4-FFF2-40B4-BE49-F238E27FC236}">
                <a16:creationId xmlns:a16="http://schemas.microsoft.com/office/drawing/2014/main" id="{1056DCD8-121A-C8D6-ED6C-BAB576547E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1835" y="4074469"/>
            <a:ext cx="1706153" cy="1091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 red triangle with a green leaf&#10;&#10;AI-generated content may be incorrect.">
            <a:extLst>
              <a:ext uri="{FF2B5EF4-FFF2-40B4-BE49-F238E27FC236}">
                <a16:creationId xmlns:a16="http://schemas.microsoft.com/office/drawing/2014/main" id="{8179AAD6-11BB-AF9E-24C0-386DCABAD35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859" b="7460"/>
          <a:stretch/>
        </p:blipFill>
        <p:spPr bwMode="auto">
          <a:xfrm>
            <a:off x="4596279" y="4136013"/>
            <a:ext cx="1134862" cy="96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878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4E0C84B-8DBB-4D37-B668-A3CC72253BF4}"/>
              </a:ext>
            </a:extLst>
          </p:cNvPr>
          <p:cNvCxnSpPr>
            <a:cxnSpLocks/>
            <a:endCxn id="19" idx="0"/>
          </p:cNvCxnSpPr>
          <p:nvPr/>
        </p:nvCxnSpPr>
        <p:spPr>
          <a:xfrm>
            <a:off x="6096000" y="2173357"/>
            <a:ext cx="0" cy="593955"/>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le 5">
            <a:extLst>
              <a:ext uri="{FF2B5EF4-FFF2-40B4-BE49-F238E27FC236}">
                <a16:creationId xmlns:a16="http://schemas.microsoft.com/office/drawing/2014/main" id="{83B692EF-7848-41B0-A397-7E7AFCF06C84}"/>
              </a:ext>
            </a:extLst>
          </p:cNvPr>
          <p:cNvSpPr/>
          <p:nvPr/>
        </p:nvSpPr>
        <p:spPr>
          <a:xfrm>
            <a:off x="5048628" y="1407975"/>
            <a:ext cx="2094741" cy="961454"/>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400" dirty="0" err="1">
                <a:solidFill>
                  <a:srgbClr val="515356"/>
                </a:solidFill>
                <a:latin typeface="Roboto"/>
                <a:ea typeface="Roboto"/>
                <a:cs typeface="Roboto"/>
              </a:rPr>
              <a:t>Régionales</a:t>
            </a:r>
            <a:endParaRPr lang="en-CA" sz="2400" dirty="0" err="1">
              <a:solidFill>
                <a:srgbClr val="515356"/>
              </a:solidFill>
              <a:latin typeface="Roboto" panose="02000000000000000000" pitchFamily="2" charset="0"/>
              <a:ea typeface="Roboto" panose="02000000000000000000" pitchFamily="2" charset="0"/>
              <a:cs typeface="Roboto" panose="02000000000000000000" pitchFamily="2" charset="0"/>
            </a:endParaRPr>
          </a:p>
        </p:txBody>
      </p:sp>
      <p:sp>
        <p:nvSpPr>
          <p:cNvPr id="19" name="Rounded Rectangle 32">
            <a:extLst>
              <a:ext uri="{FF2B5EF4-FFF2-40B4-BE49-F238E27FC236}">
                <a16:creationId xmlns:a16="http://schemas.microsoft.com/office/drawing/2014/main" id="{E0FD62B6-D046-459C-9ECE-E718A45F4E30}"/>
              </a:ext>
            </a:extLst>
          </p:cNvPr>
          <p:cNvSpPr/>
          <p:nvPr/>
        </p:nvSpPr>
        <p:spPr>
          <a:xfrm>
            <a:off x="5331352" y="2767312"/>
            <a:ext cx="1529295" cy="1013490"/>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rgbClr val="515356"/>
                </a:solidFill>
                <a:latin typeface="Roboto"/>
                <a:ea typeface="Roboto"/>
                <a:cs typeface="Roboto"/>
              </a:rPr>
              <a:t>4 </a:t>
            </a:r>
            <a:r>
              <a:rPr lang="en-CA" err="1">
                <a:solidFill>
                  <a:srgbClr val="515356"/>
                </a:solidFill>
                <a:latin typeface="Roboto"/>
                <a:ea typeface="Roboto"/>
                <a:cs typeface="Roboto"/>
              </a:rPr>
              <a:t>Défis</a:t>
            </a:r>
            <a:endParaRPr lang="en-US" err="1"/>
          </a:p>
          <a:p>
            <a:pPr algn="ctr"/>
            <a:r>
              <a:rPr lang="en-CA" dirty="0" err="1">
                <a:solidFill>
                  <a:srgbClr val="515356"/>
                </a:solidFill>
                <a:latin typeface="Roboto"/>
                <a:ea typeface="Roboto"/>
                <a:cs typeface="Roboto"/>
              </a:rPr>
              <a:t>d'impacts</a:t>
            </a:r>
            <a:endParaRPr lang="en-CA" dirty="0" err="1"/>
          </a:p>
        </p:txBody>
      </p:sp>
      <p:sp>
        <p:nvSpPr>
          <p:cNvPr id="35" name="Rounded Rectangle 32">
            <a:extLst>
              <a:ext uri="{FF2B5EF4-FFF2-40B4-BE49-F238E27FC236}">
                <a16:creationId xmlns:a16="http://schemas.microsoft.com/office/drawing/2014/main" id="{AD6BABC7-5993-424B-AA06-2A50D3023CFF}"/>
              </a:ext>
            </a:extLst>
          </p:cNvPr>
          <p:cNvSpPr/>
          <p:nvPr/>
        </p:nvSpPr>
        <p:spPr>
          <a:xfrm>
            <a:off x="4079893" y="4768766"/>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a:ea typeface="Roboto"/>
                <a:cs typeface="Roboto"/>
              </a:rPr>
              <a:t>Desjardins Youth Empowerment Challenge</a:t>
            </a:r>
          </a:p>
        </p:txBody>
      </p:sp>
      <p:sp>
        <p:nvSpPr>
          <p:cNvPr id="36" name="Rounded Rectangle 32">
            <a:extLst>
              <a:ext uri="{FF2B5EF4-FFF2-40B4-BE49-F238E27FC236}">
                <a16:creationId xmlns:a16="http://schemas.microsoft.com/office/drawing/2014/main" id="{E333C9C3-E197-4A45-BD5D-920107EB1108}"/>
              </a:ext>
            </a:extLst>
          </p:cNvPr>
          <p:cNvSpPr/>
          <p:nvPr/>
        </p:nvSpPr>
        <p:spPr>
          <a:xfrm>
            <a:off x="6189116" y="4771486"/>
            <a:ext cx="2016105" cy="959427"/>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panose="02000000000000000000" pitchFamily="2" charset="0"/>
                <a:ea typeface="Roboto" panose="02000000000000000000" pitchFamily="2" charset="0"/>
                <a:cs typeface="Roboto" panose="02000000000000000000" pitchFamily="2" charset="0"/>
              </a:rPr>
              <a:t>TD Entrepreneurship Challenge</a:t>
            </a:r>
          </a:p>
        </p:txBody>
      </p:sp>
      <p:sp>
        <p:nvSpPr>
          <p:cNvPr id="2" name="Title 2">
            <a:extLst>
              <a:ext uri="{FF2B5EF4-FFF2-40B4-BE49-F238E27FC236}">
                <a16:creationId xmlns:a16="http://schemas.microsoft.com/office/drawing/2014/main" id="{C193CE1A-99CE-4EBC-82A9-0E6EC669B138}"/>
              </a:ext>
            </a:extLst>
          </p:cNvPr>
          <p:cNvSpPr>
            <a:spLocks noGrp="1"/>
          </p:cNvSpPr>
          <p:nvPr>
            <p:ph type="title"/>
          </p:nvPr>
        </p:nvSpPr>
        <p:spPr>
          <a:xfrm>
            <a:off x="291716" y="327488"/>
            <a:ext cx="8873790" cy="1024515"/>
          </a:xfrm>
        </p:spPr>
        <p:txBody>
          <a:bodyPr/>
          <a:lstStyle/>
          <a:p>
            <a:r>
              <a:rPr lang="en-CA" dirty="0">
                <a:solidFill>
                  <a:schemeClr val="tx1"/>
                </a:solidFill>
                <a:latin typeface="Knockout 28 Junior Feathrwt"/>
                <a:ea typeface="Roboto"/>
              </a:rPr>
              <a:t>EXPOSITION RÉGIONALE</a:t>
            </a:r>
            <a:endParaRPr lang="en-CA" dirty="0">
              <a:solidFill>
                <a:schemeClr val="tx1"/>
              </a:solidFill>
            </a:endParaRPr>
          </a:p>
        </p:txBody>
      </p:sp>
      <p:cxnSp>
        <p:nvCxnSpPr>
          <p:cNvPr id="17" name="Straight Connector 16">
            <a:extLst>
              <a:ext uri="{FF2B5EF4-FFF2-40B4-BE49-F238E27FC236}">
                <a16:creationId xmlns:a16="http://schemas.microsoft.com/office/drawing/2014/main" id="{E16F9E7D-4AF3-438C-A5B2-9D7C6B754599}"/>
              </a:ext>
            </a:extLst>
          </p:cNvPr>
          <p:cNvCxnSpPr>
            <a:cxnSpLocks/>
            <a:endCxn id="35" idx="0"/>
          </p:cNvCxnSpPr>
          <p:nvPr/>
        </p:nvCxnSpPr>
        <p:spPr>
          <a:xfrm flipH="1">
            <a:off x="5087946" y="3884439"/>
            <a:ext cx="972133" cy="884327"/>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6F292A-9FBA-8604-11B7-BCF1BA59C80A}"/>
              </a:ext>
            </a:extLst>
          </p:cNvPr>
          <p:cNvCxnSpPr>
            <a:cxnSpLocks/>
          </p:cNvCxnSpPr>
          <p:nvPr/>
        </p:nvCxnSpPr>
        <p:spPr>
          <a:xfrm>
            <a:off x="6123362" y="3884439"/>
            <a:ext cx="971065" cy="807271"/>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6A6B458-D9EF-33E5-284B-0EC5D624CD41}"/>
              </a:ext>
            </a:extLst>
          </p:cNvPr>
          <p:cNvCxnSpPr>
            <a:cxnSpLocks/>
          </p:cNvCxnSpPr>
          <p:nvPr/>
        </p:nvCxnSpPr>
        <p:spPr>
          <a:xfrm>
            <a:off x="6945294" y="3773136"/>
            <a:ext cx="1972795" cy="910012"/>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5037855-D205-587B-2EE4-C7853BA94A54}"/>
              </a:ext>
            </a:extLst>
          </p:cNvPr>
          <p:cNvCxnSpPr>
            <a:cxnSpLocks/>
          </p:cNvCxnSpPr>
          <p:nvPr/>
        </p:nvCxnSpPr>
        <p:spPr>
          <a:xfrm flipH="1">
            <a:off x="3421416" y="3773136"/>
            <a:ext cx="1777272" cy="910012"/>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sp>
        <p:nvSpPr>
          <p:cNvPr id="6" name="Rounded Rectangle 32">
            <a:extLst>
              <a:ext uri="{FF2B5EF4-FFF2-40B4-BE49-F238E27FC236}">
                <a16:creationId xmlns:a16="http://schemas.microsoft.com/office/drawing/2014/main" id="{464448F3-602E-A6CF-B8D6-C301CD448215}"/>
              </a:ext>
            </a:extLst>
          </p:cNvPr>
          <p:cNvSpPr/>
          <p:nvPr/>
        </p:nvSpPr>
        <p:spPr>
          <a:xfrm>
            <a:off x="1973690" y="4768765"/>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dirty="0">
                <a:solidFill>
                  <a:srgbClr val="515356"/>
                </a:solidFill>
                <a:latin typeface="Roboto"/>
                <a:ea typeface="Roboto"/>
                <a:cs typeface="Roboto"/>
              </a:rPr>
              <a:t>Innovation and Impact Challenge </a:t>
            </a:r>
          </a:p>
        </p:txBody>
      </p:sp>
      <p:sp>
        <p:nvSpPr>
          <p:cNvPr id="7" name="Rounded Rectangle 32">
            <a:extLst>
              <a:ext uri="{FF2B5EF4-FFF2-40B4-BE49-F238E27FC236}">
                <a16:creationId xmlns:a16="http://schemas.microsoft.com/office/drawing/2014/main" id="{F5743239-164E-3C7F-E5CB-1A113030D93B}"/>
              </a:ext>
            </a:extLst>
          </p:cNvPr>
          <p:cNvSpPr/>
          <p:nvPr/>
        </p:nvSpPr>
        <p:spPr>
          <a:xfrm>
            <a:off x="8283734" y="4768764"/>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a:ea typeface="Roboto"/>
                <a:cs typeface="Roboto"/>
              </a:rPr>
              <a:t>Canadian Tire Environmental Sustainability Challenge</a:t>
            </a:r>
            <a:endParaRPr lang="en-US"/>
          </a:p>
        </p:txBody>
      </p:sp>
    </p:spTree>
    <p:extLst>
      <p:ext uri="{BB962C8B-B14F-4D97-AF65-F5344CB8AC3E}">
        <p14:creationId xmlns:p14="http://schemas.microsoft.com/office/powerpoint/2010/main" val="276200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6AC59242-341D-4B99-8113-267D20838229}"/>
              </a:ext>
            </a:extLst>
          </p:cNvPr>
          <p:cNvCxnSpPr>
            <a:cxnSpLocks/>
          </p:cNvCxnSpPr>
          <p:nvPr/>
        </p:nvCxnSpPr>
        <p:spPr>
          <a:xfrm>
            <a:off x="6050107" y="3801380"/>
            <a:ext cx="477645" cy="356838"/>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7F3296-075F-46DF-8C84-8BD23344D0E9}"/>
              </a:ext>
            </a:extLst>
          </p:cNvPr>
          <p:cNvCxnSpPr>
            <a:cxnSpLocks/>
          </p:cNvCxnSpPr>
          <p:nvPr/>
        </p:nvCxnSpPr>
        <p:spPr>
          <a:xfrm flipV="1">
            <a:off x="7495564" y="3771348"/>
            <a:ext cx="347113" cy="354413"/>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B5B8F6C-0766-49FB-8840-49CF6D1FD5C3}"/>
              </a:ext>
            </a:extLst>
          </p:cNvPr>
          <p:cNvCxnSpPr>
            <a:cxnSpLocks/>
          </p:cNvCxnSpPr>
          <p:nvPr/>
        </p:nvCxnSpPr>
        <p:spPr>
          <a:xfrm flipV="1">
            <a:off x="9391571" y="3560946"/>
            <a:ext cx="273207" cy="5576"/>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01C7145-8D1E-47D0-8DBE-D309544F77C6}"/>
              </a:ext>
            </a:extLst>
          </p:cNvPr>
          <p:cNvCxnSpPr>
            <a:cxnSpLocks/>
          </p:cNvCxnSpPr>
          <p:nvPr/>
        </p:nvCxnSpPr>
        <p:spPr>
          <a:xfrm flipV="1">
            <a:off x="5291827" y="1970094"/>
            <a:ext cx="2629" cy="1074002"/>
          </a:xfrm>
          <a:prstGeom prst="straightConnector1">
            <a:avLst/>
          </a:prstGeom>
          <a:ln w="28575">
            <a:solidFill>
              <a:srgbClr val="515356"/>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A21DD86-D690-4C59-8A3C-ED7F8A5216CC}"/>
              </a:ext>
            </a:extLst>
          </p:cNvPr>
          <p:cNvCxnSpPr>
            <a:cxnSpLocks/>
          </p:cNvCxnSpPr>
          <p:nvPr/>
        </p:nvCxnSpPr>
        <p:spPr>
          <a:xfrm>
            <a:off x="5294456" y="1983346"/>
            <a:ext cx="991995" cy="1238"/>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DEF515B-A95D-493D-B52B-0C4135EF291C}"/>
              </a:ext>
            </a:extLst>
          </p:cNvPr>
          <p:cNvCxnSpPr>
            <a:cxnSpLocks/>
          </p:cNvCxnSpPr>
          <p:nvPr/>
        </p:nvCxnSpPr>
        <p:spPr>
          <a:xfrm>
            <a:off x="1538398" y="3390182"/>
            <a:ext cx="520814"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8CF243A8-1642-45F1-97AD-86E08F758B5C}"/>
              </a:ext>
            </a:extLst>
          </p:cNvPr>
          <p:cNvSpPr/>
          <p:nvPr/>
        </p:nvSpPr>
        <p:spPr>
          <a:xfrm>
            <a:off x="4453068" y="2972630"/>
            <a:ext cx="1685865" cy="849943"/>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000" dirty="0">
                <a:solidFill>
                  <a:srgbClr val="515656"/>
                </a:solidFill>
                <a:latin typeface="Roboto"/>
                <a:ea typeface="Roboto"/>
                <a:cs typeface="Roboto"/>
              </a:rPr>
              <a:t>Exposition</a:t>
            </a:r>
          </a:p>
          <a:p>
            <a:pPr algn="ctr"/>
            <a:r>
              <a:rPr lang="en-CA" sz="2000" dirty="0">
                <a:solidFill>
                  <a:srgbClr val="515656"/>
                </a:solidFill>
                <a:latin typeface="Roboto"/>
                <a:ea typeface="Roboto"/>
                <a:cs typeface="Roboto"/>
              </a:rPr>
              <a:t>Nationale</a:t>
            </a:r>
          </a:p>
        </p:txBody>
      </p:sp>
      <p:sp>
        <p:nvSpPr>
          <p:cNvPr id="7" name="Rounded Rectangle 6">
            <a:extLst>
              <a:ext uri="{FF2B5EF4-FFF2-40B4-BE49-F238E27FC236}">
                <a16:creationId xmlns:a16="http://schemas.microsoft.com/office/drawing/2014/main" id="{8B041583-E0BD-49CE-98CC-F176C36281B8}"/>
              </a:ext>
            </a:extLst>
          </p:cNvPr>
          <p:cNvSpPr/>
          <p:nvPr/>
        </p:nvSpPr>
        <p:spPr>
          <a:xfrm>
            <a:off x="9771036" y="3139160"/>
            <a:ext cx="1650176" cy="831357"/>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400" dirty="0">
                <a:solidFill>
                  <a:srgbClr val="515656"/>
                </a:solidFill>
                <a:latin typeface="Roboto"/>
                <a:ea typeface="Roboto"/>
                <a:cs typeface="Roboto"/>
              </a:rPr>
              <a:t>Coupe du Monde</a:t>
            </a:r>
          </a:p>
        </p:txBody>
      </p:sp>
      <p:sp>
        <p:nvSpPr>
          <p:cNvPr id="9" name="Rounded Rectangle 29">
            <a:extLst>
              <a:ext uri="{FF2B5EF4-FFF2-40B4-BE49-F238E27FC236}">
                <a16:creationId xmlns:a16="http://schemas.microsoft.com/office/drawing/2014/main" id="{A76C6A3F-B377-4F9A-B195-724AE510048F}"/>
              </a:ext>
            </a:extLst>
          </p:cNvPr>
          <p:cNvSpPr/>
          <p:nvPr/>
        </p:nvSpPr>
        <p:spPr>
          <a:xfrm>
            <a:off x="6449392" y="4221030"/>
            <a:ext cx="1325548" cy="731213"/>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dirty="0">
                <a:solidFill>
                  <a:srgbClr val="515656"/>
                </a:solidFill>
                <a:latin typeface="Roboto"/>
                <a:ea typeface="Roboto"/>
                <a:cs typeface="Roboto"/>
              </a:rPr>
              <a:t> Competition</a:t>
            </a:r>
          </a:p>
          <a:p>
            <a:pPr algn="ctr"/>
            <a:r>
              <a:rPr lang="en-CA" sz="1100" dirty="0">
                <a:solidFill>
                  <a:srgbClr val="515656"/>
                </a:solidFill>
                <a:latin typeface="Roboto"/>
                <a:ea typeface="Roboto"/>
                <a:cs typeface="Roboto"/>
              </a:rPr>
              <a:t>Nationale</a:t>
            </a:r>
          </a:p>
          <a:p>
            <a:pPr algn="ctr"/>
            <a:r>
              <a:rPr lang="en-CA" sz="1100" dirty="0">
                <a:solidFill>
                  <a:srgbClr val="515656"/>
                </a:solidFill>
                <a:latin typeface="Roboto"/>
                <a:ea typeface="Roboto"/>
                <a:cs typeface="Roboto"/>
              </a:rPr>
              <a:t>Enactus Canada</a:t>
            </a:r>
          </a:p>
        </p:txBody>
      </p:sp>
      <p:sp>
        <p:nvSpPr>
          <p:cNvPr id="10" name="Rounded Rectangle 30">
            <a:extLst>
              <a:ext uri="{FF2B5EF4-FFF2-40B4-BE49-F238E27FC236}">
                <a16:creationId xmlns:a16="http://schemas.microsoft.com/office/drawing/2014/main" id="{F3574537-49DE-422F-B2A4-3AB1B2C9BEBB}"/>
              </a:ext>
            </a:extLst>
          </p:cNvPr>
          <p:cNvSpPr/>
          <p:nvPr/>
        </p:nvSpPr>
        <p:spPr>
          <a:xfrm>
            <a:off x="6355852" y="1739395"/>
            <a:ext cx="1547121" cy="536973"/>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dirty="0" err="1">
                <a:solidFill>
                  <a:srgbClr val="515656"/>
                </a:solidFill>
                <a:latin typeface="Roboto"/>
                <a:ea typeface="Roboto"/>
                <a:cs typeface="Roboto"/>
              </a:rPr>
              <a:t>Défis</a:t>
            </a:r>
            <a:r>
              <a:rPr lang="en-CA" sz="1100" dirty="0">
                <a:solidFill>
                  <a:srgbClr val="515656"/>
                </a:solidFill>
                <a:latin typeface="Roboto"/>
                <a:ea typeface="Roboto"/>
                <a:cs typeface="Roboto"/>
              </a:rPr>
              <a:t> </a:t>
            </a:r>
            <a:r>
              <a:rPr lang="en-CA" sz="1100" dirty="0" err="1">
                <a:solidFill>
                  <a:srgbClr val="515656"/>
                </a:solidFill>
                <a:latin typeface="Roboto"/>
                <a:ea typeface="Roboto"/>
                <a:cs typeface="Roboto"/>
              </a:rPr>
              <a:t>d'impact</a:t>
            </a:r>
            <a:endParaRPr lang="en-US" sz="1100" dirty="0" err="1">
              <a:solidFill>
                <a:srgbClr val="515656"/>
              </a:solidFill>
              <a:latin typeface="Roboto"/>
              <a:ea typeface="Roboto"/>
              <a:cs typeface="Roboto"/>
            </a:endParaRPr>
          </a:p>
          <a:p>
            <a:pPr algn="ctr"/>
            <a:r>
              <a:rPr lang="en-CA" sz="1100" dirty="0">
                <a:solidFill>
                  <a:srgbClr val="515656"/>
                </a:solidFill>
                <a:latin typeface="Roboto"/>
                <a:ea typeface="Roboto"/>
                <a:cs typeface="Roboto"/>
              </a:rPr>
              <a:t>Rondes Finales</a:t>
            </a:r>
            <a:endParaRPr lang="en-US" sz="1200" dirty="0">
              <a:solidFill>
                <a:srgbClr val="515656"/>
              </a:solidFill>
              <a:latin typeface="Roboto"/>
              <a:ea typeface="Roboto"/>
              <a:cs typeface="Roboto"/>
            </a:endParaRPr>
          </a:p>
        </p:txBody>
      </p:sp>
      <p:sp>
        <p:nvSpPr>
          <p:cNvPr id="13" name="Rounded Rectangle 33">
            <a:extLst>
              <a:ext uri="{FF2B5EF4-FFF2-40B4-BE49-F238E27FC236}">
                <a16:creationId xmlns:a16="http://schemas.microsoft.com/office/drawing/2014/main" id="{3AEF983F-1104-43FD-A877-5D92716B3473}"/>
              </a:ext>
            </a:extLst>
          </p:cNvPr>
          <p:cNvSpPr/>
          <p:nvPr/>
        </p:nvSpPr>
        <p:spPr>
          <a:xfrm>
            <a:off x="7959145" y="3206675"/>
            <a:ext cx="1325549" cy="1024515"/>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dirty="0">
                <a:solidFill>
                  <a:srgbClr val="515656"/>
                </a:solidFill>
                <a:latin typeface="Roboto"/>
                <a:ea typeface="Roboto"/>
                <a:cs typeface="Roboto"/>
              </a:rPr>
              <a:t>Champion</a:t>
            </a:r>
            <a:endParaRPr lang="en-US" dirty="0"/>
          </a:p>
          <a:p>
            <a:pPr algn="ctr"/>
            <a:r>
              <a:rPr lang="en-CA" sz="1400" dirty="0">
                <a:solidFill>
                  <a:srgbClr val="515656"/>
                </a:solidFill>
                <a:latin typeface="Roboto"/>
                <a:ea typeface="Roboto"/>
                <a:cs typeface="Roboto"/>
              </a:rPr>
              <a:t>National</a:t>
            </a:r>
            <a:endParaRPr lang="en-CA" dirty="0"/>
          </a:p>
          <a:p>
            <a:pPr algn="ctr"/>
            <a:r>
              <a:rPr lang="en-CA" sz="1400" dirty="0">
                <a:solidFill>
                  <a:srgbClr val="515656"/>
                </a:solidFill>
                <a:latin typeface="Roboto"/>
                <a:ea typeface="Roboto"/>
                <a:cs typeface="Roboto"/>
              </a:rPr>
              <a:t>Enactus Canada </a:t>
            </a:r>
          </a:p>
        </p:txBody>
      </p:sp>
      <p:sp>
        <p:nvSpPr>
          <p:cNvPr id="14" name="Title 2">
            <a:extLst>
              <a:ext uri="{FF2B5EF4-FFF2-40B4-BE49-F238E27FC236}">
                <a16:creationId xmlns:a16="http://schemas.microsoft.com/office/drawing/2014/main" id="{B763ABEA-6172-42FD-8B4C-6708AE90FE6A}"/>
              </a:ext>
            </a:extLst>
          </p:cNvPr>
          <p:cNvSpPr>
            <a:spLocks noGrp="1"/>
          </p:cNvSpPr>
          <p:nvPr>
            <p:ph type="title"/>
          </p:nvPr>
        </p:nvSpPr>
        <p:spPr>
          <a:xfrm>
            <a:off x="291715" y="327488"/>
            <a:ext cx="11008393" cy="1024515"/>
          </a:xfrm>
        </p:spPr>
        <p:txBody>
          <a:bodyPr>
            <a:normAutofit/>
          </a:bodyPr>
          <a:lstStyle/>
          <a:p>
            <a:r>
              <a:rPr lang="en-CA" sz="4800" b="1" dirty="0">
                <a:latin typeface="Knockout 28 Junior Feathrwt"/>
                <a:ea typeface="Roboto"/>
              </a:rPr>
              <a:t>PARCOURS</a:t>
            </a:r>
            <a:r>
              <a:rPr lang="en-CA" dirty="0">
                <a:latin typeface="Knockout 28 Junior Feathrwt"/>
                <a:ea typeface="Roboto"/>
              </a:rPr>
              <a:t> </a:t>
            </a:r>
            <a:r>
              <a:rPr lang="en-CA" sz="4800" b="1" dirty="0">
                <a:latin typeface="Knockout 28 Junior Feathrwt"/>
                <a:ea typeface="Roboto"/>
              </a:rPr>
              <a:t>DE</a:t>
            </a:r>
            <a:r>
              <a:rPr lang="en-CA" dirty="0">
                <a:latin typeface="Knockout 28 Junior Feathrwt"/>
                <a:ea typeface="Roboto"/>
              </a:rPr>
              <a:t> </a:t>
            </a:r>
            <a:r>
              <a:rPr lang="en-CA" sz="4800" b="1" dirty="0">
                <a:latin typeface="Knockout 28 Junior Feathrwt"/>
                <a:ea typeface="Roboto"/>
              </a:rPr>
              <a:t>COMPÉTITION</a:t>
            </a:r>
          </a:p>
        </p:txBody>
      </p:sp>
      <p:sp>
        <p:nvSpPr>
          <p:cNvPr id="8" name="Rounded Rectangle 5">
            <a:extLst>
              <a:ext uri="{FF2B5EF4-FFF2-40B4-BE49-F238E27FC236}">
                <a16:creationId xmlns:a16="http://schemas.microsoft.com/office/drawing/2014/main" id="{F22EB0BD-3E56-4492-A636-17D2D270638A}"/>
              </a:ext>
            </a:extLst>
          </p:cNvPr>
          <p:cNvSpPr/>
          <p:nvPr/>
        </p:nvSpPr>
        <p:spPr>
          <a:xfrm>
            <a:off x="632299" y="2990786"/>
            <a:ext cx="1715589" cy="849942"/>
          </a:xfrm>
          <a:prstGeom prst="roundRect">
            <a:avLst/>
          </a:prstGeom>
          <a:solidFill>
            <a:srgbClr val="51535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000" dirty="0">
                <a:solidFill>
                  <a:srgbClr val="FFC000"/>
                </a:solidFill>
                <a:latin typeface="Roboto"/>
                <a:ea typeface="Roboto"/>
                <a:cs typeface="Roboto"/>
              </a:rPr>
              <a:t>Exposition</a:t>
            </a:r>
          </a:p>
          <a:p>
            <a:pPr algn="ctr"/>
            <a:r>
              <a:rPr lang="en-CA" sz="2000" dirty="0">
                <a:solidFill>
                  <a:srgbClr val="FFC000"/>
                </a:solidFill>
                <a:latin typeface="Roboto"/>
                <a:ea typeface="Roboto"/>
                <a:cs typeface="Roboto"/>
              </a:rPr>
              <a:t>Regionale</a:t>
            </a:r>
          </a:p>
        </p:txBody>
      </p:sp>
      <p:sp>
        <p:nvSpPr>
          <p:cNvPr id="12" name="Rounded Rectangle 32">
            <a:extLst>
              <a:ext uri="{FF2B5EF4-FFF2-40B4-BE49-F238E27FC236}">
                <a16:creationId xmlns:a16="http://schemas.microsoft.com/office/drawing/2014/main" id="{C784D38C-EBBB-4D13-90A4-56D188AD2A4A}"/>
              </a:ext>
            </a:extLst>
          </p:cNvPr>
          <p:cNvSpPr/>
          <p:nvPr/>
        </p:nvSpPr>
        <p:spPr>
          <a:xfrm>
            <a:off x="2681669" y="3074481"/>
            <a:ext cx="1334149" cy="641784"/>
          </a:xfrm>
          <a:prstGeom prst="roundRect">
            <a:avLst/>
          </a:prstGeom>
          <a:solidFill>
            <a:srgbClr val="51535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err="1">
                <a:solidFill>
                  <a:srgbClr val="FFC000"/>
                </a:solidFill>
                <a:latin typeface="Roboto"/>
                <a:ea typeface="Roboto"/>
                <a:cs typeface="Roboto"/>
              </a:rPr>
              <a:t>Défis</a:t>
            </a:r>
            <a:endParaRPr lang="en-US" dirty="0" err="1">
              <a:solidFill>
                <a:srgbClr val="FFFFFF"/>
              </a:solidFill>
              <a:latin typeface="Calibri" panose="020F0502020204030204"/>
              <a:ea typeface="Calibri" panose="020F0502020204030204"/>
              <a:cs typeface="Calibri" panose="020F0502020204030204"/>
            </a:endParaRPr>
          </a:p>
          <a:p>
            <a:pPr algn="ctr"/>
            <a:r>
              <a:rPr lang="en-CA" sz="1400" dirty="0" err="1">
                <a:solidFill>
                  <a:srgbClr val="FFC000"/>
                </a:solidFill>
                <a:latin typeface="Roboto"/>
                <a:ea typeface="Roboto"/>
                <a:cs typeface="Roboto"/>
              </a:rPr>
              <a:t>d'impact</a:t>
            </a:r>
          </a:p>
        </p:txBody>
      </p:sp>
      <p:cxnSp>
        <p:nvCxnSpPr>
          <p:cNvPr id="2" name="Straight Arrow Connector 1">
            <a:extLst>
              <a:ext uri="{FF2B5EF4-FFF2-40B4-BE49-F238E27FC236}">
                <a16:creationId xmlns:a16="http://schemas.microsoft.com/office/drawing/2014/main" id="{6565BD09-E29D-9C9B-0F4A-48019F270921}"/>
              </a:ext>
            </a:extLst>
          </p:cNvPr>
          <p:cNvCxnSpPr>
            <a:cxnSpLocks/>
          </p:cNvCxnSpPr>
          <p:nvPr/>
        </p:nvCxnSpPr>
        <p:spPr>
          <a:xfrm flipV="1">
            <a:off x="2329753" y="3381277"/>
            <a:ext cx="500057" cy="1750"/>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FE055692-7388-D542-47B3-F510C78AEB2D}"/>
              </a:ext>
            </a:extLst>
          </p:cNvPr>
          <p:cNvCxnSpPr>
            <a:cxnSpLocks/>
          </p:cNvCxnSpPr>
          <p:nvPr/>
        </p:nvCxnSpPr>
        <p:spPr>
          <a:xfrm>
            <a:off x="3988225" y="3405439"/>
            <a:ext cx="462703" cy="13192"/>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679501"/>
      </p:ext>
    </p:extLst>
  </p:cSld>
  <p:clrMapOvr>
    <a:masterClrMapping/>
  </p:clrMapOvr>
</p:sld>
</file>

<file path=ppt/theme/theme1.xml><?xml version="1.0" encoding="utf-8"?>
<a:theme xmlns:a="http://schemas.openxmlformats.org/drawingml/2006/main" name="Enactus PPT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6b8557-5418-4f17-8f7f-d47c4c2a475f">
      <Terms xmlns="http://schemas.microsoft.com/office/infopath/2007/PartnerControls"/>
    </lcf76f155ced4ddcb4097134ff3c332f>
    <TaxCatchAll xmlns="b7587121-8418-44bb-a9fb-b787450e1987" xsi:nil="true"/>
    <SharedWithUsers xmlns="cb39b92e-629c-4710-9054-01647ed0cffc">
      <UserInfo>
        <DisplayName>Cody de Leijer</DisplayName>
        <AccountId>4431</AccountId>
        <AccountType/>
      </UserInfo>
      <UserInfo>
        <DisplayName>Eric MacPhee</DisplayName>
        <AccountId>12914</AccountId>
        <AccountType/>
      </UserInfo>
      <UserInfo>
        <DisplayName>Zaffia Laplante</DisplayName>
        <AccountId>20469</AccountId>
        <AccountType/>
      </UserInfo>
      <UserInfo>
        <DisplayName>Hanif Karim</DisplayName>
        <AccountId>15574</AccountId>
        <AccountType/>
      </UserInfo>
      <UserInfo>
        <DisplayName>Charlson Mateo Reyes</DisplayName>
        <AccountId>12277</AccountId>
        <AccountType/>
      </UserInfo>
      <UserInfo>
        <DisplayName>Thierry Mateus</DisplayName>
        <AccountId>19937</AccountId>
        <AccountType/>
      </UserInfo>
      <UserInfo>
        <DisplayName>Arthanaa Ganendran</DisplayName>
        <AccountId>12278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5B1C1684D10C46B91AD6249B0B5E15" ma:contentTypeVersion="18" ma:contentTypeDescription="Create a new document." ma:contentTypeScope="" ma:versionID="227e7088992994ed9a7ecf03716dfa39">
  <xsd:schema xmlns:xsd="http://www.w3.org/2001/XMLSchema" xmlns:xs="http://www.w3.org/2001/XMLSchema" xmlns:p="http://schemas.microsoft.com/office/2006/metadata/properties" xmlns:ns2="146b8557-5418-4f17-8f7f-d47c4c2a475f" xmlns:ns3="cb39b92e-629c-4710-9054-01647ed0cffc" xmlns:ns4="b7587121-8418-44bb-a9fb-b787450e1987" targetNamespace="http://schemas.microsoft.com/office/2006/metadata/properties" ma:root="true" ma:fieldsID="2c20690e3c7711f21b3be7496ff0f8f7" ns2:_="" ns3:_="" ns4:_="">
    <xsd:import namespace="146b8557-5418-4f17-8f7f-d47c4c2a475f"/>
    <xsd:import namespace="cb39b92e-629c-4710-9054-01647ed0cffc"/>
    <xsd:import namespace="b7587121-8418-44bb-a9fb-b787450e19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b8557-5418-4f17-8f7f-d47c4c2a47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793b91e-b513-4624-bed3-000231ec69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b92e-629c-4710-9054-01647ed0cf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587121-8418-44bb-a9fb-b787450e198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fef655d-5101-4656-be15-0d37ad02505f}" ma:internalName="TaxCatchAll" ma:showField="CatchAllData" ma:web="b7587121-8418-44bb-a9fb-b787450e1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E4616-946D-40C7-92B3-D4096E31FA4C}">
  <ds:schemaRefs>
    <ds:schemaRef ds:uri="146b8557-5418-4f17-8f7f-d47c4c2a475f"/>
    <ds:schemaRef ds:uri="b7587121-8418-44bb-a9fb-b787450e1987"/>
    <ds:schemaRef ds:uri="cb39b92e-629c-4710-9054-01647ed0cf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A217E2-BD4A-4FCC-B0F9-309620BC9163}">
  <ds:schemaRefs>
    <ds:schemaRef ds:uri="http://schemas.microsoft.com/sharepoint/v3/contenttype/forms"/>
  </ds:schemaRefs>
</ds:datastoreItem>
</file>

<file path=customXml/itemProps3.xml><?xml version="1.0" encoding="utf-8"?>
<ds:datastoreItem xmlns:ds="http://schemas.openxmlformats.org/officeDocument/2006/customXml" ds:itemID="{323D72CC-BDF0-4C35-AA59-50486FF08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6b8557-5418-4f17-8f7f-d47c4c2a475f"/>
    <ds:schemaRef ds:uri="cb39b92e-629c-4710-9054-01647ed0cffc"/>
    <ds:schemaRef ds:uri="b7587121-8418-44bb-a9fb-b787450e1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23</Notes>
  <HiddenSlides>4</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Enactus PPT 4x3</vt:lpstr>
      <vt:lpstr>PowerPoint Presentation</vt:lpstr>
      <vt:lpstr>PRÉPAREZ-VOUS POUR LES RÉGIONAUX 2025!</vt:lpstr>
      <vt:lpstr>ORDRE DU JOUR </vt:lpstr>
      <vt:lpstr>EXPOSITION RÉGIONAL ENACTUS CANADA</vt:lpstr>
      <vt:lpstr>ITINÉRAIRE</vt:lpstr>
      <vt:lpstr>ITINÉRAIRE</vt:lpstr>
      <vt:lpstr>Impact Challenges</vt:lpstr>
      <vt:lpstr>EXPOSITION RÉGIONALE</vt:lpstr>
      <vt:lpstr>PARCOURS DE COMPÉTITION</vt:lpstr>
      <vt:lpstr>DÉFIS D'IMPACT</vt:lpstr>
      <vt:lpstr>DÉFIS D'IMPACTS</vt:lpstr>
      <vt:lpstr>DÉFIS D'IMPACTS</vt:lpstr>
      <vt:lpstr>Impact Challenges</vt:lpstr>
      <vt:lpstr>PowerPoint Presentation</vt:lpstr>
      <vt:lpstr>DÉFIS D'IMPACTS</vt:lpstr>
      <vt:lpstr>RAPPORTS DE DÉFI</vt:lpstr>
      <vt:lpstr>CRITÈRES DE JUGEMENT</vt:lpstr>
      <vt:lpstr>CRITÈRES DE JUGEMENT</vt:lpstr>
      <vt:lpstr>CONSEILS DE PRÉPARATION</vt:lpstr>
      <vt:lpstr>CONSEILS DE PRÉPARATION</vt:lpstr>
      <vt:lpstr>CONSEILS DE PRÉPARATION</vt:lpstr>
      <vt:lpstr>PowerPoint Presentation</vt:lpstr>
      <vt:lpstr>LISTE DE VÉRIFICATION POUR LES RÉGIONALES</vt:lpstr>
      <vt:lpstr>LISTE DE VÉRIFICATION POUR LES RÉGIONALES</vt:lpstr>
      <vt:lpstr>OPPORTUNITÉS DE PRIX ET DE RECONNAISSANCE</vt:lpstr>
      <vt:lpstr>PRIX</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Sayem Reza</dc:creator>
  <cp:revision>711</cp:revision>
  <dcterms:created xsi:type="dcterms:W3CDTF">2018-01-02T16:20:21Z</dcterms:created>
  <dcterms:modified xsi:type="dcterms:W3CDTF">2025-02-06T20:16:57Z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0x0101009A5B1C1684D10C46B91AD6249B0B5E15</vt:lpwstr>
  </property>
  <property fmtid="{D5CDD505-2E9C-101B-9397-08002B2CF9AE}" pid="3" name="MediaServiceImageTags">
    <vt:lpwstr/>
  </property>
</Properties>
</file>