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51_521A0A78.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30_D7CA17C2.xml" ContentType="application/vnd.ms-powerpoint.comments+xml"/>
  <Override PartName="/ppt/notesSlides/notesSlide26.xml" ContentType="application/vnd.openxmlformats-officedocument.presentationml.notesSlide+xml"/>
  <Override PartName="/ppt/comments/modernComment_17B_23979FD1.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4"/>
  </p:notesMasterIdLst>
  <p:sldIdLst>
    <p:sldId id="256" r:id="rId5"/>
    <p:sldId id="257" r:id="rId6"/>
    <p:sldId id="259" r:id="rId7"/>
    <p:sldId id="356" r:id="rId8"/>
    <p:sldId id="263" r:id="rId9"/>
    <p:sldId id="465" r:id="rId10"/>
    <p:sldId id="470" r:id="rId11"/>
    <p:sldId id="467" r:id="rId12"/>
    <p:sldId id="296" r:id="rId13"/>
    <p:sldId id="285" r:id="rId14"/>
    <p:sldId id="468" r:id="rId15"/>
    <p:sldId id="476" r:id="rId16"/>
    <p:sldId id="288" r:id="rId17"/>
    <p:sldId id="469" r:id="rId18"/>
    <p:sldId id="286" r:id="rId19"/>
    <p:sldId id="471" r:id="rId20"/>
    <p:sldId id="472" r:id="rId21"/>
    <p:sldId id="473" r:id="rId22"/>
    <p:sldId id="474" r:id="rId23"/>
    <p:sldId id="475" r:id="rId24"/>
    <p:sldId id="312" r:id="rId25"/>
    <p:sldId id="337" r:id="rId26"/>
    <p:sldId id="313" r:id="rId27"/>
    <p:sldId id="463" r:id="rId28"/>
    <p:sldId id="304" r:id="rId29"/>
    <p:sldId id="379" r:id="rId30"/>
    <p:sldId id="289" r:id="rId31"/>
    <p:sldId id="277" r:id="rId32"/>
    <p:sldId id="4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918309-1E79-284E-B518-67B6B94D3866}" name="Eric MacPhee" initials="EM" userId="S::eric@enactus.ca::acc7498e-e3ab-46f5-8c7b-0d94c440401f" providerId="AD"/>
  <p188:author id="{3173F348-8A42-9B4E-8DED-3F8155F6B5EB}" name="Cody de Leijer" initials="CL" userId="S::cody@enactus.ca::a6ba5381-bbc6-4693-a757-41eb4fbfa7f8" providerId="AD"/>
  <p188:author id="{E674D254-5305-D140-119D-5621EFFFBA3B}" name="Madeline Bristol" initials="MB" userId="S::maddie@enactus.ca::22b86ec3-5909-4b66-8efd-e6932220a7d3" providerId="AD"/>
  <p188:author id="{C41EC68A-509B-1C9E-615C-93375C2B4CD4}" name="Thierry Mateus" initials="" userId="S::thierry@enactus.ca::b68afcb6-6ee4-400d-94fd-8bf78e708f92" providerId="AD"/>
  <p188:author id="{963FFAAD-C7E5-1F33-5852-A89836B2ACF0}" name="Arthanaa Ganendran" initials="AG" userId="S::arthanaa@enactus.ca::47f322eb-75cb-4771-bf0b-22f93290af9d" providerId="AD"/>
  <p188:author id="{140B19AF-3E30-A91A-814F-D272720FF0F3}" name="Hanif Karim" initials="HK" userId="S::hanif@enactus.ca::5e93265e-d787-43dc-9957-5aebf99eb5d2" providerId="AD"/>
  <p188:author id="{67E735C5-248E-AE84-B7E5-C660338728AC}" name="Charlson Mateo Reyes" initials="CR" userId="S::charlson@enactus.ca::a52cc755-a331-4ca0-8e48-dde6232b1e8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356"/>
    <a:srgbClr val="FFC222"/>
    <a:srgbClr val="FFC0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DDA02-5881-41B9-89C5-7F4B746EB7F3}" v="291" dt="2025-02-04T23:07:12.321"/>
    <p1510:client id="{B97E8695-6144-EE5B-85C1-A7EB98ADDBC5}" v="9" dt="2025-02-06T20:02:56.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30_D7CA17C2.xml><?xml version="1.0" encoding="utf-8"?>
<p188:cmLst xmlns:a="http://schemas.openxmlformats.org/drawingml/2006/main" xmlns:r="http://schemas.openxmlformats.org/officeDocument/2006/relationships" xmlns:p188="http://schemas.microsoft.com/office/powerpoint/2018/8/main">
  <p188:cm id="{82882692-328E-44C4-B4C7-2CC32CDA9B71}" authorId="{140B19AF-3E30-A91A-814F-D272720FF0F3}" status="resolved" created="2024-01-29T15:55:14.438" complete="100000">
    <ac:txMkLst xmlns:ac="http://schemas.microsoft.com/office/drawing/2013/main/command">
      <pc:docMk xmlns:pc="http://schemas.microsoft.com/office/powerpoint/2013/main/command"/>
      <pc:sldMk xmlns:pc="http://schemas.microsoft.com/office/powerpoint/2013/main/command" cId="3620345794" sldId="304"/>
      <ac:spMk id="7" creationId="{C7D96541-1174-AE32-805F-5A449D19C35C}"/>
      <ac:txMk cp="554" len="20">
        <ac:context len="1202" hash="2518202975"/>
      </ac:txMk>
    </ac:txMkLst>
    <p188:pos x="1509622" y="2228490"/>
    <p188:txBody>
      <a:bodyPr/>
      <a:lstStyle/>
      <a:p>
        <a:r>
          <a:rPr lang="en-US"/>
          <a:t>can we make sure we cover backup situations (having extra laptop, apple VS PC, talking to other teams in the same league to borrow projector in emergency, etc)</a:t>
        </a:r>
      </a:p>
    </p188:txBody>
  </p188:cm>
</p188:cmLst>
</file>

<file path=ppt/comments/modernComment_151_521A0A78.xml><?xml version="1.0" encoding="utf-8"?>
<p188:cmLst xmlns:a="http://schemas.openxmlformats.org/drawingml/2006/main" xmlns:r="http://schemas.openxmlformats.org/officeDocument/2006/relationships" xmlns:p188="http://schemas.microsoft.com/office/powerpoint/2018/8/main">
  <p188:cm id="{FA985323-9413-4F45-9CED-19EBE3EE2245}" authorId="{140B19AF-3E30-A91A-814F-D272720FF0F3}" status="resolved" created="2024-01-29T15:50:55.887" complete="100000">
    <ac:txMkLst xmlns:ac="http://schemas.microsoft.com/office/drawing/2013/main/command">
      <pc:docMk xmlns:pc="http://schemas.microsoft.com/office/powerpoint/2013/main/command"/>
      <pc:sldMk xmlns:pc="http://schemas.microsoft.com/office/powerpoint/2013/main/command" cId="1377438328" sldId="337"/>
      <ac:spMk id="3" creationId="{47808746-D21E-4DB6-A45C-EAD68C08F2F5}"/>
      <ac:txMk cp="0" len="14">
        <ac:context len="398" hash="764353267"/>
      </ac:txMk>
    </ac:txMkLst>
    <p188:pos x="2055962" y="330679"/>
    <p188:txBody>
      <a:bodyPr/>
      <a:lstStyle/>
      <a:p>
        <a:r>
          <a:rPr lang="en-US"/>
          <a:t>can we add "Tell a story"</a:t>
        </a:r>
      </a:p>
    </p188:txBody>
  </p188:cm>
</p188:cmLst>
</file>

<file path=ppt/comments/modernComment_17B_23979FD1.xml><?xml version="1.0" encoding="utf-8"?>
<p188:cmLst xmlns:a="http://schemas.openxmlformats.org/drawingml/2006/main" xmlns:r="http://schemas.openxmlformats.org/officeDocument/2006/relationships" xmlns:p188="http://schemas.microsoft.com/office/powerpoint/2018/8/main">
  <p188:cm id="{5BE08CC4-86A1-4823-9127-334C5C603A9C}" authorId="{140B19AF-3E30-A91A-814F-D272720FF0F3}" status="resolved" created="2024-01-29T15:55:58.673" complete="100000">
    <ac:txMkLst xmlns:ac="http://schemas.microsoft.com/office/drawing/2013/main/command">
      <pc:docMk xmlns:pc="http://schemas.microsoft.com/office/powerpoint/2013/main/command"/>
      <pc:sldMk xmlns:pc="http://schemas.microsoft.com/office/powerpoint/2013/main/command" cId="597139409" sldId="379"/>
      <ac:spMk id="5" creationId="{B6D05479-E5F9-77C9-D2D9-92F3572D18D7}"/>
      <ac:txMk cp="0" len="25">
        <ac:context len="286" hash="3715970528"/>
      </ac:txMk>
    </ac:txMkLst>
    <p188:pos x="4241320" y="330679"/>
    <p188:txBody>
      <a:bodyPr/>
      <a:lstStyle/>
      <a:p>
        <a:r>
          <a:rPr lang="en-US"/>
          <a:t>can we somehow say arrive early to the opening ceremonies with your team and show team spirit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3FE1E-968A-4E8F-ADCE-A164E8707029}" type="datetimeFigureOut">
              <a:rPr lang="en-CA" smtClean="0"/>
              <a:t>2025-02-06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8DDCC-6405-47CD-824F-FEC09B521790}" type="slidenum">
              <a:rPr lang="en-CA" smtClean="0"/>
              <a:t>‹#›</a:t>
            </a:fld>
            <a:endParaRPr lang="en-CA"/>
          </a:p>
        </p:txBody>
      </p:sp>
    </p:spTree>
    <p:extLst>
      <p:ext uri="{BB962C8B-B14F-4D97-AF65-F5344CB8AC3E}">
        <p14:creationId xmlns:p14="http://schemas.microsoft.com/office/powerpoint/2010/main" val="1871645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1</a:t>
            </a:fld>
            <a:endParaRPr lang="en-CA"/>
          </a:p>
        </p:txBody>
      </p:sp>
    </p:spTree>
    <p:extLst>
      <p:ext uri="{BB962C8B-B14F-4D97-AF65-F5344CB8AC3E}">
        <p14:creationId xmlns:p14="http://schemas.microsoft.com/office/powerpoint/2010/main" val="3486258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10</a:t>
            </a:fld>
            <a:endParaRPr lang="en-CA"/>
          </a:p>
        </p:txBody>
      </p:sp>
    </p:spTree>
    <p:extLst>
      <p:ext uri="{BB962C8B-B14F-4D97-AF65-F5344CB8AC3E}">
        <p14:creationId xmlns:p14="http://schemas.microsoft.com/office/powerpoint/2010/main" val="3649074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9016F-771F-5DF8-F3BE-B8C10ECF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F162EE-72EF-23DA-3B55-FE7D32B101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63338-7B1B-07E1-CD23-30B11E1F9C67}"/>
              </a:ext>
            </a:extLst>
          </p:cNvPr>
          <p:cNvSpPr>
            <a:spLocks noGrp="1"/>
          </p:cNvSpPr>
          <p:nvPr>
            <p:ph type="body" idx="1"/>
          </p:nvPr>
        </p:nvSpPr>
        <p:spPr/>
        <p:txBody>
          <a:bodyPr/>
          <a:lstStyle/>
          <a:p>
            <a:endParaRPr lang="en-US" dirty="0">
              <a:ea typeface="Calibri"/>
              <a:cs typeface="Calibri" panose="020F0502020204030204"/>
            </a:endParaRPr>
          </a:p>
        </p:txBody>
      </p:sp>
      <p:sp>
        <p:nvSpPr>
          <p:cNvPr id="4" name="Slide Number Placeholder 3">
            <a:extLst>
              <a:ext uri="{FF2B5EF4-FFF2-40B4-BE49-F238E27FC236}">
                <a16:creationId xmlns:a16="http://schemas.microsoft.com/office/drawing/2014/main" id="{DF3D65EC-F9F1-4850-DE4F-105A15B4FE83}"/>
              </a:ext>
            </a:extLst>
          </p:cNvPr>
          <p:cNvSpPr>
            <a:spLocks noGrp="1"/>
          </p:cNvSpPr>
          <p:nvPr>
            <p:ph type="sldNum" sz="quarter" idx="5"/>
          </p:nvPr>
        </p:nvSpPr>
        <p:spPr/>
        <p:txBody>
          <a:bodyPr/>
          <a:lstStyle/>
          <a:p>
            <a:fld id="{9FA8DDCC-6405-47CD-824F-FEC09B521790}" type="slidenum">
              <a:rPr lang="en-CA" smtClean="0"/>
              <a:t>11</a:t>
            </a:fld>
            <a:endParaRPr lang="en-CA"/>
          </a:p>
        </p:txBody>
      </p:sp>
    </p:spTree>
    <p:extLst>
      <p:ext uri="{BB962C8B-B14F-4D97-AF65-F5344CB8AC3E}">
        <p14:creationId xmlns:p14="http://schemas.microsoft.com/office/powerpoint/2010/main" val="259926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12</a:t>
            </a:fld>
            <a:endParaRPr lang="en-CA"/>
          </a:p>
        </p:txBody>
      </p:sp>
    </p:spTree>
    <p:extLst>
      <p:ext uri="{BB962C8B-B14F-4D97-AF65-F5344CB8AC3E}">
        <p14:creationId xmlns:p14="http://schemas.microsoft.com/office/powerpoint/2010/main" val="1162264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13</a:t>
            </a:fld>
            <a:endParaRPr lang="en-CA"/>
          </a:p>
        </p:txBody>
      </p:sp>
    </p:spTree>
    <p:extLst>
      <p:ext uri="{BB962C8B-B14F-4D97-AF65-F5344CB8AC3E}">
        <p14:creationId xmlns:p14="http://schemas.microsoft.com/office/powerpoint/2010/main" val="1396357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C9489-6B2C-DDDD-764B-281FEBE6F8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99596F-0026-4756-3779-836B5D22B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9658C-B029-E06E-CC59-95FD132E103F}"/>
              </a:ext>
            </a:extLst>
          </p:cNvPr>
          <p:cNvSpPr>
            <a:spLocks noGrp="1"/>
          </p:cNvSpPr>
          <p:nvPr>
            <p:ph type="body" idx="1"/>
          </p:nvPr>
        </p:nvSpPr>
        <p:spPr/>
        <p:txBody>
          <a:bodyPr/>
          <a:lstStyle/>
          <a:p>
            <a:pPr marL="171450" indent="-171450">
              <a:buFont typeface="Arial" panose="020B0604020202020204" pitchFamily="34" charset="0"/>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2908B283-851E-96CE-E5B1-35F3A82C6B0C}"/>
              </a:ext>
            </a:extLst>
          </p:cNvPr>
          <p:cNvSpPr>
            <a:spLocks noGrp="1"/>
          </p:cNvSpPr>
          <p:nvPr>
            <p:ph type="sldNum" sz="quarter" idx="5"/>
          </p:nvPr>
        </p:nvSpPr>
        <p:spPr/>
        <p:txBody>
          <a:bodyPr/>
          <a:lstStyle/>
          <a:p>
            <a:fld id="{9FA8DDCC-6405-47CD-824F-FEC09B521790}" type="slidenum">
              <a:rPr lang="en-CA" smtClean="0"/>
              <a:t>14</a:t>
            </a:fld>
            <a:endParaRPr lang="en-CA"/>
          </a:p>
        </p:txBody>
      </p:sp>
    </p:spTree>
    <p:extLst>
      <p:ext uri="{BB962C8B-B14F-4D97-AF65-F5344CB8AC3E}">
        <p14:creationId xmlns:p14="http://schemas.microsoft.com/office/powerpoint/2010/main" val="181293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15</a:t>
            </a:fld>
            <a:endParaRPr lang="en-CA"/>
          </a:p>
        </p:txBody>
      </p:sp>
    </p:spTree>
    <p:extLst>
      <p:ext uri="{BB962C8B-B14F-4D97-AF65-F5344CB8AC3E}">
        <p14:creationId xmlns:p14="http://schemas.microsoft.com/office/powerpoint/2010/main" val="2221687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A57AD9-32D7-41E0-AAB9-C54AD96EB02C}" type="slidenum">
              <a:rPr lang="en-CA" smtClean="0"/>
              <a:t>16</a:t>
            </a:fld>
            <a:endParaRPr lang="en-CA"/>
          </a:p>
        </p:txBody>
      </p:sp>
    </p:spTree>
    <p:extLst>
      <p:ext uri="{BB962C8B-B14F-4D97-AF65-F5344CB8AC3E}">
        <p14:creationId xmlns:p14="http://schemas.microsoft.com/office/powerpoint/2010/main" val="3693711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E0A57AD9-32D7-41E0-AAB9-C54AD96EB02C}" type="slidenum">
              <a:rPr lang="en-CA" smtClean="0"/>
              <a:t>17</a:t>
            </a:fld>
            <a:endParaRPr lang="en-CA"/>
          </a:p>
        </p:txBody>
      </p:sp>
    </p:spTree>
    <p:extLst>
      <p:ext uri="{BB962C8B-B14F-4D97-AF65-F5344CB8AC3E}">
        <p14:creationId xmlns:p14="http://schemas.microsoft.com/office/powerpoint/2010/main" val="4010292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A57AD9-32D7-41E0-AAB9-C54AD96EB02C}" type="slidenum">
              <a:rPr lang="en-CA" smtClean="0"/>
              <a:t>18</a:t>
            </a:fld>
            <a:endParaRPr lang="en-CA"/>
          </a:p>
        </p:txBody>
      </p:sp>
    </p:spTree>
    <p:extLst>
      <p:ext uri="{BB962C8B-B14F-4D97-AF65-F5344CB8AC3E}">
        <p14:creationId xmlns:p14="http://schemas.microsoft.com/office/powerpoint/2010/main" val="1835883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A57AD9-32D7-41E0-AAB9-C54AD96EB02C}" type="slidenum">
              <a:rPr lang="en-CA" smtClean="0"/>
              <a:t>19</a:t>
            </a:fld>
            <a:endParaRPr lang="en-CA"/>
          </a:p>
        </p:txBody>
      </p:sp>
    </p:spTree>
    <p:extLst>
      <p:ext uri="{BB962C8B-B14F-4D97-AF65-F5344CB8AC3E}">
        <p14:creationId xmlns:p14="http://schemas.microsoft.com/office/powerpoint/2010/main" val="185940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a:t>
            </a:fld>
            <a:endParaRPr lang="en-CA"/>
          </a:p>
        </p:txBody>
      </p:sp>
    </p:spTree>
    <p:extLst>
      <p:ext uri="{BB962C8B-B14F-4D97-AF65-F5344CB8AC3E}">
        <p14:creationId xmlns:p14="http://schemas.microsoft.com/office/powerpoint/2010/main" val="3205662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0A57AD9-32D7-41E0-AAB9-C54AD96EB02C}" type="slidenum">
              <a:rPr lang="en-US"/>
              <a:t>20</a:t>
            </a:fld>
            <a:endParaRPr lang="en-US"/>
          </a:p>
        </p:txBody>
      </p:sp>
    </p:spTree>
    <p:extLst>
      <p:ext uri="{BB962C8B-B14F-4D97-AF65-F5344CB8AC3E}">
        <p14:creationId xmlns:p14="http://schemas.microsoft.com/office/powerpoint/2010/main" val="3630675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21</a:t>
            </a:fld>
            <a:endParaRPr lang="en-CA"/>
          </a:p>
        </p:txBody>
      </p:sp>
    </p:spTree>
    <p:extLst>
      <p:ext uri="{BB962C8B-B14F-4D97-AF65-F5344CB8AC3E}">
        <p14:creationId xmlns:p14="http://schemas.microsoft.com/office/powerpoint/2010/main" val="3654632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22</a:t>
            </a:fld>
            <a:endParaRPr lang="en-CA"/>
          </a:p>
        </p:txBody>
      </p:sp>
    </p:spTree>
    <p:extLst>
      <p:ext uri="{BB962C8B-B14F-4D97-AF65-F5344CB8AC3E}">
        <p14:creationId xmlns:p14="http://schemas.microsoft.com/office/powerpoint/2010/main" val="1882752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23</a:t>
            </a:fld>
            <a:endParaRPr lang="en-CA"/>
          </a:p>
        </p:txBody>
      </p:sp>
    </p:spTree>
    <p:extLst>
      <p:ext uri="{BB962C8B-B14F-4D97-AF65-F5344CB8AC3E}">
        <p14:creationId xmlns:p14="http://schemas.microsoft.com/office/powerpoint/2010/main" val="4178740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24</a:t>
            </a:fld>
            <a:endParaRPr lang="en-CA"/>
          </a:p>
        </p:txBody>
      </p:sp>
    </p:spTree>
    <p:extLst>
      <p:ext uri="{BB962C8B-B14F-4D97-AF65-F5344CB8AC3E}">
        <p14:creationId xmlns:p14="http://schemas.microsoft.com/office/powerpoint/2010/main" val="768370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25</a:t>
            </a:fld>
            <a:endParaRPr lang="en-CA"/>
          </a:p>
        </p:txBody>
      </p:sp>
    </p:spTree>
    <p:extLst>
      <p:ext uri="{BB962C8B-B14F-4D97-AF65-F5344CB8AC3E}">
        <p14:creationId xmlns:p14="http://schemas.microsoft.com/office/powerpoint/2010/main" val="1313486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26</a:t>
            </a:fld>
            <a:endParaRPr lang="en-CA"/>
          </a:p>
        </p:txBody>
      </p:sp>
    </p:spTree>
    <p:extLst>
      <p:ext uri="{BB962C8B-B14F-4D97-AF65-F5344CB8AC3E}">
        <p14:creationId xmlns:p14="http://schemas.microsoft.com/office/powerpoint/2010/main" val="231974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27</a:t>
            </a:fld>
            <a:endParaRPr lang="en-CA"/>
          </a:p>
        </p:txBody>
      </p:sp>
    </p:spTree>
    <p:extLst>
      <p:ext uri="{BB962C8B-B14F-4D97-AF65-F5344CB8AC3E}">
        <p14:creationId xmlns:p14="http://schemas.microsoft.com/office/powerpoint/2010/main" val="2962180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28</a:t>
            </a:fld>
            <a:endParaRPr lang="en-CA"/>
          </a:p>
        </p:txBody>
      </p:sp>
    </p:spTree>
    <p:extLst>
      <p:ext uri="{BB962C8B-B14F-4D97-AF65-F5344CB8AC3E}">
        <p14:creationId xmlns:p14="http://schemas.microsoft.com/office/powerpoint/2010/main" val="3097526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D1C1D"/>
                </a:solidFill>
                <a:effectLst/>
                <a:latin typeface="Slack-Lato"/>
              </a:rPr>
              <a:t>Danielle Walker is an accomplished Enactus alumna from Okanagan College, having represented Canada on the global stage at the 2022 Enactus World Cup in Puerto Rico. She has competed at the regional, national, and international levels, earning recognition for her leadership and impact. Danielle was named the 2022 Enactus Student Leader of the Year, received the 2022 Lieutenant Governor Medal for Inclusion, Democracy, and Reconciliation, and was </a:t>
            </a:r>
            <a:r>
              <a:rPr lang="en-US" b="0" i="0" dirty="0" err="1">
                <a:solidFill>
                  <a:srgbClr val="1D1C1D"/>
                </a:solidFill>
                <a:effectLst/>
                <a:latin typeface="Slack-Lato"/>
              </a:rPr>
              <a:t>honoured</a:t>
            </a:r>
            <a:r>
              <a:rPr lang="en-US" b="0" i="0" dirty="0">
                <a:solidFill>
                  <a:srgbClr val="1D1C1D"/>
                </a:solidFill>
                <a:effectLst/>
                <a:latin typeface="Slack-Lato"/>
              </a:rPr>
              <a:t> as the 2024 Enactus Alumni of the Year. Currently, she is a Senior Accountant at Doane Grant Thornton and remains deeply engaged in her community, continuing to drive social impact and foster social entrepreneurship.</a:t>
            </a:r>
            <a:endParaRPr lang="en-US" dirty="0">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29</a:t>
            </a:fld>
            <a:endParaRPr lang="en-CA"/>
          </a:p>
        </p:txBody>
      </p:sp>
    </p:spTree>
    <p:extLst>
      <p:ext uri="{BB962C8B-B14F-4D97-AF65-F5344CB8AC3E}">
        <p14:creationId xmlns:p14="http://schemas.microsoft.com/office/powerpoint/2010/main" val="335058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3</a:t>
            </a:fld>
            <a:endParaRPr lang="en-CA"/>
          </a:p>
        </p:txBody>
      </p:sp>
    </p:spTree>
    <p:extLst>
      <p:ext uri="{BB962C8B-B14F-4D97-AF65-F5344CB8AC3E}">
        <p14:creationId xmlns:p14="http://schemas.microsoft.com/office/powerpoint/2010/main" val="74119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4</a:t>
            </a:fld>
            <a:endParaRPr lang="en-CA"/>
          </a:p>
        </p:txBody>
      </p:sp>
    </p:spTree>
    <p:extLst>
      <p:ext uri="{BB962C8B-B14F-4D97-AF65-F5344CB8AC3E}">
        <p14:creationId xmlns:p14="http://schemas.microsoft.com/office/powerpoint/2010/main" val="3106424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panose="020F0502020204030204"/>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5</a:t>
            </a:fld>
            <a:endParaRPr lang="en-CA"/>
          </a:p>
        </p:txBody>
      </p:sp>
    </p:spTree>
    <p:extLst>
      <p:ext uri="{BB962C8B-B14F-4D97-AF65-F5344CB8AC3E}">
        <p14:creationId xmlns:p14="http://schemas.microsoft.com/office/powerpoint/2010/main" val="1765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92367-1562-821B-C5DD-2D26A2C0C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C4E60F-6635-D1C6-CC8B-F8CB1CAF28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B06FD-7C94-8165-8DB2-1DDB7DCDB448}"/>
              </a:ext>
            </a:extLst>
          </p:cNvPr>
          <p:cNvSpPr>
            <a:spLocks noGrp="1"/>
          </p:cNvSpPr>
          <p:nvPr>
            <p:ph type="body" idx="1"/>
          </p:nvPr>
        </p:nvSpPr>
        <p:spPr/>
        <p:txBody>
          <a:bodyPr/>
          <a:lstStyle/>
          <a:p>
            <a:endParaRPr lang="en-US" dirty="0">
              <a:ea typeface="Calibri"/>
              <a:cs typeface="Calibri" panose="020F0502020204030204"/>
            </a:endParaRPr>
          </a:p>
        </p:txBody>
      </p:sp>
      <p:sp>
        <p:nvSpPr>
          <p:cNvPr id="4" name="Slide Number Placeholder 3">
            <a:extLst>
              <a:ext uri="{FF2B5EF4-FFF2-40B4-BE49-F238E27FC236}">
                <a16:creationId xmlns:a16="http://schemas.microsoft.com/office/drawing/2014/main" id="{0F932A28-8FEA-CE50-2D8E-8D5AE1F7DA50}"/>
              </a:ext>
            </a:extLst>
          </p:cNvPr>
          <p:cNvSpPr>
            <a:spLocks noGrp="1"/>
          </p:cNvSpPr>
          <p:nvPr>
            <p:ph type="sldNum" sz="quarter" idx="5"/>
          </p:nvPr>
        </p:nvSpPr>
        <p:spPr/>
        <p:txBody>
          <a:bodyPr/>
          <a:lstStyle/>
          <a:p>
            <a:fld id="{9FA8DDCC-6405-47CD-824F-FEC09B521790}" type="slidenum">
              <a:rPr lang="en-CA" smtClean="0"/>
              <a:t>6</a:t>
            </a:fld>
            <a:endParaRPr lang="en-CA"/>
          </a:p>
        </p:txBody>
      </p:sp>
    </p:spTree>
    <p:extLst>
      <p:ext uri="{BB962C8B-B14F-4D97-AF65-F5344CB8AC3E}">
        <p14:creationId xmlns:p14="http://schemas.microsoft.com/office/powerpoint/2010/main" val="424581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642CA-F004-C1E4-7ECE-E481D6A3B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B4960C-7FFB-6970-E572-A479FD0A2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213418-214C-DBD2-7966-F2D6F8CB7B9F}"/>
              </a:ext>
            </a:extLst>
          </p:cNvPr>
          <p:cNvSpPr>
            <a:spLocks noGrp="1"/>
          </p:cNvSpPr>
          <p:nvPr>
            <p:ph type="body" idx="1"/>
          </p:nvPr>
        </p:nvSpPr>
        <p:spPr/>
        <p:txBody>
          <a:bodyPr/>
          <a:lstStyle/>
          <a:p>
            <a:endParaRPr lang="en-US" dirty="0">
              <a:ea typeface="Calibri"/>
              <a:cs typeface="Calibri" panose="020F0502020204030204"/>
            </a:endParaRPr>
          </a:p>
        </p:txBody>
      </p:sp>
      <p:sp>
        <p:nvSpPr>
          <p:cNvPr id="4" name="Slide Number Placeholder 3">
            <a:extLst>
              <a:ext uri="{FF2B5EF4-FFF2-40B4-BE49-F238E27FC236}">
                <a16:creationId xmlns:a16="http://schemas.microsoft.com/office/drawing/2014/main" id="{665E1A1F-6065-F9C6-F7B5-780D3333FF0B}"/>
              </a:ext>
            </a:extLst>
          </p:cNvPr>
          <p:cNvSpPr>
            <a:spLocks noGrp="1"/>
          </p:cNvSpPr>
          <p:nvPr>
            <p:ph type="sldNum" sz="quarter" idx="5"/>
          </p:nvPr>
        </p:nvSpPr>
        <p:spPr/>
        <p:txBody>
          <a:bodyPr/>
          <a:lstStyle/>
          <a:p>
            <a:fld id="{9FA8DDCC-6405-47CD-824F-FEC09B521790}" type="slidenum">
              <a:rPr lang="en-CA" smtClean="0"/>
              <a:t>7</a:t>
            </a:fld>
            <a:endParaRPr lang="en-CA"/>
          </a:p>
        </p:txBody>
      </p:sp>
    </p:spTree>
    <p:extLst>
      <p:ext uri="{BB962C8B-B14F-4D97-AF65-F5344CB8AC3E}">
        <p14:creationId xmlns:p14="http://schemas.microsoft.com/office/powerpoint/2010/main" val="152272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8</a:t>
            </a:fld>
            <a:endParaRPr lang="en-CA"/>
          </a:p>
        </p:txBody>
      </p:sp>
    </p:spTree>
    <p:extLst>
      <p:ext uri="{BB962C8B-B14F-4D97-AF65-F5344CB8AC3E}">
        <p14:creationId xmlns:p14="http://schemas.microsoft.com/office/powerpoint/2010/main" val="29879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9FA8DDCC-6405-47CD-824F-FEC09B521790}" type="slidenum">
              <a:rPr lang="en-CA" smtClean="0"/>
              <a:t>9</a:t>
            </a:fld>
            <a:endParaRPr lang="en-CA"/>
          </a:p>
        </p:txBody>
      </p:sp>
    </p:spTree>
    <p:extLst>
      <p:ext uri="{BB962C8B-B14F-4D97-AF65-F5344CB8AC3E}">
        <p14:creationId xmlns:p14="http://schemas.microsoft.com/office/powerpoint/2010/main" val="1752852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9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791456"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5" y="2286000"/>
            <a:ext cx="4791456"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C3C663-FF81-40C4-BA15-628FB878DC12}" type="datetimeFigureOut">
              <a:rPr lang="en-CA" smtClean="0"/>
              <a:t>2025-02-06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E6A663-0F41-4427-9B64-8C0EAB3075F3}" type="slidenum">
              <a:rPr lang="en-CA" smtClean="0"/>
              <a:t>‹#›</a:t>
            </a:fld>
            <a:endParaRPr lang="en-CA"/>
          </a:p>
        </p:txBody>
      </p:sp>
    </p:spTree>
    <p:extLst>
      <p:ext uri="{BB962C8B-B14F-4D97-AF65-F5344CB8AC3E}">
        <p14:creationId xmlns:p14="http://schemas.microsoft.com/office/powerpoint/2010/main" val="192160837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C3C663-FF81-40C4-BA15-628FB878DC12}" type="datetimeFigureOut">
              <a:rPr lang="en-CA" smtClean="0"/>
              <a:t>2025-02-06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FE6A663-0F41-4427-9B64-8C0EAB3075F3}" type="slidenum">
              <a:rPr lang="en-CA" smtClean="0"/>
              <a:t>‹#›</a:t>
            </a:fld>
            <a:endParaRPr lang="en-CA"/>
          </a:p>
        </p:txBody>
      </p:sp>
    </p:spTree>
    <p:extLst>
      <p:ext uri="{BB962C8B-B14F-4D97-AF65-F5344CB8AC3E}">
        <p14:creationId xmlns:p14="http://schemas.microsoft.com/office/powerpoint/2010/main" val="2974760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3C663-FF81-40C4-BA15-628FB878DC12}" type="datetimeFigureOut">
              <a:rPr lang="en-CA" smtClean="0"/>
              <a:t>2025-02-06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FE6A663-0F41-4427-9B64-8C0EAB3075F3}" type="slidenum">
              <a:rPr lang="en-CA" smtClean="0"/>
              <a:t>‹#›</a:t>
            </a:fld>
            <a:endParaRPr lang="en-CA"/>
          </a:p>
        </p:txBody>
      </p:sp>
    </p:spTree>
    <p:extLst>
      <p:ext uri="{BB962C8B-B14F-4D97-AF65-F5344CB8AC3E}">
        <p14:creationId xmlns:p14="http://schemas.microsoft.com/office/powerpoint/2010/main" val="167794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4373" y="2766220"/>
            <a:ext cx="8643257" cy="1325563"/>
          </a:xfrm>
          <a:prstGeom prst="rect">
            <a:avLst/>
          </a:prstGeom>
        </p:spPr>
        <p:txBody>
          <a:bodyPr/>
          <a:lstStyle>
            <a:lvl1pPr algn="ctr">
              <a:defRPr sz="5400">
                <a:solidFill>
                  <a:srgbClr val="515356"/>
                </a:solidFill>
                <a:latin typeface="Knockout 28 Junior Feathrwt" panose="02000506020000020004" pitchFamily="50" charset="0"/>
              </a:defRPr>
            </a:lvl1pPr>
          </a:lstStyle>
          <a:p>
            <a:r>
              <a:rPr lang="en-US"/>
              <a:t>INSERT TITLE HERE</a:t>
            </a:r>
            <a:endParaRPr lang="en-CA"/>
          </a:p>
        </p:txBody>
      </p:sp>
    </p:spTree>
    <p:extLst>
      <p:ext uri="{BB962C8B-B14F-4D97-AF65-F5344CB8AC3E}">
        <p14:creationId xmlns:p14="http://schemas.microsoft.com/office/powerpoint/2010/main" val="122239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900339"/>
          </a:xfrm>
          <a:prstGeom prst="rect">
            <a:avLst/>
          </a:prstGeom>
        </p:spPr>
        <p:txBody>
          <a:bodyPr/>
          <a:lstStyle>
            <a:lvl1pPr>
              <a:defRPr sz="6000">
                <a:solidFill>
                  <a:srgbClr val="515356"/>
                </a:solidFill>
                <a:latin typeface="Knockout 28 Junior Feathrwt" panose="02000506020000020004" pitchFamily="50" charset="0"/>
              </a:defRPr>
            </a:lvl1pPr>
          </a:lstStyle>
          <a:p>
            <a:r>
              <a:rPr lang="en-US"/>
              <a:t>TITLE GOES HERE</a:t>
            </a:r>
            <a:endParaRPr lang="en-CA"/>
          </a:p>
        </p:txBody>
      </p:sp>
      <p:sp>
        <p:nvSpPr>
          <p:cNvPr id="4" name="Text Placeholder 3"/>
          <p:cNvSpPr>
            <a:spLocks noGrp="1"/>
          </p:cNvSpPr>
          <p:nvPr>
            <p:ph type="body" sz="quarter" idx="10" hasCustomPrompt="1"/>
          </p:nvPr>
        </p:nvSpPr>
        <p:spPr>
          <a:xfrm>
            <a:off x="838200" y="1592263"/>
            <a:ext cx="10439400" cy="4089400"/>
          </a:xfrm>
          <a:prstGeom prst="rect">
            <a:avLst/>
          </a:prstGeom>
        </p:spPr>
        <p:txBody>
          <a:bodyPr/>
          <a:lstStyle>
            <a:lvl1pPr>
              <a:defRPr>
                <a:solidFill>
                  <a:srgbClr val="515356"/>
                </a:solidFill>
                <a:latin typeface="Roboto Light" panose="02000000000000000000" pitchFamily="2" charset="0"/>
                <a:ea typeface="Roboto Light" panose="02000000000000000000" pitchFamily="2" charset="0"/>
              </a:defRPr>
            </a:lvl1pPr>
            <a:lvl2pPr>
              <a:defRPr>
                <a:solidFill>
                  <a:srgbClr val="515356"/>
                </a:solidFill>
                <a:latin typeface="Roboto Light" panose="02000000000000000000" pitchFamily="2" charset="0"/>
                <a:ea typeface="Roboto Light" panose="02000000000000000000" pitchFamily="2" charset="0"/>
              </a:defRPr>
            </a:lvl2pPr>
            <a:lvl3pPr>
              <a:defRPr>
                <a:solidFill>
                  <a:srgbClr val="515356"/>
                </a:solidFill>
                <a:latin typeface="Roboto Light" panose="02000000000000000000" pitchFamily="2" charset="0"/>
                <a:ea typeface="Roboto Light" panose="02000000000000000000" pitchFamily="2" charset="0"/>
              </a:defRPr>
            </a:lvl3pPr>
            <a:lvl4pPr>
              <a:defRPr>
                <a:solidFill>
                  <a:srgbClr val="515356"/>
                </a:solidFill>
                <a:latin typeface="Roboto Light" panose="02000000000000000000" pitchFamily="2" charset="0"/>
                <a:ea typeface="Roboto Light" panose="02000000000000000000" pitchFamily="2" charset="0"/>
              </a:defRPr>
            </a:lvl4pPr>
            <a:lvl5pPr>
              <a:defRPr>
                <a:solidFill>
                  <a:srgbClr val="515356"/>
                </a:solidFill>
                <a:latin typeface="Roboto Light" panose="02000000000000000000" pitchFamily="2" charset="0"/>
                <a:ea typeface="Roboto Light" panose="02000000000000000000" pitchFamily="2" charset="0"/>
              </a:defRPr>
            </a:lvl5pPr>
          </a:lstStyle>
          <a:p>
            <a:pPr lvl="0"/>
            <a:r>
              <a:rPr lang="en-US"/>
              <a:t>Insert text here</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464573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365126"/>
            <a:ext cx="10515600" cy="900339"/>
          </a:xfrm>
          <a:prstGeom prst="rect">
            <a:avLst/>
          </a:prstGeom>
        </p:spPr>
        <p:txBody>
          <a:bodyPr/>
          <a:lstStyle>
            <a:lvl1pPr>
              <a:defRPr sz="6000">
                <a:solidFill>
                  <a:srgbClr val="515356"/>
                </a:solidFill>
                <a:latin typeface="Knockout 28 Junior Feathrwt" panose="02000506020000020004" pitchFamily="50" charset="0"/>
              </a:defRPr>
            </a:lvl1pPr>
          </a:lstStyle>
          <a:p>
            <a:r>
              <a:rPr lang="en-US"/>
              <a:t>TITLE GOES HERE</a:t>
            </a:r>
            <a:endParaRPr lang="en-CA"/>
          </a:p>
        </p:txBody>
      </p:sp>
      <p:sp>
        <p:nvSpPr>
          <p:cNvPr id="11" name="Text Placeholder 3"/>
          <p:cNvSpPr>
            <a:spLocks noGrp="1"/>
          </p:cNvSpPr>
          <p:nvPr>
            <p:ph type="body" sz="quarter" idx="10" hasCustomPrompt="1"/>
          </p:nvPr>
        </p:nvSpPr>
        <p:spPr>
          <a:xfrm>
            <a:off x="838200" y="1592263"/>
            <a:ext cx="5573485" cy="4089400"/>
          </a:xfrm>
          <a:prstGeom prst="rect">
            <a:avLst/>
          </a:prstGeom>
        </p:spPr>
        <p:txBody>
          <a:bodyPr/>
          <a:lstStyle>
            <a:lvl1pPr>
              <a:defRPr>
                <a:solidFill>
                  <a:srgbClr val="515356"/>
                </a:solidFill>
                <a:latin typeface="Roboto Light" panose="02000000000000000000" pitchFamily="2" charset="0"/>
                <a:ea typeface="Roboto Light" panose="02000000000000000000" pitchFamily="2" charset="0"/>
              </a:defRPr>
            </a:lvl1pPr>
            <a:lvl2pPr>
              <a:defRPr>
                <a:solidFill>
                  <a:srgbClr val="515356"/>
                </a:solidFill>
                <a:latin typeface="Roboto Light" panose="02000000000000000000" pitchFamily="2" charset="0"/>
                <a:ea typeface="Roboto Light" panose="02000000000000000000" pitchFamily="2" charset="0"/>
              </a:defRPr>
            </a:lvl2pPr>
            <a:lvl3pPr>
              <a:defRPr>
                <a:solidFill>
                  <a:srgbClr val="515356"/>
                </a:solidFill>
                <a:latin typeface="Roboto Light" panose="02000000000000000000" pitchFamily="2" charset="0"/>
                <a:ea typeface="Roboto Light" panose="02000000000000000000" pitchFamily="2" charset="0"/>
              </a:defRPr>
            </a:lvl3pPr>
            <a:lvl4pPr>
              <a:defRPr>
                <a:solidFill>
                  <a:srgbClr val="515356"/>
                </a:solidFill>
                <a:latin typeface="Roboto Light" panose="02000000000000000000" pitchFamily="2" charset="0"/>
                <a:ea typeface="Roboto Light" panose="02000000000000000000" pitchFamily="2" charset="0"/>
              </a:defRPr>
            </a:lvl4pPr>
            <a:lvl5pPr>
              <a:defRPr>
                <a:solidFill>
                  <a:srgbClr val="515356"/>
                </a:solidFill>
                <a:latin typeface="Roboto Light" panose="02000000000000000000" pitchFamily="2" charset="0"/>
                <a:ea typeface="Roboto Light" panose="02000000000000000000" pitchFamily="2" charset="0"/>
              </a:defRPr>
            </a:lvl5pPr>
          </a:lstStyle>
          <a:p>
            <a:pPr lvl="0"/>
            <a:r>
              <a:rPr lang="en-US"/>
              <a:t>Insert text here</a:t>
            </a:r>
          </a:p>
          <a:p>
            <a:pPr lvl="1"/>
            <a:r>
              <a:rPr lang="en-US"/>
              <a:t>Second level</a:t>
            </a:r>
          </a:p>
          <a:p>
            <a:pPr lvl="2"/>
            <a:r>
              <a:rPr lang="en-US"/>
              <a:t>Third level</a:t>
            </a:r>
          </a:p>
          <a:p>
            <a:pPr lvl="3"/>
            <a:r>
              <a:rPr lang="en-US"/>
              <a:t>Fourth level</a:t>
            </a:r>
          </a:p>
          <a:p>
            <a:pPr lvl="4"/>
            <a:r>
              <a:rPr lang="en-US"/>
              <a:t>Fifth level</a:t>
            </a:r>
            <a:endParaRPr lang="en-CA"/>
          </a:p>
        </p:txBody>
      </p:sp>
      <p:sp>
        <p:nvSpPr>
          <p:cNvPr id="5" name="Picture Placeholder 4"/>
          <p:cNvSpPr>
            <a:spLocks noGrp="1"/>
          </p:cNvSpPr>
          <p:nvPr>
            <p:ph type="pic" sz="quarter" idx="11" hasCustomPrompt="1"/>
          </p:nvPr>
        </p:nvSpPr>
        <p:spPr>
          <a:xfrm>
            <a:off x="6542618" y="1592263"/>
            <a:ext cx="4811183" cy="4089400"/>
          </a:xfrm>
          <a:prstGeom prst="rect">
            <a:avLst/>
          </a:prstGeom>
        </p:spPr>
        <p:txBody>
          <a:bodyPr/>
          <a:lstStyle>
            <a:lvl1pPr>
              <a:defRPr baseline="0">
                <a:solidFill>
                  <a:srgbClr val="515356"/>
                </a:solidFill>
                <a:latin typeface="Knockout 28 Junior Feathrwt" panose="02000506020000020004" pitchFamily="50" charset="0"/>
                <a:ea typeface="Roboto Light" panose="02000000000000000000" pitchFamily="2" charset="0"/>
              </a:defRPr>
            </a:lvl1pPr>
          </a:lstStyle>
          <a:p>
            <a:r>
              <a:rPr lang="en-US">
                <a:latin typeface="Knockout 28 Junior Feathrwt" panose="02000506020000020004" pitchFamily="50" charset="0"/>
              </a:rPr>
              <a:t>INSERT PICTURE HERE</a:t>
            </a:r>
            <a:endParaRPr lang="en-CA"/>
          </a:p>
        </p:txBody>
      </p:sp>
    </p:spTree>
    <p:extLst>
      <p:ext uri="{BB962C8B-B14F-4D97-AF65-F5344CB8AC3E}">
        <p14:creationId xmlns:p14="http://schemas.microsoft.com/office/powerpoint/2010/main" val="314865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with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994660" y="471262"/>
            <a:ext cx="8873790" cy="1024515"/>
          </a:xfrm>
          <a:prstGeom prst="rect">
            <a:avLst/>
          </a:prstGeom>
        </p:spPr>
        <p:txBody>
          <a:bodyPr/>
          <a:lstStyle>
            <a:lvl1pPr>
              <a:defRPr sz="6000">
                <a:solidFill>
                  <a:srgbClr val="515356"/>
                </a:solidFill>
                <a:latin typeface="Knockout 28 Junior Feathrwt" panose="02000506020000020004" pitchFamily="50" charset="0"/>
              </a:defRPr>
            </a:lvl1pPr>
          </a:lstStyle>
          <a:p>
            <a:r>
              <a:rPr lang="en-US"/>
              <a:t>TITLE GOES HERE</a:t>
            </a:r>
            <a:endParaRPr lang="en-CA"/>
          </a:p>
        </p:txBody>
      </p:sp>
      <p:sp>
        <p:nvSpPr>
          <p:cNvPr id="5" name="Text Placeholder 3"/>
          <p:cNvSpPr>
            <a:spLocks noGrp="1"/>
          </p:cNvSpPr>
          <p:nvPr>
            <p:ph type="body" sz="quarter" idx="10" hasCustomPrompt="1"/>
          </p:nvPr>
        </p:nvSpPr>
        <p:spPr>
          <a:xfrm>
            <a:off x="2994660" y="1698398"/>
            <a:ext cx="8816342" cy="4653415"/>
          </a:xfrm>
          <a:prstGeom prst="rect">
            <a:avLst/>
          </a:prstGeom>
        </p:spPr>
        <p:txBody>
          <a:bodyPr/>
          <a:lstStyle>
            <a:lvl1pPr>
              <a:defRPr baseline="0">
                <a:solidFill>
                  <a:srgbClr val="515356"/>
                </a:solidFill>
                <a:latin typeface="Roboto Light" panose="02000000000000000000" pitchFamily="2" charset="0"/>
                <a:ea typeface="Roboto Light" panose="02000000000000000000" pitchFamily="2" charset="0"/>
              </a:defRPr>
            </a:lvl1pPr>
            <a:lvl2pPr>
              <a:defRPr>
                <a:solidFill>
                  <a:srgbClr val="515356"/>
                </a:solidFill>
                <a:latin typeface="Roboto Light" panose="02000000000000000000" pitchFamily="2" charset="0"/>
                <a:ea typeface="Roboto Light" panose="02000000000000000000" pitchFamily="2" charset="0"/>
              </a:defRPr>
            </a:lvl2pPr>
            <a:lvl3pPr>
              <a:defRPr>
                <a:solidFill>
                  <a:srgbClr val="515356"/>
                </a:solidFill>
                <a:latin typeface="Roboto Light" panose="02000000000000000000" pitchFamily="2" charset="0"/>
                <a:ea typeface="Roboto Light" panose="02000000000000000000" pitchFamily="2" charset="0"/>
              </a:defRPr>
            </a:lvl3pPr>
            <a:lvl4pPr>
              <a:defRPr>
                <a:solidFill>
                  <a:srgbClr val="515356"/>
                </a:solidFill>
                <a:latin typeface="Roboto Light" panose="02000000000000000000" pitchFamily="2" charset="0"/>
                <a:ea typeface="Roboto Light" panose="02000000000000000000" pitchFamily="2" charset="0"/>
              </a:defRPr>
            </a:lvl4pPr>
            <a:lvl5pPr>
              <a:defRPr>
                <a:solidFill>
                  <a:srgbClr val="515356"/>
                </a:solidFill>
                <a:latin typeface="Roboto Light" panose="02000000000000000000" pitchFamily="2" charset="0"/>
                <a:ea typeface="Roboto Light" panose="02000000000000000000" pitchFamily="2" charset="0"/>
              </a:defRPr>
            </a:lvl5pPr>
          </a:lstStyle>
          <a:p>
            <a:pPr lvl="0"/>
            <a:r>
              <a:rPr lang="en-US"/>
              <a:t>Insert text here</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4062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with Content and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94660" y="471262"/>
            <a:ext cx="8873790" cy="1024515"/>
          </a:xfrm>
          <a:prstGeom prst="rect">
            <a:avLst/>
          </a:prstGeom>
        </p:spPr>
        <p:txBody>
          <a:bodyPr/>
          <a:lstStyle>
            <a:lvl1pPr>
              <a:defRPr sz="6000">
                <a:solidFill>
                  <a:srgbClr val="515356"/>
                </a:solidFill>
                <a:latin typeface="Knockout 28 Junior Feathrwt" panose="02000506020000020004" pitchFamily="50" charset="0"/>
              </a:defRPr>
            </a:lvl1pPr>
          </a:lstStyle>
          <a:p>
            <a:r>
              <a:rPr lang="en-US"/>
              <a:t>TITLE GOES HERE</a:t>
            </a:r>
            <a:endParaRPr lang="en-CA"/>
          </a:p>
        </p:txBody>
      </p:sp>
      <p:sp>
        <p:nvSpPr>
          <p:cNvPr id="8" name="Text Placeholder 3"/>
          <p:cNvSpPr>
            <a:spLocks noGrp="1"/>
          </p:cNvSpPr>
          <p:nvPr>
            <p:ph type="body" sz="quarter" idx="10" hasCustomPrompt="1"/>
          </p:nvPr>
        </p:nvSpPr>
        <p:spPr>
          <a:xfrm>
            <a:off x="2994660" y="1698399"/>
            <a:ext cx="8816342" cy="2751137"/>
          </a:xfrm>
          <a:prstGeom prst="rect">
            <a:avLst/>
          </a:prstGeom>
        </p:spPr>
        <p:txBody>
          <a:bodyPr/>
          <a:lstStyle>
            <a:lvl1pPr>
              <a:defRPr>
                <a:solidFill>
                  <a:srgbClr val="515356"/>
                </a:solidFill>
                <a:latin typeface="Roboto Light" panose="02000000000000000000" pitchFamily="2" charset="0"/>
                <a:ea typeface="Roboto Light" panose="02000000000000000000" pitchFamily="2" charset="0"/>
              </a:defRPr>
            </a:lvl1pPr>
            <a:lvl2pPr>
              <a:defRPr>
                <a:solidFill>
                  <a:srgbClr val="515356"/>
                </a:solidFill>
                <a:latin typeface="Roboto Light" panose="02000000000000000000" pitchFamily="2" charset="0"/>
                <a:ea typeface="Roboto Light" panose="02000000000000000000" pitchFamily="2" charset="0"/>
              </a:defRPr>
            </a:lvl2pPr>
            <a:lvl3pPr>
              <a:defRPr>
                <a:solidFill>
                  <a:srgbClr val="515356"/>
                </a:solidFill>
                <a:latin typeface="Roboto Light" panose="02000000000000000000" pitchFamily="2" charset="0"/>
                <a:ea typeface="Roboto Light" panose="02000000000000000000" pitchFamily="2" charset="0"/>
              </a:defRPr>
            </a:lvl3pPr>
            <a:lvl4pPr>
              <a:defRPr>
                <a:solidFill>
                  <a:srgbClr val="515356"/>
                </a:solidFill>
                <a:latin typeface="Roboto Light" panose="02000000000000000000" pitchFamily="2" charset="0"/>
                <a:ea typeface="Roboto Light" panose="02000000000000000000" pitchFamily="2" charset="0"/>
              </a:defRPr>
            </a:lvl4pPr>
            <a:lvl5pPr>
              <a:defRPr>
                <a:solidFill>
                  <a:srgbClr val="515356"/>
                </a:solidFill>
                <a:latin typeface="Roboto Light" panose="02000000000000000000" pitchFamily="2" charset="0"/>
                <a:ea typeface="Roboto Light" panose="02000000000000000000" pitchFamily="2" charset="0"/>
              </a:defRPr>
            </a:lvl5pPr>
          </a:lstStyle>
          <a:p>
            <a:pPr lvl="0"/>
            <a:r>
              <a:rPr lang="en-US"/>
              <a:t>Insert text here</a:t>
            </a:r>
          </a:p>
          <a:p>
            <a:pPr lvl="1"/>
            <a:r>
              <a:rPr lang="en-US"/>
              <a:t>Second level</a:t>
            </a:r>
          </a:p>
          <a:p>
            <a:pPr lvl="2"/>
            <a:r>
              <a:rPr lang="en-US"/>
              <a:t>Third level</a:t>
            </a:r>
          </a:p>
          <a:p>
            <a:pPr lvl="3"/>
            <a:r>
              <a:rPr lang="en-US"/>
              <a:t>Fourth level</a:t>
            </a:r>
          </a:p>
          <a:p>
            <a:pPr lvl="4"/>
            <a:r>
              <a:rPr lang="en-US"/>
              <a:t>Fifth level</a:t>
            </a:r>
            <a:endParaRPr lang="en-CA"/>
          </a:p>
        </p:txBody>
      </p:sp>
      <p:sp>
        <p:nvSpPr>
          <p:cNvPr id="3" name="Picture Placeholder 2"/>
          <p:cNvSpPr>
            <a:spLocks noGrp="1"/>
          </p:cNvSpPr>
          <p:nvPr>
            <p:ph type="pic" sz="quarter" idx="11" hasCustomPrompt="1"/>
          </p:nvPr>
        </p:nvSpPr>
        <p:spPr>
          <a:xfrm>
            <a:off x="2994661" y="4686301"/>
            <a:ext cx="8816342" cy="1909763"/>
          </a:xfrm>
          <a:prstGeom prst="rect">
            <a:avLst/>
          </a:prstGeom>
        </p:spPr>
        <p:txBody>
          <a:bodyPr/>
          <a:lstStyle>
            <a:lvl1pPr>
              <a:defRPr baseline="0">
                <a:solidFill>
                  <a:srgbClr val="515356"/>
                </a:solidFill>
                <a:latin typeface="Knockout 28 Junior Feathrwt" panose="02000506020000020004" pitchFamily="50" charset="0"/>
              </a:defRPr>
            </a:lvl1pPr>
          </a:lstStyle>
          <a:p>
            <a:r>
              <a:rPr lang="en-US"/>
              <a:t>INSERT PICTURE HERE</a:t>
            </a:r>
            <a:endParaRPr lang="en-CA"/>
          </a:p>
        </p:txBody>
      </p:sp>
    </p:spTree>
    <p:extLst>
      <p:ext uri="{BB962C8B-B14F-4D97-AF65-F5344CB8AC3E}">
        <p14:creationId xmlns:p14="http://schemas.microsoft.com/office/powerpoint/2010/main" val="172816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00FE965-D96C-4B79-808F-A7FDF8E35721}" type="datetimeFigureOut">
              <a:rPr lang="en-CA" smtClean="0"/>
              <a:t>2025-02-06</a:t>
            </a:fld>
            <a:endParaRPr lang="en-C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8B07566-57ED-4D80-972A-85DA6CF82F40}" type="slidenum">
              <a:rPr lang="en-CA" smtClean="0"/>
              <a:t>‹#›</a:t>
            </a:fld>
            <a:endParaRPr lang="en-CA"/>
          </a:p>
        </p:txBody>
      </p:sp>
    </p:spTree>
    <p:extLst>
      <p:ext uri="{BB962C8B-B14F-4D97-AF65-F5344CB8AC3E}">
        <p14:creationId xmlns:p14="http://schemas.microsoft.com/office/powerpoint/2010/main" val="4593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750820" y="630938"/>
            <a:ext cx="6973824"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9" cy="4394988"/>
          </a:xfrm>
        </p:spPr>
        <p:txBody>
          <a:bodyPr anchor="ctr">
            <a:noAutofit/>
          </a:bodyPr>
          <a:lstStyle>
            <a:lvl1pPr algn="ctr">
              <a:defRPr sz="7500" spc="600" baseline="0"/>
            </a:lvl1pPr>
          </a:lstStyle>
          <a:p>
            <a:r>
              <a:rPr lang="en-US"/>
              <a:t>Click to edit Master title style</a:t>
            </a:r>
          </a:p>
        </p:txBody>
      </p:sp>
      <p:sp>
        <p:nvSpPr>
          <p:cNvPr id="3" name="Subtitle 2"/>
          <p:cNvSpPr>
            <a:spLocks noGrp="1"/>
          </p:cNvSpPr>
          <p:nvPr>
            <p:ph type="subTitle" idx="1"/>
          </p:nvPr>
        </p:nvSpPr>
        <p:spPr>
          <a:xfrm>
            <a:off x="2215046" y="5979198"/>
            <a:ext cx="8045373"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1078523" y="6375679"/>
            <a:ext cx="2329723" cy="348462"/>
          </a:xfrm>
        </p:spPr>
        <p:txBody>
          <a:bodyPr/>
          <a:lstStyle>
            <a:lvl1pPr>
              <a:defRPr baseline="0">
                <a:solidFill>
                  <a:schemeClr val="accent1">
                    <a:lumMod val="50000"/>
                  </a:schemeClr>
                </a:solidFill>
              </a:defRPr>
            </a:lvl1pPr>
          </a:lstStyle>
          <a:p>
            <a:fld id="{F0C3C663-FF81-40C4-BA15-628FB878DC12}" type="datetimeFigureOut">
              <a:rPr lang="en-CA" smtClean="0"/>
              <a:t>2025-02-06</a:t>
            </a:fld>
            <a:endParaRPr lang="en-CA"/>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CA"/>
          </a:p>
        </p:txBody>
      </p:sp>
      <p:sp>
        <p:nvSpPr>
          <p:cNvPr id="6" name="Slide Number Placeholder 5"/>
          <p:cNvSpPr>
            <a:spLocks noGrp="1"/>
          </p:cNvSpPr>
          <p:nvPr>
            <p:ph type="sldNum" sz="quarter" idx="12"/>
          </p:nvPr>
        </p:nvSpPr>
        <p:spPr>
          <a:xfrm>
            <a:off x="9067219" y="6375679"/>
            <a:ext cx="2329723" cy="345796"/>
          </a:xfrm>
        </p:spPr>
        <p:txBody>
          <a:bodyPr/>
          <a:lstStyle>
            <a:lvl1pPr>
              <a:defRPr baseline="0">
                <a:solidFill>
                  <a:schemeClr val="accent1">
                    <a:lumMod val="50000"/>
                  </a:schemeClr>
                </a:solidFill>
              </a:defRPr>
            </a:lvl1pPr>
          </a:lstStyle>
          <a:p>
            <a:fld id="{9FE6A663-0F41-4427-9B64-8C0EAB3075F3}" type="slidenum">
              <a:rPr lang="en-CA" smtClean="0"/>
              <a:t>‹#›</a:t>
            </a:fld>
            <a:endParaRPr lang="en-CA"/>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073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0C3C663-FF81-40C4-BA15-628FB878DC12}" type="datetimeFigureOut">
              <a:rPr lang="en-CA" smtClean="0"/>
              <a:t>2025-02-06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E6A663-0F41-4427-9B64-8C0EAB3075F3}" type="slidenum">
              <a:rPr lang="en-CA" smtClean="0"/>
              <a:t>‹#›</a:t>
            </a:fld>
            <a:endParaRPr lang="en-CA"/>
          </a:p>
        </p:txBody>
      </p:sp>
    </p:spTree>
    <p:extLst>
      <p:ext uri="{BB962C8B-B14F-4D97-AF65-F5344CB8AC3E}">
        <p14:creationId xmlns:p14="http://schemas.microsoft.com/office/powerpoint/2010/main" val="118504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493964"/>
      </p:ext>
    </p:extLst>
  </p:cSld>
  <p:clrMap bg1="lt1" tx1="dk1" bg2="lt2" tx2="dk2" accent1="accent1" accent2="accent2" accent3="accent3" accent4="accent4" accent5="accent5" accent6="accent6" hlink="hlink" folHlink="folHlink"/>
  <p:sldLayoutIdLst>
    <p:sldLayoutId id="2147483681" r:id="rId1"/>
    <p:sldLayoutId id="2147483668" r:id="rId2"/>
    <p:sldLayoutId id="2147483665" r:id="rId3"/>
    <p:sldLayoutId id="2147483664" r:id="rId4"/>
    <p:sldLayoutId id="2147483666" r:id="rId5"/>
    <p:sldLayoutId id="2147483667" r:id="rId6"/>
    <p:sldLayoutId id="2147483683" r:id="rId7"/>
    <p:sldLayoutId id="2147483953" r:id="rId8"/>
    <p:sldLayoutId id="2147483954" r:id="rId9"/>
    <p:sldLayoutId id="2147483955" r:id="rId10"/>
    <p:sldLayoutId id="2147483956" r:id="rId11"/>
    <p:sldLayoutId id="2147483957" r:id="rId12"/>
  </p:sldLayoutIdLst>
  <p:txStyles>
    <p:titleStyle>
      <a:lvl1pPr algn="l" defTabSz="914400" rtl="0" eaLnBrk="1" latinLnBrk="0" hangingPunct="1">
        <a:lnSpc>
          <a:spcPct val="90000"/>
        </a:lnSpc>
        <a:spcBef>
          <a:spcPct val="0"/>
        </a:spcBef>
        <a:buNone/>
        <a:defRPr sz="4400" kern="1200">
          <a:solidFill>
            <a:srgbClr val="515356"/>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153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15356"/>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15356"/>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15356"/>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15356"/>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drive/folders/197z9mV4FuNySSD5HSy8yVsJn7U1GCy0X"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enactus.ca/host-competitions/impact-challeng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enactus.ca/host-competitions/impact-challenges/"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enactus.ca/host-competitions/impact-challenge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51_521A0A78.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enactus.ca/wp-content/uploads/2024/09/Tech-Presentation-Strategies.pdf"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hyperlink" Target="https://www.youtube.com/watch?v=TN2DdbjHw4c"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30_D7CA17C2.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hyperlink" Target="https://enactus.ca/host-competitions/impact-challenges/" TargetMode="External"/><Relationship Id="rId4" Type="http://schemas.openxmlformats.org/officeDocument/2006/relationships/hyperlink" Target="https://enactuscanada.fillout.com/2024-2025-Regionals-Nationals-PVF" TargetMode="External"/></Relationships>
</file>

<file path=ppt/slides/_rels/slide26.xml.rels><?xml version="1.0" encoding="UTF-8" standalone="yes"?>
<Relationships xmlns="http://schemas.openxmlformats.org/package/2006/relationships"><Relationship Id="rId3" Type="http://schemas.microsoft.com/office/2018/10/relationships/comments" Target="../comments/modernComment_17B_23979FD1.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actus.ca/give-recognition/"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irtable.com/appQeQd2tZ8Vd5jb3/pagmZa2gM4zxkVsSm/form"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enactuscanada.fillout.com/2024-2025-Inscription-Regionale-Equipes" TargetMode="External"/><Relationship Id="rId5" Type="http://schemas.openxmlformats.org/officeDocument/2006/relationships/hyperlink" Target="https://airtable.com/appQeQd2tZ8Vd5jb3/pag99f6r0A6OuyQqV/form" TargetMode="External"/><Relationship Id="rId4" Type="http://schemas.openxmlformats.org/officeDocument/2006/relationships/hyperlink" Target="https://enactuscanada.fillout.com/2024-2025-Regionals-Registration-Team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enactus.ca/host-competitions/impact-challeng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519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6AC59242-341D-4B99-8113-267D20838229}"/>
              </a:ext>
            </a:extLst>
          </p:cNvPr>
          <p:cNvCxnSpPr>
            <a:cxnSpLocks/>
          </p:cNvCxnSpPr>
          <p:nvPr/>
        </p:nvCxnSpPr>
        <p:spPr>
          <a:xfrm>
            <a:off x="6050107" y="3801380"/>
            <a:ext cx="477645" cy="356838"/>
          </a:xfrm>
          <a:prstGeom prst="straightConnector1">
            <a:avLst/>
          </a:prstGeom>
          <a:ln w="28575">
            <a:solidFill>
              <a:srgbClr val="51535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AF7F3296-075F-46DF-8C84-8BD23344D0E9}"/>
              </a:ext>
            </a:extLst>
          </p:cNvPr>
          <p:cNvCxnSpPr>
            <a:cxnSpLocks/>
          </p:cNvCxnSpPr>
          <p:nvPr/>
        </p:nvCxnSpPr>
        <p:spPr>
          <a:xfrm flipV="1">
            <a:off x="7495564" y="3771348"/>
            <a:ext cx="347113" cy="354413"/>
          </a:xfrm>
          <a:prstGeom prst="straightConnector1">
            <a:avLst/>
          </a:prstGeom>
          <a:ln w="28575">
            <a:solidFill>
              <a:srgbClr val="51535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B5B8F6C-0766-49FB-8840-49CF6D1FD5C3}"/>
              </a:ext>
            </a:extLst>
          </p:cNvPr>
          <p:cNvCxnSpPr>
            <a:cxnSpLocks/>
          </p:cNvCxnSpPr>
          <p:nvPr/>
        </p:nvCxnSpPr>
        <p:spPr>
          <a:xfrm flipV="1">
            <a:off x="9391571" y="3560946"/>
            <a:ext cx="273207" cy="5576"/>
          </a:xfrm>
          <a:prstGeom prst="straightConnector1">
            <a:avLst/>
          </a:prstGeom>
          <a:ln w="28575">
            <a:solidFill>
              <a:srgbClr val="51535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01C7145-8D1E-47D0-8DBE-D309544F77C6}"/>
              </a:ext>
            </a:extLst>
          </p:cNvPr>
          <p:cNvCxnSpPr>
            <a:cxnSpLocks/>
          </p:cNvCxnSpPr>
          <p:nvPr/>
        </p:nvCxnSpPr>
        <p:spPr>
          <a:xfrm flipV="1">
            <a:off x="5291827" y="1970094"/>
            <a:ext cx="2629" cy="1074002"/>
          </a:xfrm>
          <a:prstGeom prst="straightConnector1">
            <a:avLst/>
          </a:prstGeom>
          <a:ln w="28575">
            <a:solidFill>
              <a:srgbClr val="515356"/>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8A21DD86-D690-4C59-8A3C-ED7F8A5216CC}"/>
              </a:ext>
            </a:extLst>
          </p:cNvPr>
          <p:cNvCxnSpPr>
            <a:cxnSpLocks/>
          </p:cNvCxnSpPr>
          <p:nvPr/>
        </p:nvCxnSpPr>
        <p:spPr>
          <a:xfrm>
            <a:off x="5294456" y="1983346"/>
            <a:ext cx="991995" cy="1238"/>
          </a:xfrm>
          <a:prstGeom prst="straightConnector1">
            <a:avLst/>
          </a:prstGeom>
          <a:ln w="28575">
            <a:solidFill>
              <a:srgbClr val="515356"/>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DEF515B-A95D-493D-B52B-0C4135EF291C}"/>
              </a:ext>
            </a:extLst>
          </p:cNvPr>
          <p:cNvCxnSpPr>
            <a:cxnSpLocks/>
          </p:cNvCxnSpPr>
          <p:nvPr/>
        </p:nvCxnSpPr>
        <p:spPr>
          <a:xfrm>
            <a:off x="1538398" y="3390182"/>
            <a:ext cx="520814"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8CF243A8-1642-45F1-97AD-86E08F758B5C}"/>
              </a:ext>
            </a:extLst>
          </p:cNvPr>
          <p:cNvSpPr/>
          <p:nvPr/>
        </p:nvSpPr>
        <p:spPr>
          <a:xfrm>
            <a:off x="4453068" y="2972630"/>
            <a:ext cx="1685865" cy="849943"/>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2000">
                <a:solidFill>
                  <a:srgbClr val="515656"/>
                </a:solidFill>
                <a:latin typeface="Roboto"/>
                <a:ea typeface="Roboto"/>
                <a:cs typeface="Roboto"/>
              </a:rPr>
              <a:t>National Exposition</a:t>
            </a:r>
          </a:p>
        </p:txBody>
      </p:sp>
      <p:sp>
        <p:nvSpPr>
          <p:cNvPr id="7" name="Rounded Rectangle 6">
            <a:extLst>
              <a:ext uri="{FF2B5EF4-FFF2-40B4-BE49-F238E27FC236}">
                <a16:creationId xmlns:a16="http://schemas.microsoft.com/office/drawing/2014/main" id="{8B041583-E0BD-49CE-98CC-F176C36281B8}"/>
              </a:ext>
            </a:extLst>
          </p:cNvPr>
          <p:cNvSpPr/>
          <p:nvPr/>
        </p:nvSpPr>
        <p:spPr>
          <a:xfrm>
            <a:off x="9771036" y="3203554"/>
            <a:ext cx="1532120" cy="713301"/>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2000">
                <a:solidFill>
                  <a:srgbClr val="515656"/>
                </a:solidFill>
                <a:latin typeface="Roboto"/>
                <a:ea typeface="Roboto"/>
                <a:cs typeface="Roboto"/>
              </a:rPr>
              <a:t>World Cup</a:t>
            </a:r>
          </a:p>
        </p:txBody>
      </p:sp>
      <p:sp>
        <p:nvSpPr>
          <p:cNvPr id="9" name="Rounded Rectangle 29">
            <a:extLst>
              <a:ext uri="{FF2B5EF4-FFF2-40B4-BE49-F238E27FC236}">
                <a16:creationId xmlns:a16="http://schemas.microsoft.com/office/drawing/2014/main" id="{A76C6A3F-B377-4F9A-B195-724AE510048F}"/>
              </a:ext>
            </a:extLst>
          </p:cNvPr>
          <p:cNvSpPr/>
          <p:nvPr/>
        </p:nvSpPr>
        <p:spPr>
          <a:xfrm>
            <a:off x="6449392" y="4231762"/>
            <a:ext cx="1325548" cy="935128"/>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rgbClr val="515656"/>
                </a:solidFill>
                <a:latin typeface="Roboto"/>
                <a:ea typeface="Roboto"/>
                <a:cs typeface="Roboto"/>
              </a:rPr>
              <a:t>Enactus Canada  </a:t>
            </a:r>
          </a:p>
          <a:p>
            <a:pPr algn="ctr"/>
            <a:r>
              <a:rPr lang="en-CA" sz="1400">
                <a:solidFill>
                  <a:srgbClr val="515656"/>
                </a:solidFill>
                <a:latin typeface="Roboto"/>
                <a:ea typeface="Roboto"/>
                <a:cs typeface="Roboto"/>
              </a:rPr>
              <a:t>National Competition</a:t>
            </a:r>
            <a:endParaRPr lang="en-US" sz="1400">
              <a:solidFill>
                <a:srgbClr val="515656"/>
              </a:solidFill>
              <a:latin typeface="Roboto"/>
              <a:ea typeface="Roboto"/>
              <a:cs typeface="Roboto"/>
            </a:endParaRPr>
          </a:p>
        </p:txBody>
      </p:sp>
      <p:sp>
        <p:nvSpPr>
          <p:cNvPr id="10" name="Rounded Rectangle 30">
            <a:extLst>
              <a:ext uri="{FF2B5EF4-FFF2-40B4-BE49-F238E27FC236}">
                <a16:creationId xmlns:a16="http://schemas.microsoft.com/office/drawing/2014/main" id="{F3574537-49DE-422F-B2A4-3AB1B2C9BEBB}"/>
              </a:ext>
            </a:extLst>
          </p:cNvPr>
          <p:cNvSpPr/>
          <p:nvPr/>
        </p:nvSpPr>
        <p:spPr>
          <a:xfrm>
            <a:off x="6355852" y="1717931"/>
            <a:ext cx="1729571" cy="558437"/>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rgbClr val="515656"/>
                </a:solidFill>
                <a:latin typeface="Roboto"/>
                <a:ea typeface="Roboto"/>
                <a:cs typeface="Roboto"/>
              </a:rPr>
              <a:t>Impact Challenge </a:t>
            </a:r>
            <a:endParaRPr lang="en-US" sz="1400">
              <a:solidFill>
                <a:srgbClr val="515656"/>
              </a:solidFill>
              <a:latin typeface="Roboto"/>
              <a:ea typeface="Roboto"/>
              <a:cs typeface="Roboto"/>
            </a:endParaRPr>
          </a:p>
          <a:p>
            <a:pPr algn="ctr"/>
            <a:r>
              <a:rPr lang="en-CA" sz="1400">
                <a:solidFill>
                  <a:srgbClr val="515656"/>
                </a:solidFill>
                <a:latin typeface="Roboto"/>
                <a:ea typeface="Roboto"/>
                <a:cs typeface="Roboto"/>
              </a:rPr>
              <a:t>Final Rounds</a:t>
            </a:r>
            <a:endParaRPr lang="en-US" sz="1400">
              <a:solidFill>
                <a:srgbClr val="515656"/>
              </a:solidFill>
              <a:latin typeface="Roboto"/>
              <a:ea typeface="Roboto"/>
              <a:cs typeface="Roboto"/>
            </a:endParaRPr>
          </a:p>
        </p:txBody>
      </p:sp>
      <p:sp>
        <p:nvSpPr>
          <p:cNvPr id="13" name="Rounded Rectangle 33">
            <a:extLst>
              <a:ext uri="{FF2B5EF4-FFF2-40B4-BE49-F238E27FC236}">
                <a16:creationId xmlns:a16="http://schemas.microsoft.com/office/drawing/2014/main" id="{3AEF983F-1104-43FD-A877-5D92716B3473}"/>
              </a:ext>
            </a:extLst>
          </p:cNvPr>
          <p:cNvSpPr/>
          <p:nvPr/>
        </p:nvSpPr>
        <p:spPr>
          <a:xfrm>
            <a:off x="7959145" y="3206675"/>
            <a:ext cx="1325549" cy="1024515"/>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rgbClr val="515656"/>
                </a:solidFill>
                <a:latin typeface="Roboto"/>
                <a:ea typeface="Roboto"/>
                <a:cs typeface="Roboto"/>
              </a:rPr>
              <a:t>Enactus Canada National Champion</a:t>
            </a:r>
          </a:p>
        </p:txBody>
      </p:sp>
      <p:sp>
        <p:nvSpPr>
          <p:cNvPr id="14" name="Title 2">
            <a:extLst>
              <a:ext uri="{FF2B5EF4-FFF2-40B4-BE49-F238E27FC236}">
                <a16:creationId xmlns:a16="http://schemas.microsoft.com/office/drawing/2014/main" id="{B763ABEA-6172-42FD-8B4C-6708AE90FE6A}"/>
              </a:ext>
            </a:extLst>
          </p:cNvPr>
          <p:cNvSpPr>
            <a:spLocks noGrp="1"/>
          </p:cNvSpPr>
          <p:nvPr>
            <p:ph type="title"/>
          </p:nvPr>
        </p:nvSpPr>
        <p:spPr>
          <a:xfrm>
            <a:off x="291715" y="327488"/>
            <a:ext cx="11008393" cy="1024515"/>
          </a:xfrm>
        </p:spPr>
        <p:txBody>
          <a:bodyPr>
            <a:normAutofit/>
          </a:bodyPr>
          <a:lstStyle/>
          <a:p>
            <a:pPr algn="ctr"/>
            <a:r>
              <a:rPr lang="en-CA" b="1">
                <a:latin typeface="Knockout 28 Junior Feathrwt"/>
                <a:ea typeface="Roboto"/>
              </a:rPr>
              <a:t>Competition Pathway</a:t>
            </a:r>
            <a:endParaRPr lang="en-CA" b="1">
              <a:ea typeface="Roboto"/>
            </a:endParaRPr>
          </a:p>
        </p:txBody>
      </p:sp>
      <p:sp>
        <p:nvSpPr>
          <p:cNvPr id="8" name="Rounded Rectangle 5">
            <a:extLst>
              <a:ext uri="{FF2B5EF4-FFF2-40B4-BE49-F238E27FC236}">
                <a16:creationId xmlns:a16="http://schemas.microsoft.com/office/drawing/2014/main" id="{F22EB0BD-3E56-4492-A636-17D2D270638A}"/>
              </a:ext>
            </a:extLst>
          </p:cNvPr>
          <p:cNvSpPr/>
          <p:nvPr/>
        </p:nvSpPr>
        <p:spPr>
          <a:xfrm>
            <a:off x="632299" y="2990786"/>
            <a:ext cx="1715589" cy="849942"/>
          </a:xfrm>
          <a:prstGeom prst="roundRect">
            <a:avLst/>
          </a:prstGeom>
          <a:solidFill>
            <a:srgbClr val="51535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2000">
                <a:solidFill>
                  <a:srgbClr val="FFC000"/>
                </a:solidFill>
                <a:latin typeface="Roboto" panose="02000000000000000000" pitchFamily="2" charset="0"/>
                <a:ea typeface="Roboto" panose="02000000000000000000" pitchFamily="2" charset="0"/>
                <a:cs typeface="Roboto" panose="02000000000000000000" pitchFamily="2" charset="0"/>
              </a:rPr>
              <a:t>Regional Exposition</a:t>
            </a:r>
          </a:p>
        </p:txBody>
      </p:sp>
      <p:sp>
        <p:nvSpPr>
          <p:cNvPr id="12" name="Rounded Rectangle 32">
            <a:extLst>
              <a:ext uri="{FF2B5EF4-FFF2-40B4-BE49-F238E27FC236}">
                <a16:creationId xmlns:a16="http://schemas.microsoft.com/office/drawing/2014/main" id="{C784D38C-EBBB-4D13-90A4-56D188AD2A4A}"/>
              </a:ext>
            </a:extLst>
          </p:cNvPr>
          <p:cNvSpPr/>
          <p:nvPr/>
        </p:nvSpPr>
        <p:spPr>
          <a:xfrm>
            <a:off x="2681669" y="3074481"/>
            <a:ext cx="1334149" cy="641784"/>
          </a:xfrm>
          <a:prstGeom prst="roundRect">
            <a:avLst/>
          </a:prstGeom>
          <a:solidFill>
            <a:srgbClr val="51535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a:solidFill>
                  <a:srgbClr val="FFC000"/>
                </a:solidFill>
                <a:latin typeface="Roboto"/>
                <a:ea typeface="Roboto"/>
                <a:cs typeface="Roboto"/>
              </a:rPr>
              <a:t>Impact</a:t>
            </a:r>
            <a:endParaRPr lang="en-US"/>
          </a:p>
          <a:p>
            <a:pPr algn="ctr"/>
            <a:r>
              <a:rPr lang="en-CA" sz="1400">
                <a:solidFill>
                  <a:srgbClr val="FFC000"/>
                </a:solidFill>
                <a:latin typeface="Roboto"/>
                <a:ea typeface="Roboto"/>
                <a:cs typeface="Roboto"/>
              </a:rPr>
              <a:t> Challenges</a:t>
            </a:r>
            <a:endParaRPr lang="en-CA"/>
          </a:p>
        </p:txBody>
      </p:sp>
      <p:cxnSp>
        <p:nvCxnSpPr>
          <p:cNvPr id="2" name="Straight Arrow Connector 1">
            <a:extLst>
              <a:ext uri="{FF2B5EF4-FFF2-40B4-BE49-F238E27FC236}">
                <a16:creationId xmlns:a16="http://schemas.microsoft.com/office/drawing/2014/main" id="{6565BD09-E29D-9C9B-0F4A-48019F270921}"/>
              </a:ext>
            </a:extLst>
          </p:cNvPr>
          <p:cNvCxnSpPr>
            <a:cxnSpLocks/>
          </p:cNvCxnSpPr>
          <p:nvPr/>
        </p:nvCxnSpPr>
        <p:spPr>
          <a:xfrm flipV="1">
            <a:off x="2329753" y="3381277"/>
            <a:ext cx="500057" cy="1750"/>
          </a:xfrm>
          <a:prstGeom prst="straightConnector1">
            <a:avLst/>
          </a:prstGeom>
          <a:ln w="28575">
            <a:solidFill>
              <a:srgbClr val="515356"/>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FE055692-7388-D542-47B3-F510C78AEB2D}"/>
              </a:ext>
            </a:extLst>
          </p:cNvPr>
          <p:cNvCxnSpPr>
            <a:cxnSpLocks/>
          </p:cNvCxnSpPr>
          <p:nvPr/>
        </p:nvCxnSpPr>
        <p:spPr>
          <a:xfrm>
            <a:off x="3988225" y="3405439"/>
            <a:ext cx="462703" cy="13192"/>
          </a:xfrm>
          <a:prstGeom prst="straightConnector1">
            <a:avLst/>
          </a:prstGeom>
          <a:ln w="28575">
            <a:solidFill>
              <a:srgbClr val="51535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725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1E6E-55AF-03CC-9CA0-22C269BDE8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191738-5BD6-F11F-37FA-1275B52D52D8}"/>
              </a:ext>
            </a:extLst>
          </p:cNvPr>
          <p:cNvSpPr>
            <a:spLocks noGrp="1"/>
          </p:cNvSpPr>
          <p:nvPr>
            <p:ph type="title"/>
          </p:nvPr>
        </p:nvSpPr>
        <p:spPr/>
        <p:txBody>
          <a:bodyPr/>
          <a:lstStyle/>
          <a:p>
            <a:r>
              <a:rPr lang="en-CA" b="1">
                <a:latin typeface="Knockout 28 Junior Feathrwt"/>
                <a:ea typeface="Roboto"/>
              </a:rPr>
              <a:t>Impact Challenges</a:t>
            </a:r>
            <a:endParaRPr lang="en-CA" b="1"/>
          </a:p>
        </p:txBody>
      </p:sp>
      <p:sp>
        <p:nvSpPr>
          <p:cNvPr id="4" name="Text Placeholder 3">
            <a:extLst>
              <a:ext uri="{FF2B5EF4-FFF2-40B4-BE49-F238E27FC236}">
                <a16:creationId xmlns:a16="http://schemas.microsoft.com/office/drawing/2014/main" id="{6F87D36A-D323-34C3-9161-D1A1B7B99E66}"/>
              </a:ext>
            </a:extLst>
          </p:cNvPr>
          <p:cNvSpPr>
            <a:spLocks noGrp="1"/>
          </p:cNvSpPr>
          <p:nvPr>
            <p:ph type="body" sz="quarter" idx="10"/>
          </p:nvPr>
        </p:nvSpPr>
        <p:spPr>
          <a:xfrm>
            <a:off x="2994660" y="1698398"/>
            <a:ext cx="8816342" cy="5009477"/>
          </a:xfrm>
        </p:spPr>
        <p:txBody>
          <a:bodyPr vert="horz" lIns="91440" tIns="45720" rIns="91440" bIns="45720" rtlCol="0" anchor="t">
            <a:normAutofit/>
          </a:bodyPr>
          <a:lstStyle/>
          <a:p>
            <a:endParaRPr lang="en-CA" sz="2400">
              <a:latin typeface="Roboto"/>
              <a:ea typeface="Roboto"/>
              <a:cs typeface="Roboto"/>
            </a:endParaRPr>
          </a:p>
          <a:p>
            <a:r>
              <a:rPr lang="en-CA" sz="2400">
                <a:latin typeface="Roboto"/>
                <a:ea typeface="Roboto Light"/>
                <a:cs typeface="Roboto Light"/>
              </a:rPr>
              <a:t>Each competing team will have a </a:t>
            </a:r>
            <a:r>
              <a:rPr lang="en-CA" sz="2400" b="1">
                <a:latin typeface="Roboto"/>
                <a:ea typeface="Roboto Light"/>
                <a:cs typeface="Roboto Light"/>
              </a:rPr>
              <a:t>12-minute time block</a:t>
            </a:r>
            <a:r>
              <a:rPr lang="en-CA" sz="2400">
                <a:latin typeface="Roboto"/>
                <a:ea typeface="Roboto Light"/>
                <a:cs typeface="Roboto Light"/>
              </a:rPr>
              <a:t> for their live presentation. </a:t>
            </a:r>
            <a:endParaRPr lang="en-US" sz="2400">
              <a:latin typeface="Roboto"/>
              <a:ea typeface="Roboto"/>
              <a:cs typeface="Roboto"/>
            </a:endParaRPr>
          </a:p>
          <a:p>
            <a:pPr lvl="1"/>
            <a:r>
              <a:rPr lang="en-CA">
                <a:latin typeface="Roboto"/>
                <a:ea typeface="Roboto"/>
                <a:cs typeface="Roboto"/>
              </a:rPr>
              <a:t>3-minute set-up period</a:t>
            </a:r>
          </a:p>
          <a:p>
            <a:pPr lvl="2"/>
            <a:r>
              <a:rPr lang="en-CA">
                <a:latin typeface="Roboto"/>
                <a:ea typeface="Roboto"/>
                <a:cs typeface="Roboto"/>
              </a:rPr>
              <a:t>Teams must bring their own projectors and Challenge Reports</a:t>
            </a:r>
            <a:endParaRPr lang="en-US">
              <a:latin typeface="Roboto"/>
              <a:ea typeface="Roboto"/>
              <a:cs typeface="Roboto"/>
            </a:endParaRPr>
          </a:p>
          <a:p>
            <a:pPr lvl="1"/>
            <a:r>
              <a:rPr lang="en-CA">
                <a:latin typeface="Roboto"/>
                <a:ea typeface="Roboto"/>
                <a:cs typeface="Roboto"/>
              </a:rPr>
              <a:t>5-minute live presentation</a:t>
            </a:r>
          </a:p>
          <a:p>
            <a:pPr lvl="1"/>
            <a:r>
              <a:rPr lang="en-CA">
                <a:latin typeface="Roboto"/>
                <a:ea typeface="Roboto"/>
                <a:cs typeface="Roboto"/>
              </a:rPr>
              <a:t>4-minute Q&amp;A</a:t>
            </a:r>
          </a:p>
          <a:p>
            <a:pPr lvl="2"/>
            <a:r>
              <a:rPr lang="en-CA">
                <a:latin typeface="Roboto"/>
                <a:ea typeface="Roboto"/>
                <a:cs typeface="Roboto"/>
              </a:rPr>
              <a:t>Unused presentation time </a:t>
            </a:r>
            <a:r>
              <a:rPr lang="en-CA" u="sng">
                <a:latin typeface="Roboto"/>
                <a:ea typeface="Roboto"/>
                <a:cs typeface="Roboto"/>
              </a:rPr>
              <a:t>will not </a:t>
            </a:r>
            <a:r>
              <a:rPr lang="en-CA">
                <a:latin typeface="Roboto"/>
                <a:ea typeface="Roboto"/>
                <a:cs typeface="Roboto"/>
              </a:rPr>
              <a:t>be added to your Q&amp;A period</a:t>
            </a:r>
          </a:p>
          <a:p>
            <a:pPr lvl="1"/>
            <a:r>
              <a:rPr lang="en-CA" b="1">
                <a:latin typeface="Roboto"/>
                <a:ea typeface="Roboto"/>
                <a:cs typeface="Roboto"/>
              </a:rPr>
              <a:t>NEW: </a:t>
            </a:r>
            <a:r>
              <a:rPr lang="en-CA">
                <a:latin typeface="Roboto"/>
                <a:ea typeface="Roboto"/>
                <a:cs typeface="Roboto"/>
                <a:hlinkClick r:id="rId3"/>
              </a:rPr>
              <a:t>Logo hold slide</a:t>
            </a:r>
            <a:r>
              <a:rPr lang="en-CA">
                <a:latin typeface="Roboto"/>
                <a:ea typeface="Roboto"/>
                <a:cs typeface="Roboto"/>
              </a:rPr>
              <a:t> (you will add to slide/video) to be shown during set-up &amp; Q&amp;A period for each challenge</a:t>
            </a:r>
          </a:p>
          <a:p>
            <a:pPr lvl="2"/>
            <a:endParaRPr lang="en-CA">
              <a:latin typeface="Roboto"/>
              <a:ea typeface="Roboto"/>
              <a:cs typeface="Roboto"/>
            </a:endParaRPr>
          </a:p>
          <a:p>
            <a:pPr marL="0" indent="0">
              <a:buNone/>
            </a:pPr>
            <a:r>
              <a:rPr lang="en-CA" sz="2400">
                <a:latin typeface="Roboto"/>
                <a:ea typeface="Roboto"/>
                <a:cs typeface="Roboto"/>
              </a:rPr>
              <a:t>Impact Challenge Overviews and Challenge Report templates are available on our </a:t>
            </a:r>
            <a:r>
              <a:rPr lang="en-CA" sz="2400">
                <a:latin typeface="Roboto"/>
                <a:ea typeface="Roboto"/>
                <a:cs typeface="Roboto"/>
                <a:hlinkClick r:id="rId4"/>
              </a:rPr>
              <a:t>website</a:t>
            </a:r>
            <a:endParaRPr lang="en-CA" sz="2400">
              <a:latin typeface="Roboto"/>
              <a:ea typeface="Roboto"/>
              <a:cs typeface="Roboto"/>
            </a:endParaRPr>
          </a:p>
          <a:p>
            <a:pPr marL="457200" lvl="1" indent="0">
              <a:buNone/>
            </a:pPr>
            <a:endParaRPr lang="en-CA">
              <a:latin typeface="Roboto"/>
              <a:ea typeface="Roboto"/>
              <a:cs typeface="Roboto"/>
            </a:endParaRPr>
          </a:p>
          <a:p>
            <a:endParaRPr lang="en-CA" sz="2400">
              <a:latin typeface="Roboto"/>
              <a:ea typeface="Roboto"/>
              <a:cs typeface="Roboto"/>
            </a:endParaRPr>
          </a:p>
        </p:txBody>
      </p:sp>
    </p:spTree>
    <p:extLst>
      <p:ext uri="{BB962C8B-B14F-4D97-AF65-F5344CB8AC3E}">
        <p14:creationId xmlns:p14="http://schemas.microsoft.com/office/powerpoint/2010/main" val="65000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triangle with a leaf on it&#10;&#10;AI-generated content may be incorrect.">
            <a:extLst>
              <a:ext uri="{FF2B5EF4-FFF2-40B4-BE49-F238E27FC236}">
                <a16:creationId xmlns:a16="http://schemas.microsoft.com/office/drawing/2014/main" id="{A38EFC3A-7C9F-1259-36BC-5B0C4DB5454E}"/>
              </a:ext>
            </a:extLst>
          </p:cNvPr>
          <p:cNvPicPr>
            <a:picLocks noChangeAspect="1"/>
          </p:cNvPicPr>
          <p:nvPr/>
        </p:nvPicPr>
        <p:blipFill>
          <a:blip r:embed="rId3"/>
          <a:stretch>
            <a:fillRect/>
          </a:stretch>
        </p:blipFill>
        <p:spPr>
          <a:xfrm>
            <a:off x="0" y="-12492"/>
            <a:ext cx="12203906" cy="6869906"/>
          </a:xfrm>
          <a:prstGeom prst="rect">
            <a:avLst/>
          </a:prstGeom>
        </p:spPr>
      </p:pic>
    </p:spTree>
    <p:extLst>
      <p:ext uri="{BB962C8B-B14F-4D97-AF65-F5344CB8AC3E}">
        <p14:creationId xmlns:p14="http://schemas.microsoft.com/office/powerpoint/2010/main" val="79365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7722-BE7D-47D8-A6D8-2D6DED2D785A}"/>
              </a:ext>
            </a:extLst>
          </p:cNvPr>
          <p:cNvSpPr>
            <a:spLocks noGrp="1"/>
          </p:cNvSpPr>
          <p:nvPr>
            <p:ph type="title"/>
          </p:nvPr>
        </p:nvSpPr>
        <p:spPr>
          <a:xfrm>
            <a:off x="2981408" y="265043"/>
            <a:ext cx="8873790" cy="1024515"/>
          </a:xfrm>
        </p:spPr>
        <p:txBody>
          <a:bodyPr/>
          <a:lstStyle/>
          <a:p>
            <a:r>
              <a:rPr lang="en-US" b="1">
                <a:latin typeface="Knockout 28 Junior Feathrwt"/>
                <a:ea typeface="Roboto"/>
              </a:rPr>
              <a:t>Judging Criteria</a:t>
            </a:r>
            <a:endParaRPr lang="en-US" b="1"/>
          </a:p>
        </p:txBody>
      </p:sp>
      <p:pic>
        <p:nvPicPr>
          <p:cNvPr id="7" name="Picture 6" descr="A green survey form with white circles and black text&#10;&#10;Description automatically generated">
            <a:extLst>
              <a:ext uri="{FF2B5EF4-FFF2-40B4-BE49-F238E27FC236}">
                <a16:creationId xmlns:a16="http://schemas.microsoft.com/office/drawing/2014/main" id="{83BC8CE5-16EE-DAA9-5C8C-713E2D800BE8}"/>
              </a:ext>
            </a:extLst>
          </p:cNvPr>
          <p:cNvPicPr>
            <a:picLocks noChangeAspect="1"/>
          </p:cNvPicPr>
          <p:nvPr/>
        </p:nvPicPr>
        <p:blipFill>
          <a:blip r:embed="rId3"/>
          <a:stretch>
            <a:fillRect/>
          </a:stretch>
        </p:blipFill>
        <p:spPr>
          <a:xfrm>
            <a:off x="4053755" y="1295206"/>
            <a:ext cx="6737645" cy="5569507"/>
          </a:xfrm>
          <a:prstGeom prst="rect">
            <a:avLst/>
          </a:prstGeom>
        </p:spPr>
      </p:pic>
    </p:spTree>
    <p:extLst>
      <p:ext uri="{BB962C8B-B14F-4D97-AF65-F5344CB8AC3E}">
        <p14:creationId xmlns:p14="http://schemas.microsoft.com/office/powerpoint/2010/main" val="383459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D109D-4BEE-2AF2-E340-D326E52A96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49A967-1270-DED6-12D8-EEBB485B0343}"/>
              </a:ext>
            </a:extLst>
          </p:cNvPr>
          <p:cNvSpPr>
            <a:spLocks noGrp="1"/>
          </p:cNvSpPr>
          <p:nvPr>
            <p:ph type="title"/>
          </p:nvPr>
        </p:nvSpPr>
        <p:spPr>
          <a:xfrm>
            <a:off x="2981408" y="265043"/>
            <a:ext cx="8873790" cy="1024515"/>
          </a:xfrm>
        </p:spPr>
        <p:txBody>
          <a:bodyPr/>
          <a:lstStyle/>
          <a:p>
            <a:r>
              <a:rPr lang="en-US" b="1">
                <a:latin typeface="Knockout 28 Junior Feathrwt"/>
                <a:ea typeface="Roboto"/>
              </a:rPr>
              <a:t>Judging Criteria</a:t>
            </a:r>
            <a:endParaRPr lang="en-US" b="1"/>
          </a:p>
        </p:txBody>
      </p:sp>
      <p:pic>
        <p:nvPicPr>
          <p:cNvPr id="3" name="Picture 2" descr="A survey form with text and images&#10;&#10;Description automatically generated">
            <a:extLst>
              <a:ext uri="{FF2B5EF4-FFF2-40B4-BE49-F238E27FC236}">
                <a16:creationId xmlns:a16="http://schemas.microsoft.com/office/drawing/2014/main" id="{F78B43DE-A4E0-FC45-4360-0D1876EB5CCF}"/>
              </a:ext>
            </a:extLst>
          </p:cNvPr>
          <p:cNvPicPr>
            <a:picLocks noChangeAspect="1"/>
          </p:cNvPicPr>
          <p:nvPr/>
        </p:nvPicPr>
        <p:blipFill>
          <a:blip r:embed="rId3"/>
          <a:stretch>
            <a:fillRect/>
          </a:stretch>
        </p:blipFill>
        <p:spPr>
          <a:xfrm>
            <a:off x="3088999" y="1334671"/>
            <a:ext cx="4291221" cy="2808219"/>
          </a:xfrm>
          <a:prstGeom prst="rect">
            <a:avLst/>
          </a:prstGeom>
        </p:spPr>
      </p:pic>
      <p:pic>
        <p:nvPicPr>
          <p:cNvPr id="6" name="Picture 5" descr="A chart with circles and numbers&#10;&#10;Description automatically generated">
            <a:extLst>
              <a:ext uri="{FF2B5EF4-FFF2-40B4-BE49-F238E27FC236}">
                <a16:creationId xmlns:a16="http://schemas.microsoft.com/office/drawing/2014/main" id="{D25D370B-8FF3-2002-634E-042A623683CE}"/>
              </a:ext>
            </a:extLst>
          </p:cNvPr>
          <p:cNvPicPr>
            <a:picLocks noChangeAspect="1"/>
          </p:cNvPicPr>
          <p:nvPr/>
        </p:nvPicPr>
        <p:blipFill rotWithShape="1">
          <a:blip r:embed="rId4"/>
          <a:srcRect t="91" r="257" b="7930"/>
          <a:stretch/>
        </p:blipFill>
        <p:spPr>
          <a:xfrm>
            <a:off x="3090240" y="4139715"/>
            <a:ext cx="4277714" cy="2638574"/>
          </a:xfrm>
          <a:prstGeom prst="rect">
            <a:avLst/>
          </a:prstGeom>
        </p:spPr>
      </p:pic>
      <p:pic>
        <p:nvPicPr>
          <p:cNvPr id="8" name="Picture 7">
            <a:extLst>
              <a:ext uri="{FF2B5EF4-FFF2-40B4-BE49-F238E27FC236}">
                <a16:creationId xmlns:a16="http://schemas.microsoft.com/office/drawing/2014/main" id="{A35AD9AC-C6DD-E25C-9117-119130285562}"/>
              </a:ext>
            </a:extLst>
          </p:cNvPr>
          <p:cNvPicPr>
            <a:picLocks noChangeAspect="1"/>
          </p:cNvPicPr>
          <p:nvPr/>
        </p:nvPicPr>
        <p:blipFill>
          <a:blip r:embed="rId5"/>
          <a:stretch>
            <a:fillRect/>
          </a:stretch>
        </p:blipFill>
        <p:spPr>
          <a:xfrm>
            <a:off x="7676322" y="1338332"/>
            <a:ext cx="4282662" cy="2149337"/>
          </a:xfrm>
          <a:prstGeom prst="rect">
            <a:avLst/>
          </a:prstGeom>
        </p:spPr>
      </p:pic>
      <p:sp>
        <p:nvSpPr>
          <p:cNvPr id="9" name="TextBox 8">
            <a:extLst>
              <a:ext uri="{FF2B5EF4-FFF2-40B4-BE49-F238E27FC236}">
                <a16:creationId xmlns:a16="http://schemas.microsoft.com/office/drawing/2014/main" id="{C5A2FC4A-A095-FD71-9AEC-1FCD21F37830}"/>
              </a:ext>
            </a:extLst>
          </p:cNvPr>
          <p:cNvSpPr txBox="1"/>
          <p:nvPr/>
        </p:nvSpPr>
        <p:spPr>
          <a:xfrm>
            <a:off x="7728824" y="6413743"/>
            <a:ext cx="4119802" cy="369332"/>
          </a:xfrm>
          <a:prstGeom prst="rect">
            <a:avLst/>
          </a:prstGeom>
          <a:noFill/>
        </p:spPr>
        <p:txBody>
          <a:bodyPr wrap="square" lIns="91440" tIns="45720" rIns="91440" bIns="45720" rtlCol="0" anchor="t">
            <a:spAutoFit/>
          </a:bodyPr>
          <a:lstStyle/>
          <a:p>
            <a:pPr algn="ctr"/>
            <a:r>
              <a:rPr lang="en-CA">
                <a:latin typeface="Roboto"/>
                <a:ea typeface="Roboto"/>
                <a:cs typeface="Roboto"/>
                <a:hlinkClick r:id="rId6"/>
              </a:rPr>
              <a:t>Check out all 4 judging criteria here</a:t>
            </a:r>
            <a:endParaRPr lang="en-US"/>
          </a:p>
        </p:txBody>
      </p:sp>
    </p:spTree>
    <p:extLst>
      <p:ext uri="{BB962C8B-B14F-4D97-AF65-F5344CB8AC3E}">
        <p14:creationId xmlns:p14="http://schemas.microsoft.com/office/powerpoint/2010/main" val="2242236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F22B-74D6-43D3-84CF-0F3610F7CD0A}"/>
              </a:ext>
            </a:extLst>
          </p:cNvPr>
          <p:cNvSpPr>
            <a:spLocks noGrp="1"/>
          </p:cNvSpPr>
          <p:nvPr>
            <p:ph type="title"/>
          </p:nvPr>
        </p:nvSpPr>
        <p:spPr/>
        <p:txBody>
          <a:bodyPr>
            <a:normAutofit/>
          </a:bodyPr>
          <a:lstStyle/>
          <a:p>
            <a:r>
              <a:rPr lang="en-US" b="1">
                <a:latin typeface="Knockout 28 Junior Feathrwt"/>
                <a:ea typeface="Roboto"/>
              </a:rPr>
              <a:t>Challenge Reports</a:t>
            </a:r>
            <a:endParaRPr lang="en-US" b="1">
              <a:ea typeface="Roboto"/>
            </a:endParaRPr>
          </a:p>
        </p:txBody>
      </p:sp>
      <p:sp>
        <p:nvSpPr>
          <p:cNvPr id="6" name="TextBox 5">
            <a:extLst>
              <a:ext uri="{FF2B5EF4-FFF2-40B4-BE49-F238E27FC236}">
                <a16:creationId xmlns:a16="http://schemas.microsoft.com/office/drawing/2014/main" id="{5B47E91C-E0CB-17AC-F4EA-A0EC76843079}"/>
              </a:ext>
            </a:extLst>
          </p:cNvPr>
          <p:cNvSpPr txBox="1"/>
          <p:nvPr/>
        </p:nvSpPr>
        <p:spPr>
          <a:xfrm>
            <a:off x="5299870" y="6520891"/>
            <a:ext cx="425428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Roboto"/>
              </a:rPr>
              <a:t>All Challenge Reports can be found</a:t>
            </a:r>
            <a:r>
              <a:rPr lang="en-US" sz="1600">
                <a:solidFill>
                  <a:srgbClr val="FF0000"/>
                </a:solidFill>
                <a:latin typeface="Roboto"/>
              </a:rPr>
              <a:t> </a:t>
            </a:r>
            <a:r>
              <a:rPr lang="en-US" sz="1600" u="sng">
                <a:solidFill>
                  <a:srgbClr val="0563C1"/>
                </a:solidFill>
                <a:latin typeface="Roboto"/>
                <a:cs typeface="Segoe UI"/>
                <a:hlinkClick r:id="rId3"/>
              </a:rPr>
              <a:t>here</a:t>
            </a:r>
            <a:endParaRPr lang="en-US" sz="1600">
              <a:solidFill>
                <a:srgbClr val="FF0000"/>
              </a:solidFill>
              <a:latin typeface="Roboto"/>
              <a:ea typeface="Roboto"/>
              <a:cs typeface="Roboto"/>
            </a:endParaRPr>
          </a:p>
        </p:txBody>
      </p:sp>
      <p:pic>
        <p:nvPicPr>
          <p:cNvPr id="8" name="Picture 7" descr="A project overview with text&#10;&#10;Description automatically generated">
            <a:extLst>
              <a:ext uri="{FF2B5EF4-FFF2-40B4-BE49-F238E27FC236}">
                <a16:creationId xmlns:a16="http://schemas.microsoft.com/office/drawing/2014/main" id="{3F0D4673-AE10-57B8-F73E-03E68A3B2651}"/>
              </a:ext>
            </a:extLst>
          </p:cNvPr>
          <p:cNvPicPr>
            <a:picLocks noChangeAspect="1"/>
          </p:cNvPicPr>
          <p:nvPr/>
        </p:nvPicPr>
        <p:blipFill>
          <a:blip r:embed="rId4"/>
          <a:stretch>
            <a:fillRect/>
          </a:stretch>
        </p:blipFill>
        <p:spPr>
          <a:xfrm>
            <a:off x="5132169" y="1497412"/>
            <a:ext cx="4599125" cy="5038922"/>
          </a:xfrm>
          <a:prstGeom prst="rect">
            <a:avLst/>
          </a:prstGeom>
        </p:spPr>
      </p:pic>
    </p:spTree>
    <p:extLst>
      <p:ext uri="{BB962C8B-B14F-4D97-AF65-F5344CB8AC3E}">
        <p14:creationId xmlns:p14="http://schemas.microsoft.com/office/powerpoint/2010/main" val="244450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3AE7-6FEC-42AF-9F6F-9714585DA57C}"/>
              </a:ext>
            </a:extLst>
          </p:cNvPr>
          <p:cNvSpPr>
            <a:spLocks noGrp="1"/>
          </p:cNvSpPr>
          <p:nvPr>
            <p:ph type="title"/>
          </p:nvPr>
        </p:nvSpPr>
        <p:spPr>
          <a:xfrm>
            <a:off x="2994660" y="233137"/>
            <a:ext cx="8873790" cy="1024515"/>
          </a:xfrm>
        </p:spPr>
        <p:txBody>
          <a:bodyPr>
            <a:normAutofit fontScale="90000"/>
          </a:bodyPr>
          <a:lstStyle/>
          <a:p>
            <a:r>
              <a:rPr lang="en-US" sz="4800" b="1"/>
              <a:t>Creating an Effective Challenge Report</a:t>
            </a:r>
            <a:endParaRPr lang="en-CA" sz="4800" b="1"/>
          </a:p>
        </p:txBody>
      </p:sp>
      <p:sp>
        <p:nvSpPr>
          <p:cNvPr id="3" name="Text Placeholder 2">
            <a:extLst>
              <a:ext uri="{FF2B5EF4-FFF2-40B4-BE49-F238E27FC236}">
                <a16:creationId xmlns:a16="http://schemas.microsoft.com/office/drawing/2014/main" id="{2044A297-1879-4D1A-BDFA-8AE3430C43FE}"/>
              </a:ext>
            </a:extLst>
          </p:cNvPr>
          <p:cNvSpPr>
            <a:spLocks noGrp="1"/>
          </p:cNvSpPr>
          <p:nvPr>
            <p:ph type="body" sz="quarter" idx="10"/>
          </p:nvPr>
        </p:nvSpPr>
        <p:spPr>
          <a:xfrm>
            <a:off x="2994660" y="1476149"/>
            <a:ext cx="8816342" cy="2751137"/>
          </a:xfrm>
        </p:spPr>
        <p:txBody>
          <a:bodyPr vert="horz" lIns="91440" tIns="45720" rIns="91440" bIns="45720" rtlCol="0" anchor="t">
            <a:noAutofit/>
          </a:bodyPr>
          <a:lstStyle/>
          <a:p>
            <a:r>
              <a:rPr lang="en-US" sz="1800" b="1">
                <a:latin typeface="Roboto"/>
                <a:ea typeface="Roboto"/>
                <a:cs typeface="Roboto"/>
              </a:rPr>
              <a:t>Clear &amp; Concise Messaging:</a:t>
            </a:r>
          </a:p>
          <a:p>
            <a:pPr lvl="1"/>
            <a:r>
              <a:rPr lang="en-US" sz="1800">
                <a:latin typeface="Roboto"/>
                <a:ea typeface="Roboto"/>
                <a:cs typeface="Roboto"/>
              </a:rPr>
              <a:t>Craft a brief and focused message that clearly communicates your project's purpose, impact and significance.</a:t>
            </a:r>
          </a:p>
          <a:p>
            <a:r>
              <a:rPr lang="en-US" sz="1800" b="1">
                <a:latin typeface="Roboto"/>
                <a:ea typeface="Roboto"/>
                <a:cs typeface="Roboto"/>
              </a:rPr>
              <a:t>Impact Metrics at a Glance:</a:t>
            </a:r>
          </a:p>
          <a:p>
            <a:pPr lvl="1"/>
            <a:r>
              <a:rPr lang="en-US" sz="1800">
                <a:latin typeface="Roboto"/>
                <a:ea typeface="Roboto"/>
                <a:cs typeface="Roboto"/>
              </a:rPr>
              <a:t>Use key metrics and visuals to showcase the impact in a way that is easily digestible</a:t>
            </a:r>
          </a:p>
          <a:p>
            <a:r>
              <a:rPr lang="en-US" sz="1800" b="1">
                <a:latin typeface="Roboto"/>
                <a:ea typeface="Roboto"/>
                <a:cs typeface="Roboto"/>
              </a:rPr>
              <a:t>Storytelling:</a:t>
            </a:r>
          </a:p>
          <a:p>
            <a:pPr lvl="1"/>
            <a:r>
              <a:rPr lang="en-US" sz="1800">
                <a:latin typeface="Roboto"/>
                <a:ea typeface="Roboto"/>
                <a:cs typeface="Roboto"/>
              </a:rPr>
              <a:t>Incorporate compelling stories to humanize your project. Share real-life examples and testimonials that convey the tangible impact on individuals or communities.</a:t>
            </a:r>
          </a:p>
          <a:p>
            <a:r>
              <a:rPr lang="en-US" sz="1800" b="1">
                <a:latin typeface="Roboto"/>
                <a:ea typeface="Roboto"/>
                <a:cs typeface="Roboto"/>
              </a:rPr>
              <a:t>Addressing Technical Complexity:</a:t>
            </a:r>
          </a:p>
          <a:p>
            <a:pPr lvl="1"/>
            <a:r>
              <a:rPr lang="en-US" sz="1800">
                <a:latin typeface="Roboto"/>
                <a:ea typeface="Roboto"/>
                <a:cs typeface="Roboto"/>
              </a:rPr>
              <a:t>If your project involves technical products or services, provide a simplified overview that focuses on the practical benefits rather than technical details.</a:t>
            </a:r>
          </a:p>
          <a:p>
            <a:r>
              <a:rPr lang="en-US" sz="1800" b="1">
                <a:latin typeface="Roboto"/>
                <a:ea typeface="Roboto"/>
                <a:cs typeface="Roboto"/>
              </a:rPr>
              <a:t>Three Key Takeaways:</a:t>
            </a:r>
            <a:endParaRPr lang="en-US" sz="1800">
              <a:latin typeface="Roboto"/>
              <a:ea typeface="Roboto"/>
              <a:cs typeface="Roboto"/>
            </a:endParaRPr>
          </a:p>
          <a:p>
            <a:pPr lvl="1"/>
            <a:r>
              <a:rPr lang="en-US" sz="1800">
                <a:latin typeface="Roboto"/>
                <a:ea typeface="Roboto"/>
                <a:cs typeface="Roboto"/>
              </a:rPr>
              <a:t>Ensure judges can quickly grasp three key takeaways from your challenge report. This helps them focus on the most critical aspects during their limited review time.</a:t>
            </a:r>
          </a:p>
        </p:txBody>
      </p:sp>
    </p:spTree>
    <p:extLst>
      <p:ext uri="{BB962C8B-B14F-4D97-AF65-F5344CB8AC3E}">
        <p14:creationId xmlns:p14="http://schemas.microsoft.com/office/powerpoint/2010/main" val="2013748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1F2B-6662-4776-9C2D-88FCB81301A2}"/>
              </a:ext>
            </a:extLst>
          </p:cNvPr>
          <p:cNvSpPr>
            <a:spLocks noGrp="1"/>
          </p:cNvSpPr>
          <p:nvPr>
            <p:ph type="title"/>
          </p:nvPr>
        </p:nvSpPr>
        <p:spPr/>
        <p:txBody>
          <a:bodyPr>
            <a:noAutofit/>
          </a:bodyPr>
          <a:lstStyle/>
          <a:p>
            <a:r>
              <a:rPr lang="en-US" sz="5000" b="1"/>
              <a:t>Crafting an Engaging Live Presentation</a:t>
            </a:r>
            <a:endParaRPr lang="en-CA" sz="5000"/>
          </a:p>
        </p:txBody>
      </p:sp>
      <p:sp>
        <p:nvSpPr>
          <p:cNvPr id="3" name="Text Placeholder 2">
            <a:extLst>
              <a:ext uri="{FF2B5EF4-FFF2-40B4-BE49-F238E27FC236}">
                <a16:creationId xmlns:a16="http://schemas.microsoft.com/office/drawing/2014/main" id="{7F9426A7-9698-4FE0-B836-62FD94C66A10}"/>
              </a:ext>
            </a:extLst>
          </p:cNvPr>
          <p:cNvSpPr>
            <a:spLocks noGrp="1"/>
          </p:cNvSpPr>
          <p:nvPr>
            <p:ph type="body" sz="quarter" idx="10"/>
          </p:nvPr>
        </p:nvSpPr>
        <p:spPr>
          <a:xfrm>
            <a:off x="2994660" y="1908605"/>
            <a:ext cx="8816342" cy="4653415"/>
          </a:xfrm>
        </p:spPr>
        <p:txBody>
          <a:bodyPr vert="horz" lIns="91440" tIns="45720" rIns="91440" bIns="45720" rtlCol="0" anchor="t">
            <a:noAutofit/>
          </a:bodyPr>
          <a:lstStyle/>
          <a:p>
            <a:r>
              <a:rPr lang="en-US" sz="1800" b="1">
                <a:latin typeface="Roboto"/>
                <a:ea typeface="Roboto"/>
                <a:cs typeface="Roboto"/>
              </a:rPr>
              <a:t>Start with a Strong Hook:</a:t>
            </a:r>
          </a:p>
          <a:p>
            <a:pPr lvl="1"/>
            <a:r>
              <a:rPr lang="en-US" sz="1800">
                <a:latin typeface="Roboto"/>
                <a:ea typeface="Roboto"/>
                <a:cs typeface="Roboto"/>
              </a:rPr>
              <a:t>Capture the judges' attention from the beginning with a compelling opening. This could be a relevant statistic, a thought-provoking question or a brief anecdote related to your project.</a:t>
            </a:r>
          </a:p>
          <a:p>
            <a:r>
              <a:rPr lang="en-US" sz="1800" b="1">
                <a:latin typeface="Roboto"/>
                <a:ea typeface="Roboto"/>
                <a:cs typeface="Roboto"/>
              </a:rPr>
              <a:t>Use a Structured Approach:</a:t>
            </a:r>
          </a:p>
          <a:p>
            <a:pPr lvl="1"/>
            <a:r>
              <a:rPr lang="en-US" sz="1800">
                <a:latin typeface="Roboto"/>
                <a:ea typeface="Roboto"/>
                <a:cs typeface="Roboto"/>
              </a:rPr>
              <a:t>Organize your presentation with a clear structure. Start with an introduction, followed by the problem statement, your solution, impact and a strong conclusion. </a:t>
            </a:r>
            <a:r>
              <a:rPr lang="en-US" sz="1800" u="sng">
                <a:latin typeface="Roboto"/>
                <a:ea typeface="Roboto"/>
                <a:cs typeface="Roboto"/>
              </a:rPr>
              <a:t>Be clear, and concise!</a:t>
            </a:r>
            <a:endParaRPr lang="en-US" sz="1800" b="1" u="sng">
              <a:latin typeface="Roboto"/>
              <a:ea typeface="Roboto"/>
              <a:cs typeface="Roboto"/>
            </a:endParaRPr>
          </a:p>
          <a:p>
            <a:r>
              <a:rPr lang="en-US" sz="1800" b="1">
                <a:latin typeface="Roboto"/>
                <a:ea typeface="Roboto"/>
                <a:cs typeface="Roboto"/>
              </a:rPr>
              <a:t>Tell a Story:</a:t>
            </a:r>
          </a:p>
          <a:p>
            <a:pPr lvl="1"/>
            <a:r>
              <a:rPr lang="en-US" sz="1800">
                <a:latin typeface="Roboto"/>
                <a:ea typeface="Roboto"/>
                <a:cs typeface="Roboto"/>
              </a:rPr>
              <a:t>Weave a narrative throughout your presentation. Share stories, anecdotes, or testimonials to humanize your project and make it more relatable.</a:t>
            </a:r>
          </a:p>
          <a:p>
            <a:r>
              <a:rPr lang="en-US" sz="1800" b="1">
                <a:latin typeface="Roboto"/>
                <a:ea typeface="Roboto"/>
                <a:cs typeface="Roboto"/>
              </a:rPr>
              <a:t>Limit Text on Slides:</a:t>
            </a:r>
          </a:p>
          <a:p>
            <a:pPr lvl="1"/>
            <a:r>
              <a:rPr lang="en-US" sz="1800">
                <a:latin typeface="Roboto"/>
                <a:ea typeface="Roboto"/>
                <a:cs typeface="Roboto"/>
              </a:rPr>
              <a:t>Avoid overwhelming slides with too much text. Use bullet points, short sentences and visuals to convey key information. </a:t>
            </a:r>
            <a:r>
              <a:rPr lang="en-US" sz="1800" b="1">
                <a:latin typeface="Roboto"/>
                <a:ea typeface="Roboto"/>
                <a:cs typeface="Roboto"/>
              </a:rPr>
              <a:t>Slides should support your spoken words, not replace them.</a:t>
            </a:r>
          </a:p>
        </p:txBody>
      </p:sp>
    </p:spTree>
    <p:extLst>
      <p:ext uri="{BB962C8B-B14F-4D97-AF65-F5344CB8AC3E}">
        <p14:creationId xmlns:p14="http://schemas.microsoft.com/office/powerpoint/2010/main" val="3516982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EA3E0-D045-4C3C-AF3A-7D396C890DD0}"/>
              </a:ext>
            </a:extLst>
          </p:cNvPr>
          <p:cNvSpPr>
            <a:spLocks noGrp="1"/>
          </p:cNvSpPr>
          <p:nvPr>
            <p:ph type="title"/>
          </p:nvPr>
        </p:nvSpPr>
        <p:spPr/>
        <p:txBody>
          <a:bodyPr>
            <a:normAutofit/>
          </a:bodyPr>
          <a:lstStyle/>
          <a:p>
            <a:r>
              <a:rPr lang="en-US" b="1"/>
              <a:t>Most Importantly…</a:t>
            </a:r>
            <a:endParaRPr lang="en-CA" b="1"/>
          </a:p>
        </p:txBody>
      </p:sp>
      <p:sp>
        <p:nvSpPr>
          <p:cNvPr id="3" name="Text Placeholder 2">
            <a:extLst>
              <a:ext uri="{FF2B5EF4-FFF2-40B4-BE49-F238E27FC236}">
                <a16:creationId xmlns:a16="http://schemas.microsoft.com/office/drawing/2014/main" id="{389E3DC8-10F1-4761-9CFB-70876380E466}"/>
              </a:ext>
            </a:extLst>
          </p:cNvPr>
          <p:cNvSpPr>
            <a:spLocks noGrp="1"/>
          </p:cNvSpPr>
          <p:nvPr>
            <p:ph type="body" sz="quarter" idx="10"/>
          </p:nvPr>
        </p:nvSpPr>
        <p:spPr/>
        <p:txBody>
          <a:bodyPr vert="horz" lIns="91440" tIns="45720" rIns="91440" bIns="45720" rtlCol="0" anchor="t">
            <a:noAutofit/>
          </a:bodyPr>
          <a:lstStyle/>
          <a:p>
            <a:r>
              <a:rPr lang="en-US" b="1">
                <a:latin typeface="Roboto"/>
                <a:ea typeface="Roboto"/>
                <a:cs typeface="Roboto"/>
              </a:rPr>
              <a:t>Practice, Practice, Practice:</a:t>
            </a:r>
          </a:p>
          <a:p>
            <a:pPr lvl="1"/>
            <a:r>
              <a:rPr lang="en-US">
                <a:latin typeface="Roboto"/>
                <a:ea typeface="Roboto"/>
                <a:cs typeface="Roboto"/>
              </a:rPr>
              <a:t>Rehearse your presentation multiple times to ensure smooth delivery and confidence. Practice in front of teammates and gather feedback to refine your content and delivery.</a:t>
            </a:r>
          </a:p>
          <a:p>
            <a:r>
              <a:rPr lang="en-US" b="1">
                <a:latin typeface="Roboto"/>
                <a:ea typeface="Roboto"/>
                <a:cs typeface="Roboto"/>
              </a:rPr>
              <a:t>Solicit Feedback:</a:t>
            </a:r>
          </a:p>
          <a:p>
            <a:pPr lvl="1">
              <a:spcAft>
                <a:spcPts val="1200"/>
              </a:spcAft>
            </a:pPr>
            <a:r>
              <a:rPr lang="en-US">
                <a:latin typeface="Roboto"/>
                <a:ea typeface="Roboto"/>
                <a:cs typeface="Roboto"/>
              </a:rPr>
              <a:t>Seek feedback from friends, family, professors, etc. External perspectives can provide valuable insights into areas for improvement.</a:t>
            </a:r>
            <a:endParaRPr lang="en-US" sz="1800">
              <a:latin typeface="Roboto"/>
              <a:ea typeface="Roboto"/>
              <a:cs typeface="Roboto"/>
            </a:endParaRPr>
          </a:p>
          <a:p>
            <a:pPr marL="0" indent="0" algn="ctr">
              <a:buNone/>
            </a:pPr>
            <a:r>
              <a:rPr lang="en-US">
                <a:latin typeface="Roboto"/>
                <a:ea typeface="Roboto"/>
                <a:cs typeface="Roboto"/>
              </a:rPr>
              <a:t>Remember, this is the first time the judges hear about your project!</a:t>
            </a:r>
          </a:p>
          <a:p>
            <a:pPr lvl="2"/>
            <a:endParaRPr lang="en-CA">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27762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8A14-D94A-4BF1-ACB0-7AA6AC77BBA5}"/>
              </a:ext>
            </a:extLst>
          </p:cNvPr>
          <p:cNvSpPr>
            <a:spLocks noGrp="1"/>
          </p:cNvSpPr>
          <p:nvPr>
            <p:ph type="title"/>
          </p:nvPr>
        </p:nvSpPr>
        <p:spPr/>
        <p:txBody>
          <a:bodyPr>
            <a:normAutofit fontScale="90000"/>
          </a:bodyPr>
          <a:lstStyle/>
          <a:p>
            <a:r>
              <a:rPr lang="en-CA" b="1"/>
              <a:t>Navigating Questions with Ease</a:t>
            </a:r>
          </a:p>
        </p:txBody>
      </p:sp>
      <p:sp>
        <p:nvSpPr>
          <p:cNvPr id="3" name="Text Placeholder 2">
            <a:extLst>
              <a:ext uri="{FF2B5EF4-FFF2-40B4-BE49-F238E27FC236}">
                <a16:creationId xmlns:a16="http://schemas.microsoft.com/office/drawing/2014/main" id="{EDA25C7A-3624-4C58-A128-26176A424E47}"/>
              </a:ext>
            </a:extLst>
          </p:cNvPr>
          <p:cNvSpPr>
            <a:spLocks noGrp="1"/>
          </p:cNvSpPr>
          <p:nvPr>
            <p:ph type="body" sz="quarter" idx="10"/>
          </p:nvPr>
        </p:nvSpPr>
        <p:spPr/>
        <p:txBody>
          <a:bodyPr vert="horz" lIns="91440" tIns="45720" rIns="91440" bIns="45720" rtlCol="0" anchor="t">
            <a:noAutofit/>
          </a:bodyPr>
          <a:lstStyle/>
          <a:p>
            <a:r>
              <a:rPr lang="en-US" sz="2400">
                <a:latin typeface="Roboto"/>
                <a:ea typeface="Roboto"/>
                <a:cs typeface="Roboto"/>
              </a:rPr>
              <a:t>Tips and best practices for handling Q&amp;A:</a:t>
            </a:r>
          </a:p>
          <a:p>
            <a:pPr lvl="1"/>
            <a:r>
              <a:rPr lang="en-US" sz="1800" b="1">
                <a:latin typeface="Roboto"/>
                <a:ea typeface="Roboto"/>
                <a:cs typeface="Roboto"/>
              </a:rPr>
              <a:t>Stay Calm and Composed, </a:t>
            </a:r>
            <a:r>
              <a:rPr lang="en-US" sz="1800">
                <a:latin typeface="Roboto"/>
                <a:ea typeface="Roboto"/>
                <a:cs typeface="Roboto"/>
              </a:rPr>
              <a:t>even when faced with challenging questions.</a:t>
            </a:r>
          </a:p>
          <a:p>
            <a:pPr lvl="1"/>
            <a:r>
              <a:rPr lang="en-US" sz="1800" b="1">
                <a:latin typeface="Roboto"/>
                <a:ea typeface="Roboto"/>
                <a:cs typeface="Roboto"/>
              </a:rPr>
              <a:t>Active Listening:</a:t>
            </a:r>
          </a:p>
          <a:p>
            <a:pPr lvl="2"/>
            <a:r>
              <a:rPr lang="en-US" sz="1800">
                <a:latin typeface="Roboto"/>
                <a:ea typeface="Roboto"/>
                <a:cs typeface="Roboto"/>
              </a:rPr>
              <a:t>Pay close attention to each question, EVERYONE nodding and maintaining eye contact.</a:t>
            </a:r>
          </a:p>
          <a:p>
            <a:pPr lvl="1"/>
            <a:r>
              <a:rPr lang="en-US" sz="1800" b="1">
                <a:latin typeface="Roboto"/>
                <a:ea typeface="Roboto"/>
                <a:cs typeface="Roboto"/>
              </a:rPr>
              <a:t>Bridge to Key Messages:</a:t>
            </a:r>
          </a:p>
          <a:p>
            <a:pPr lvl="2"/>
            <a:r>
              <a:rPr lang="en-US" sz="1800">
                <a:latin typeface="Roboto"/>
                <a:ea typeface="Roboto"/>
                <a:cs typeface="Roboto"/>
              </a:rPr>
              <a:t>Skillfully bridge questions back to key messages in your project.</a:t>
            </a:r>
          </a:p>
          <a:p>
            <a:pPr lvl="1"/>
            <a:r>
              <a:rPr lang="en-US" sz="1800" b="1">
                <a:latin typeface="Roboto"/>
                <a:ea typeface="Roboto"/>
                <a:cs typeface="Roboto"/>
              </a:rPr>
              <a:t>Collaborative Answering:</a:t>
            </a:r>
          </a:p>
          <a:p>
            <a:pPr lvl="2"/>
            <a:r>
              <a:rPr lang="en-US" sz="1800">
                <a:latin typeface="Roboto"/>
                <a:ea typeface="Roboto"/>
                <a:cs typeface="Roboto"/>
              </a:rPr>
              <a:t>Assign questions based on team members' expertise to provide well-rounded responses.</a:t>
            </a:r>
          </a:p>
          <a:p>
            <a:pPr lvl="1"/>
            <a:r>
              <a:rPr lang="en-US" sz="1800" b="1">
                <a:latin typeface="Roboto"/>
                <a:ea typeface="Roboto"/>
                <a:cs typeface="Roboto"/>
              </a:rPr>
              <a:t>Be Concise:</a:t>
            </a:r>
          </a:p>
          <a:p>
            <a:pPr lvl="2"/>
            <a:r>
              <a:rPr lang="en-US" sz="1800">
                <a:latin typeface="Roboto"/>
                <a:ea typeface="Roboto"/>
                <a:cs typeface="Roboto"/>
              </a:rPr>
              <a:t>Provide concise and to-the-point answers, you only have 4-minutes!!!</a:t>
            </a:r>
          </a:p>
          <a:p>
            <a:pPr lvl="1"/>
            <a:r>
              <a:rPr lang="en-US" sz="1800" b="1">
                <a:latin typeface="Roboto"/>
                <a:ea typeface="Roboto"/>
                <a:cs typeface="Roboto"/>
              </a:rPr>
              <a:t>Pause for a second before answering!</a:t>
            </a:r>
          </a:p>
          <a:p>
            <a:pPr lvl="2"/>
            <a:r>
              <a:rPr lang="en-US" sz="1800">
                <a:latin typeface="Roboto"/>
                <a:ea typeface="Roboto"/>
                <a:cs typeface="Roboto"/>
              </a:rPr>
              <a:t>Gives you and the judges a moment to process and ensures you’re answering what was asked. Your response doesn’t just help the judge who asked, it helps all the judges in their evaluation.</a:t>
            </a:r>
            <a:endParaRPr lang="en-CA" sz="1800">
              <a:latin typeface="Roboto"/>
              <a:ea typeface="Roboto"/>
              <a:cs typeface="Roboto"/>
            </a:endParaRPr>
          </a:p>
        </p:txBody>
      </p:sp>
    </p:spTree>
    <p:extLst>
      <p:ext uri="{BB962C8B-B14F-4D97-AF65-F5344CB8AC3E}">
        <p14:creationId xmlns:p14="http://schemas.microsoft.com/office/powerpoint/2010/main" val="134648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365" y="2766220"/>
            <a:ext cx="9560688" cy="1325563"/>
          </a:xfrm>
        </p:spPr>
        <p:txBody>
          <a:bodyPr>
            <a:noAutofit/>
          </a:bodyPr>
          <a:lstStyle/>
          <a:p>
            <a:r>
              <a:rPr lang="en-CA" sz="4800" b="1">
                <a:latin typeface="Knockout 28 Junior Feathrwt"/>
                <a:ea typeface="Roboto"/>
              </a:rPr>
              <a:t>Get Ready For Regionals 2025</a:t>
            </a:r>
          </a:p>
        </p:txBody>
      </p:sp>
    </p:spTree>
    <p:extLst>
      <p:ext uri="{BB962C8B-B14F-4D97-AF65-F5344CB8AC3E}">
        <p14:creationId xmlns:p14="http://schemas.microsoft.com/office/powerpoint/2010/main" val="2137777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ECB57-0C2E-43DF-B23D-869C3AE01B56}"/>
              </a:ext>
            </a:extLst>
          </p:cNvPr>
          <p:cNvSpPr>
            <a:spLocks noGrp="1"/>
          </p:cNvSpPr>
          <p:nvPr>
            <p:ph type="title"/>
          </p:nvPr>
        </p:nvSpPr>
        <p:spPr/>
        <p:txBody>
          <a:bodyPr>
            <a:normAutofit fontScale="90000"/>
          </a:bodyPr>
          <a:lstStyle/>
          <a:p>
            <a:r>
              <a:rPr lang="en-CA" b="1"/>
              <a:t>Navigating Questions with Ease</a:t>
            </a:r>
            <a:endParaRPr lang="en-CA"/>
          </a:p>
        </p:txBody>
      </p:sp>
      <p:sp>
        <p:nvSpPr>
          <p:cNvPr id="3" name="Text Placeholder 2">
            <a:extLst>
              <a:ext uri="{FF2B5EF4-FFF2-40B4-BE49-F238E27FC236}">
                <a16:creationId xmlns:a16="http://schemas.microsoft.com/office/drawing/2014/main" id="{5D853E9A-816F-44FE-9F9C-101F90AF662A}"/>
              </a:ext>
            </a:extLst>
          </p:cNvPr>
          <p:cNvSpPr>
            <a:spLocks noGrp="1"/>
          </p:cNvSpPr>
          <p:nvPr>
            <p:ph type="body" sz="quarter" idx="10"/>
          </p:nvPr>
        </p:nvSpPr>
        <p:spPr/>
        <p:txBody>
          <a:bodyPr vert="horz" lIns="91440" tIns="45720" rIns="91440" bIns="45720" rtlCol="0" anchor="t">
            <a:noAutofit/>
          </a:bodyPr>
          <a:lstStyle/>
          <a:p>
            <a:pPr>
              <a:spcAft>
                <a:spcPts val="600"/>
              </a:spcAft>
            </a:pPr>
            <a:r>
              <a:rPr lang="en-US">
                <a:latin typeface="Roboto"/>
                <a:ea typeface="Roboto"/>
                <a:cs typeface="Roboto"/>
              </a:rPr>
              <a:t>Things to </a:t>
            </a:r>
            <a:r>
              <a:rPr lang="en-US" b="1" u="sng">
                <a:latin typeface="Roboto"/>
                <a:ea typeface="Roboto"/>
                <a:cs typeface="Roboto"/>
              </a:rPr>
              <a:t>AVOID</a:t>
            </a:r>
            <a:r>
              <a:rPr lang="en-US">
                <a:latin typeface="Roboto"/>
                <a:ea typeface="Roboto"/>
                <a:cs typeface="Roboto"/>
              </a:rPr>
              <a:t> during the Q&amp;A:</a:t>
            </a:r>
          </a:p>
          <a:p>
            <a:pPr lvl="1"/>
            <a:r>
              <a:rPr lang="en-US" sz="2000" b="1">
                <a:latin typeface="Roboto"/>
                <a:ea typeface="Roboto"/>
                <a:cs typeface="Roboto"/>
              </a:rPr>
              <a:t>Cutting Judges Off Mid-Question! </a:t>
            </a:r>
            <a:r>
              <a:rPr lang="en-US" sz="2000">
                <a:latin typeface="Roboto"/>
                <a:ea typeface="Roboto Light"/>
                <a:cs typeface="Roboto Light"/>
              </a:rPr>
              <a:t>Even if you think you know where they’re going, interrupting can come off as dismissive. Let them finish, you might catch important details you would’ve missed.</a:t>
            </a:r>
          </a:p>
          <a:p>
            <a:pPr lvl="1"/>
            <a:r>
              <a:rPr lang="en-US" sz="2000" b="1">
                <a:latin typeface="Roboto"/>
                <a:ea typeface="Roboto"/>
                <a:cs typeface="Roboto"/>
              </a:rPr>
              <a:t>Rambling: </a:t>
            </a:r>
            <a:r>
              <a:rPr lang="en-US" sz="2000">
                <a:latin typeface="Roboto"/>
                <a:ea typeface="Roboto"/>
                <a:cs typeface="Roboto"/>
              </a:rPr>
              <a:t>Keep it clear and to the point. Over-explaining can make judges lose focus, so answer what’s asked, then stop.</a:t>
            </a:r>
          </a:p>
          <a:p>
            <a:pPr lvl="1"/>
            <a:r>
              <a:rPr lang="en-US" sz="2000" b="1">
                <a:latin typeface="Roboto"/>
                <a:ea typeface="Roboto Light"/>
                <a:cs typeface="Roboto Light"/>
              </a:rPr>
              <a:t>Deflecting Tough Questions:</a:t>
            </a:r>
            <a:r>
              <a:rPr lang="en-US" sz="2000">
                <a:latin typeface="Roboto"/>
                <a:ea typeface="Roboto Light"/>
                <a:cs typeface="Roboto Light"/>
              </a:rPr>
              <a:t> Tackle it directly with confidence. If you don’t have a perfect answer, acknowledge it and pivot: “That’s something we’re exploring, but here’s what we do know...”.</a:t>
            </a:r>
          </a:p>
          <a:p>
            <a:pPr lvl="1"/>
            <a:r>
              <a:rPr lang="en-US" sz="2000" b="1">
                <a:latin typeface="Roboto"/>
                <a:ea typeface="Roboto"/>
                <a:cs typeface="Roboto"/>
              </a:rPr>
              <a:t>Getting Defensive or Argumentative: </a:t>
            </a:r>
            <a:r>
              <a:rPr lang="en-US" sz="2000">
                <a:latin typeface="Roboto"/>
                <a:ea typeface="Roboto Light"/>
                <a:cs typeface="Roboto Light"/>
              </a:rPr>
              <a:t>Judges may challenge feasibility or impact—it’s not criticism, it’s a chance to showcase your reasoning. Acknowledge their perspective before responding: “That’s a fair point and we considered that during our research. Here’s why we chose this approach…”</a:t>
            </a:r>
          </a:p>
        </p:txBody>
      </p:sp>
    </p:spTree>
    <p:extLst>
      <p:ext uri="{BB962C8B-B14F-4D97-AF65-F5344CB8AC3E}">
        <p14:creationId xmlns:p14="http://schemas.microsoft.com/office/powerpoint/2010/main" val="3516686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A99D-CE39-4F2F-9CED-D1237215006D}"/>
              </a:ext>
            </a:extLst>
          </p:cNvPr>
          <p:cNvSpPr>
            <a:spLocks noGrp="1"/>
          </p:cNvSpPr>
          <p:nvPr>
            <p:ph type="title"/>
          </p:nvPr>
        </p:nvSpPr>
        <p:spPr/>
        <p:txBody>
          <a:bodyPr>
            <a:normAutofit/>
          </a:bodyPr>
          <a:lstStyle/>
          <a:p>
            <a:r>
              <a:rPr lang="en-US" b="1">
                <a:latin typeface="Knockout 28 Junior Feathrwt"/>
                <a:ea typeface="Roboto"/>
              </a:rPr>
              <a:t>Other Prep Tips</a:t>
            </a:r>
            <a:endParaRPr lang="en-US" b="1">
              <a:ea typeface="Roboto"/>
            </a:endParaRPr>
          </a:p>
        </p:txBody>
      </p:sp>
      <p:sp>
        <p:nvSpPr>
          <p:cNvPr id="3" name="Text Placeholder 2">
            <a:extLst>
              <a:ext uri="{FF2B5EF4-FFF2-40B4-BE49-F238E27FC236}">
                <a16:creationId xmlns:a16="http://schemas.microsoft.com/office/drawing/2014/main" id="{47808746-D21E-4DB6-A45C-EAD68C08F2F5}"/>
              </a:ext>
            </a:extLst>
          </p:cNvPr>
          <p:cNvSpPr>
            <a:spLocks noGrp="1"/>
          </p:cNvSpPr>
          <p:nvPr>
            <p:ph type="body" sz="quarter" idx="10"/>
          </p:nvPr>
        </p:nvSpPr>
        <p:spPr/>
        <p:txBody>
          <a:bodyPr vert="horz" lIns="91440" tIns="45720" rIns="91440" bIns="45720" rtlCol="0" anchor="t">
            <a:normAutofit fontScale="92500" lnSpcReduction="20000"/>
          </a:bodyPr>
          <a:lstStyle/>
          <a:p>
            <a:pPr marL="0" indent="0">
              <a:buNone/>
            </a:pPr>
            <a:r>
              <a:rPr lang="en-US" b="1">
                <a:latin typeface="Roboto"/>
                <a:ea typeface="Roboto"/>
                <a:cs typeface="Roboto"/>
              </a:rPr>
              <a:t>Script Writing</a:t>
            </a:r>
            <a:endParaRPr lang="en-US">
              <a:latin typeface="Roboto"/>
              <a:ea typeface="Roboto"/>
              <a:cs typeface="Roboto"/>
            </a:endParaRPr>
          </a:p>
          <a:p>
            <a:r>
              <a:rPr lang="en-US">
                <a:latin typeface="Roboto"/>
                <a:ea typeface="Roboto"/>
                <a:cs typeface="Roboto"/>
              </a:rPr>
              <a:t>Look at the Challenge Report/Judging Criteria and use that as a framework</a:t>
            </a:r>
          </a:p>
          <a:p>
            <a:pPr lvl="1"/>
            <a:r>
              <a:rPr lang="en-US">
                <a:latin typeface="Roboto"/>
                <a:ea typeface="Roboto"/>
                <a:cs typeface="Roboto"/>
              </a:rPr>
              <a:t>Needs &amp; Audience</a:t>
            </a:r>
          </a:p>
          <a:p>
            <a:pPr lvl="1"/>
            <a:r>
              <a:rPr lang="en-US">
                <a:latin typeface="Roboto"/>
                <a:ea typeface="Roboto"/>
                <a:cs typeface="Roboto"/>
              </a:rPr>
              <a:t>Action Taken</a:t>
            </a:r>
          </a:p>
          <a:p>
            <a:pPr lvl="1"/>
            <a:r>
              <a:rPr lang="en-US">
                <a:latin typeface="Roboto"/>
                <a:ea typeface="Roboto"/>
                <a:cs typeface="Roboto"/>
              </a:rPr>
              <a:t>Impact</a:t>
            </a:r>
          </a:p>
          <a:p>
            <a:pPr lvl="1"/>
            <a:r>
              <a:rPr lang="en-US">
                <a:latin typeface="Roboto"/>
                <a:ea typeface="Roboto"/>
                <a:cs typeface="Roboto"/>
              </a:rPr>
              <a:t>Next Steps</a:t>
            </a:r>
          </a:p>
          <a:p>
            <a:r>
              <a:rPr lang="en-US">
                <a:latin typeface="Roboto"/>
                <a:ea typeface="Roboto"/>
                <a:cs typeface="Roboto"/>
              </a:rPr>
              <a:t>Make sure to include your metrics in the Impact section</a:t>
            </a:r>
          </a:p>
          <a:p>
            <a:r>
              <a:rPr lang="en-US">
                <a:latin typeface="Roboto"/>
                <a:ea typeface="Roboto"/>
                <a:cs typeface="Roboto"/>
              </a:rPr>
              <a:t>Use the verbiage given in the overview and Challenge Report within your script</a:t>
            </a:r>
          </a:p>
          <a:p>
            <a:r>
              <a:rPr lang="en-US">
                <a:latin typeface="Roboto"/>
                <a:ea typeface="Roboto"/>
                <a:cs typeface="Roboto"/>
              </a:rPr>
              <a:t>Don't add fluff pieces (unnecessary lines that take up time)</a:t>
            </a:r>
          </a:p>
          <a:p>
            <a:r>
              <a:rPr lang="en-US">
                <a:latin typeface="Roboto"/>
                <a:ea typeface="Roboto"/>
                <a:cs typeface="Roboto"/>
              </a:rPr>
              <a:t>Don’t use jargon</a:t>
            </a:r>
          </a:p>
          <a:p>
            <a:pPr marL="514350" indent="-514350">
              <a:buAutoNum type="arabicPeriod"/>
            </a:pPr>
            <a:endParaRPr lang="en-US">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63100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A99D-CE39-4F2F-9CED-D1237215006D}"/>
              </a:ext>
            </a:extLst>
          </p:cNvPr>
          <p:cNvSpPr>
            <a:spLocks noGrp="1"/>
          </p:cNvSpPr>
          <p:nvPr>
            <p:ph type="title"/>
          </p:nvPr>
        </p:nvSpPr>
        <p:spPr/>
        <p:txBody>
          <a:bodyPr/>
          <a:lstStyle/>
          <a:p>
            <a:r>
              <a:rPr lang="en-US" b="1">
                <a:latin typeface="Knockout 28 Junior Feathrwt"/>
                <a:ea typeface="Roboto"/>
              </a:rPr>
              <a:t>Script Writing Tips</a:t>
            </a:r>
            <a:endParaRPr lang="en-US" b="1">
              <a:ea typeface="Roboto"/>
            </a:endParaRPr>
          </a:p>
        </p:txBody>
      </p:sp>
      <p:sp>
        <p:nvSpPr>
          <p:cNvPr id="3" name="Text Placeholder 2">
            <a:extLst>
              <a:ext uri="{FF2B5EF4-FFF2-40B4-BE49-F238E27FC236}">
                <a16:creationId xmlns:a16="http://schemas.microsoft.com/office/drawing/2014/main" id="{47808746-D21E-4DB6-A45C-EAD68C08F2F5}"/>
              </a:ext>
            </a:extLst>
          </p:cNvPr>
          <p:cNvSpPr>
            <a:spLocks noGrp="1"/>
          </p:cNvSpPr>
          <p:nvPr>
            <p:ph type="body" sz="quarter" idx="10"/>
          </p:nvPr>
        </p:nvSpPr>
        <p:spPr/>
        <p:txBody>
          <a:bodyPr vert="horz" lIns="91440" tIns="45720" rIns="91440" bIns="45720" rtlCol="0" anchor="t">
            <a:normAutofit/>
          </a:bodyPr>
          <a:lstStyle/>
          <a:p>
            <a:pPr marL="0" indent="0">
              <a:buNone/>
            </a:pPr>
            <a:r>
              <a:rPr lang="en-US" sz="2400" b="1">
                <a:latin typeface="Roboto"/>
                <a:ea typeface="Roboto"/>
                <a:cs typeface="Roboto"/>
              </a:rPr>
              <a:t>Script Writing</a:t>
            </a:r>
            <a:endParaRPr lang="en-US" sz="2400">
              <a:latin typeface="Roboto"/>
              <a:ea typeface="Roboto"/>
              <a:cs typeface="Roboto"/>
            </a:endParaRPr>
          </a:p>
          <a:p>
            <a:r>
              <a:rPr lang="en-US" sz="2400">
                <a:latin typeface="Roboto"/>
                <a:ea typeface="Roboto"/>
                <a:cs typeface="Roboto"/>
              </a:rPr>
              <a:t>Understand the judging criterion: Make the presentation easy for judges to follow </a:t>
            </a:r>
          </a:p>
          <a:p>
            <a:r>
              <a:rPr lang="en-US" sz="2400">
                <a:latin typeface="Roboto"/>
                <a:ea typeface="Roboto"/>
                <a:cs typeface="Roboto"/>
              </a:rPr>
              <a:t>Know the expectations of the judges</a:t>
            </a:r>
          </a:p>
          <a:p>
            <a:r>
              <a:rPr lang="en-US" sz="2400">
                <a:latin typeface="Roboto"/>
                <a:ea typeface="Roboto"/>
                <a:cs typeface="Roboto"/>
              </a:rPr>
              <a:t>Focus on outcomes, but explain your methods</a:t>
            </a:r>
          </a:p>
          <a:p>
            <a:r>
              <a:rPr lang="en-US" sz="2400">
                <a:latin typeface="Roboto"/>
                <a:ea typeface="Roboto"/>
                <a:cs typeface="Roboto"/>
              </a:rPr>
              <a:t>Simplify things: </a:t>
            </a:r>
            <a:r>
              <a:rPr lang="en-CA" sz="2400">
                <a:latin typeface="Roboto"/>
                <a:ea typeface="Roboto"/>
                <a:cs typeface="Roboto"/>
              </a:rPr>
              <a:t>Make your presentation clear and memorable</a:t>
            </a:r>
            <a:endParaRPr lang="en-US" sz="2400">
              <a:latin typeface="Roboto"/>
              <a:ea typeface="Roboto"/>
              <a:cs typeface="Roboto"/>
            </a:endParaRPr>
          </a:p>
          <a:p>
            <a:r>
              <a:rPr lang="en-US" sz="2400">
                <a:latin typeface="Roboto"/>
                <a:ea typeface="Roboto"/>
                <a:cs typeface="Roboto"/>
              </a:rPr>
              <a:t>Be clear about partnerships </a:t>
            </a:r>
          </a:p>
          <a:p>
            <a:r>
              <a:rPr lang="en-US" sz="2400">
                <a:latin typeface="Roboto"/>
                <a:ea typeface="Roboto"/>
                <a:cs typeface="Roboto"/>
              </a:rPr>
              <a:t>Metric timelines: Impact being presented on must have been made between February 28, 2024, and February 27th, 2025</a:t>
            </a:r>
            <a:endParaRPr lang="en-US" sz="2400">
              <a:latin typeface="Roboto" panose="02000000000000000000" pitchFamily="2" charset="0"/>
              <a:ea typeface="Roboto" panose="02000000000000000000" pitchFamily="2" charset="0"/>
              <a:cs typeface="Roboto" panose="02000000000000000000" pitchFamily="2" charset="0"/>
            </a:endParaRPr>
          </a:p>
          <a:p>
            <a:r>
              <a:rPr lang="en-US" sz="2400">
                <a:latin typeface="Roboto"/>
                <a:ea typeface="Roboto"/>
                <a:cs typeface="Roboto"/>
              </a:rPr>
              <a:t>Tell a story!</a:t>
            </a:r>
          </a:p>
          <a:p>
            <a:pPr marL="514350" indent="-514350">
              <a:buAutoNum type="arabicPeriod"/>
            </a:pPr>
            <a:endParaRPr lang="en-US">
              <a:latin typeface="Roboto" panose="02000000000000000000" pitchFamily="2" charset="0"/>
              <a:ea typeface="Roboto" panose="02000000000000000000" pitchFamily="2" charset="0"/>
              <a:cs typeface="Roboto" panose="02000000000000000000" pitchFamily="2" charset="0"/>
            </a:endParaRPr>
          </a:p>
          <a:p>
            <a:pPr marL="514350" indent="-514350">
              <a:buAutoNum type="arabicPeriod"/>
            </a:pPr>
            <a:endParaRPr lang="en-US">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77438328"/>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A99D-CE39-4F2F-9CED-D1237215006D}"/>
              </a:ext>
            </a:extLst>
          </p:cNvPr>
          <p:cNvSpPr>
            <a:spLocks noGrp="1"/>
          </p:cNvSpPr>
          <p:nvPr>
            <p:ph type="title"/>
          </p:nvPr>
        </p:nvSpPr>
        <p:spPr/>
        <p:txBody>
          <a:bodyPr/>
          <a:lstStyle/>
          <a:p>
            <a:r>
              <a:rPr lang="en-US" b="1" dirty="0">
                <a:latin typeface="Knockout 28 Junior Feathrwt"/>
                <a:ea typeface="Roboto"/>
              </a:rPr>
              <a:t>Preparation Tips</a:t>
            </a:r>
            <a:endParaRPr lang="en-US" b="1" dirty="0">
              <a:ea typeface="Roboto"/>
            </a:endParaRPr>
          </a:p>
        </p:txBody>
      </p:sp>
      <p:sp>
        <p:nvSpPr>
          <p:cNvPr id="3" name="Text Placeholder 2">
            <a:extLst>
              <a:ext uri="{FF2B5EF4-FFF2-40B4-BE49-F238E27FC236}">
                <a16:creationId xmlns:a16="http://schemas.microsoft.com/office/drawing/2014/main" id="{47808746-D21E-4DB6-A45C-EAD68C08F2F5}"/>
              </a:ext>
            </a:extLst>
          </p:cNvPr>
          <p:cNvSpPr>
            <a:spLocks noGrp="1"/>
          </p:cNvSpPr>
          <p:nvPr>
            <p:ph type="body" sz="quarter" idx="10"/>
          </p:nvPr>
        </p:nvSpPr>
        <p:spPr/>
        <p:txBody>
          <a:bodyPr vert="horz" lIns="91440" tIns="45720" rIns="91440" bIns="45720" rtlCol="0" anchor="t">
            <a:normAutofit fontScale="85000" lnSpcReduction="20000"/>
          </a:bodyPr>
          <a:lstStyle/>
          <a:p>
            <a:pPr marL="0" indent="0">
              <a:buNone/>
            </a:pPr>
            <a:r>
              <a:rPr lang="en-CA" sz="2400" b="1" dirty="0">
                <a:latin typeface="Roboto"/>
                <a:ea typeface="Roboto"/>
                <a:cs typeface="Roboto"/>
              </a:rPr>
              <a:t>Challenge Report </a:t>
            </a:r>
            <a:endParaRPr lang="en-CA" sz="2400" dirty="0">
              <a:latin typeface="Roboto"/>
              <a:ea typeface="Roboto"/>
              <a:cs typeface="Roboto"/>
            </a:endParaRPr>
          </a:p>
          <a:p>
            <a:r>
              <a:rPr lang="en-CA" sz="2400" dirty="0">
                <a:latin typeface="Roboto"/>
                <a:ea typeface="Roboto"/>
                <a:cs typeface="Roboto"/>
              </a:rPr>
              <a:t>Enactus reporting should be focused on quality and depth of impact, outcomes and reach</a:t>
            </a:r>
          </a:p>
          <a:p>
            <a:r>
              <a:rPr lang="en-US" sz="2400" dirty="0">
                <a:latin typeface="Roboto"/>
                <a:ea typeface="Roboto"/>
                <a:cs typeface="Roboto"/>
              </a:rPr>
              <a:t>Do not attempt to pack every space with words: less is more</a:t>
            </a:r>
          </a:p>
          <a:p>
            <a:r>
              <a:rPr lang="en-CA" sz="2400" dirty="0">
                <a:latin typeface="Roboto"/>
                <a:ea typeface="Roboto"/>
                <a:cs typeface="Roboto"/>
              </a:rPr>
              <a:t>1- Page maximum </a:t>
            </a:r>
          </a:p>
          <a:p>
            <a:r>
              <a:rPr lang="en-US" sz="2400" dirty="0">
                <a:latin typeface="Roboto"/>
                <a:ea typeface="Roboto"/>
                <a:cs typeface="Roboto"/>
              </a:rPr>
              <a:t>Think about the Challenge Report and presentation as one cohesive package</a:t>
            </a:r>
          </a:p>
          <a:p>
            <a:pPr marL="0" indent="0">
              <a:buNone/>
            </a:pPr>
            <a:r>
              <a:rPr lang="en-US" sz="2400" b="1" dirty="0">
                <a:latin typeface="Roboto"/>
                <a:ea typeface="Roboto"/>
                <a:cs typeface="Roboto"/>
              </a:rPr>
              <a:t>Presentation</a:t>
            </a:r>
          </a:p>
          <a:p>
            <a:r>
              <a:rPr lang="en-US" sz="2400" dirty="0">
                <a:latin typeface="Roboto"/>
                <a:ea typeface="Roboto"/>
                <a:cs typeface="Roboto"/>
              </a:rPr>
              <a:t>Keep it simple and easy to follow along </a:t>
            </a:r>
          </a:p>
          <a:p>
            <a:r>
              <a:rPr lang="en-US" sz="2400" dirty="0">
                <a:latin typeface="Roboto"/>
                <a:ea typeface="Roboto"/>
                <a:cs typeface="Roboto"/>
              </a:rPr>
              <a:t>Use testimonials and get footage of your team running your project! </a:t>
            </a:r>
          </a:p>
          <a:p>
            <a:r>
              <a:rPr lang="en-US" sz="2400" dirty="0">
                <a:latin typeface="Roboto"/>
                <a:ea typeface="Roboto"/>
                <a:cs typeface="Roboto"/>
              </a:rPr>
              <a:t>Need help? Check out the </a:t>
            </a:r>
            <a:r>
              <a:rPr lang="en-US" sz="2400" dirty="0">
                <a:latin typeface="Roboto"/>
                <a:ea typeface="Roboto"/>
                <a:cs typeface="Roboto"/>
                <a:hlinkClick r:id="rId3"/>
              </a:rPr>
              <a:t>tech presentation strategies</a:t>
            </a:r>
            <a:r>
              <a:rPr lang="en-US" sz="2400" dirty="0">
                <a:latin typeface="Roboto"/>
                <a:ea typeface="Roboto"/>
                <a:cs typeface="Roboto"/>
              </a:rPr>
              <a:t> document and our video on </a:t>
            </a:r>
            <a:r>
              <a:rPr lang="en-US" sz="2400" dirty="0">
                <a:latin typeface="Roboto"/>
                <a:ea typeface="Roboto"/>
                <a:cs typeface="Roboto"/>
                <a:hlinkClick r:id="rId4"/>
              </a:rPr>
              <a:t>how to create an Enactus presentation on PowerPoint</a:t>
            </a:r>
            <a:r>
              <a:rPr lang="en-US" sz="2400" dirty="0">
                <a:latin typeface="Roboto"/>
                <a:ea typeface="Roboto"/>
                <a:cs typeface="Roboto"/>
              </a:rPr>
              <a:t>!</a:t>
            </a:r>
          </a:p>
          <a:p>
            <a:pPr marL="0" indent="0">
              <a:buNone/>
            </a:pPr>
            <a:r>
              <a:rPr lang="en-US" sz="2400" b="1" dirty="0">
                <a:latin typeface="Roboto"/>
                <a:ea typeface="Roboto"/>
                <a:cs typeface="Roboto"/>
              </a:rPr>
              <a:t>General</a:t>
            </a:r>
            <a:endParaRPr lang="en-US" sz="2400" b="1">
              <a:latin typeface="Roboto" panose="02000000000000000000" pitchFamily="2" charset="0"/>
              <a:ea typeface="Roboto" panose="02000000000000000000" pitchFamily="2" charset="0"/>
              <a:cs typeface="Roboto" panose="02000000000000000000" pitchFamily="2" charset="0"/>
            </a:endParaRPr>
          </a:p>
          <a:p>
            <a:r>
              <a:rPr lang="en-US" sz="2400" dirty="0">
                <a:latin typeface="Roboto"/>
                <a:ea typeface="Roboto"/>
                <a:cs typeface="Roboto"/>
              </a:rPr>
              <a:t>Create a workback plan! Work backwards and see what need to get done and when.</a:t>
            </a:r>
            <a:endParaRPr lang="en-US" sz="2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62150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A09C19-9E40-6681-49E2-32CE2C15758F}"/>
              </a:ext>
            </a:extLst>
          </p:cNvPr>
          <p:cNvSpPr/>
          <p:nvPr/>
        </p:nvSpPr>
        <p:spPr>
          <a:xfrm>
            <a:off x="3060441" y="503853"/>
            <a:ext cx="8892073" cy="60462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141AEF22-8F20-75B1-9C72-8FCCBC40B457}"/>
              </a:ext>
            </a:extLst>
          </p:cNvPr>
          <p:cNvSpPr/>
          <p:nvPr/>
        </p:nvSpPr>
        <p:spPr>
          <a:xfrm>
            <a:off x="4710879" y="1656184"/>
            <a:ext cx="1231640" cy="407437"/>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Roboto" panose="02000000000000000000" pitchFamily="2" charset="0"/>
                <a:ea typeface="Roboto" panose="02000000000000000000" pitchFamily="2" charset="0"/>
                <a:cs typeface="Roboto" panose="02000000000000000000" pitchFamily="2" charset="0"/>
              </a:rPr>
              <a:t>Presenter</a:t>
            </a:r>
          </a:p>
        </p:txBody>
      </p:sp>
      <p:sp>
        <p:nvSpPr>
          <p:cNvPr id="10" name="Rectangle 9">
            <a:extLst>
              <a:ext uri="{FF2B5EF4-FFF2-40B4-BE49-F238E27FC236}">
                <a16:creationId xmlns:a16="http://schemas.microsoft.com/office/drawing/2014/main" id="{FD6B5CD1-B33E-A2A1-EA46-C6CA49792800}"/>
              </a:ext>
            </a:extLst>
          </p:cNvPr>
          <p:cNvSpPr/>
          <p:nvPr/>
        </p:nvSpPr>
        <p:spPr>
          <a:xfrm>
            <a:off x="7035283" y="3321697"/>
            <a:ext cx="936170" cy="407437"/>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Roboto" panose="02000000000000000000" pitchFamily="2" charset="0"/>
                <a:ea typeface="Roboto" panose="02000000000000000000" pitchFamily="2" charset="0"/>
                <a:cs typeface="Roboto" panose="02000000000000000000" pitchFamily="2" charset="0"/>
              </a:rPr>
              <a:t>Tech</a:t>
            </a:r>
          </a:p>
        </p:txBody>
      </p:sp>
      <p:sp>
        <p:nvSpPr>
          <p:cNvPr id="11" name="Rectangle 10">
            <a:extLst>
              <a:ext uri="{FF2B5EF4-FFF2-40B4-BE49-F238E27FC236}">
                <a16:creationId xmlns:a16="http://schemas.microsoft.com/office/drawing/2014/main" id="{E5739FB8-A854-195D-02DD-E62FF40CE902}"/>
              </a:ext>
            </a:extLst>
          </p:cNvPr>
          <p:cNvSpPr/>
          <p:nvPr/>
        </p:nvSpPr>
        <p:spPr>
          <a:xfrm>
            <a:off x="3298371" y="3321697"/>
            <a:ext cx="2797629" cy="1259634"/>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a:solidFill>
                  <a:schemeClr val="tx1"/>
                </a:solidFill>
                <a:latin typeface="Roboto"/>
                <a:ea typeface="Roboto"/>
                <a:cs typeface="Roboto"/>
              </a:rPr>
              <a:t>Judges</a:t>
            </a:r>
            <a:endParaRPr lang="en-CA">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87498470-B316-8F42-CBFB-79072A684A0B}"/>
              </a:ext>
            </a:extLst>
          </p:cNvPr>
          <p:cNvSpPr/>
          <p:nvPr/>
        </p:nvSpPr>
        <p:spPr>
          <a:xfrm>
            <a:off x="8916953" y="3321697"/>
            <a:ext cx="2797629" cy="1259634"/>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Roboto" panose="02000000000000000000" pitchFamily="2" charset="0"/>
                <a:ea typeface="Roboto" panose="02000000000000000000" pitchFamily="2" charset="0"/>
                <a:cs typeface="Roboto" panose="02000000000000000000" pitchFamily="2" charset="0"/>
              </a:rPr>
              <a:t>Judges</a:t>
            </a:r>
          </a:p>
        </p:txBody>
      </p:sp>
      <p:sp>
        <p:nvSpPr>
          <p:cNvPr id="16" name="TextBox 15">
            <a:extLst>
              <a:ext uri="{FF2B5EF4-FFF2-40B4-BE49-F238E27FC236}">
                <a16:creationId xmlns:a16="http://schemas.microsoft.com/office/drawing/2014/main" id="{4C1EADD1-C172-041D-A1C6-A25CE0C0E9F7}"/>
              </a:ext>
            </a:extLst>
          </p:cNvPr>
          <p:cNvSpPr txBox="1"/>
          <p:nvPr/>
        </p:nvSpPr>
        <p:spPr>
          <a:xfrm>
            <a:off x="3732245" y="710687"/>
            <a:ext cx="7651102" cy="369332"/>
          </a:xfrm>
          <a:prstGeom prst="rect">
            <a:avLst/>
          </a:prstGeom>
          <a:solidFill>
            <a:srgbClr val="FFC222"/>
          </a:solidFill>
          <a:ln>
            <a:solidFill>
              <a:schemeClr val="tx1"/>
            </a:solidFill>
          </a:ln>
        </p:spPr>
        <p:txBody>
          <a:bodyPr wrap="square" rtlCol="0">
            <a:spAutoFit/>
          </a:bodyPr>
          <a:lstStyle/>
          <a:p>
            <a:pPr algn="ctr"/>
            <a:r>
              <a:rPr lang="en-CA"/>
              <a:t>Screen</a:t>
            </a:r>
          </a:p>
        </p:txBody>
      </p:sp>
      <p:sp>
        <p:nvSpPr>
          <p:cNvPr id="17" name="Rectangle 16">
            <a:extLst>
              <a:ext uri="{FF2B5EF4-FFF2-40B4-BE49-F238E27FC236}">
                <a16:creationId xmlns:a16="http://schemas.microsoft.com/office/drawing/2014/main" id="{03A17C2B-ED6E-84DD-DE7D-885DC7AE89D9}"/>
              </a:ext>
            </a:extLst>
          </p:cNvPr>
          <p:cNvSpPr/>
          <p:nvPr/>
        </p:nvSpPr>
        <p:spPr>
          <a:xfrm>
            <a:off x="3419107" y="1656184"/>
            <a:ext cx="1231640" cy="407437"/>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Roboto" panose="02000000000000000000" pitchFamily="2" charset="0"/>
                <a:ea typeface="Roboto" panose="02000000000000000000" pitchFamily="2" charset="0"/>
                <a:cs typeface="Roboto" panose="02000000000000000000" pitchFamily="2" charset="0"/>
              </a:rPr>
              <a:t>Presenter</a:t>
            </a:r>
          </a:p>
        </p:txBody>
      </p:sp>
      <p:sp>
        <p:nvSpPr>
          <p:cNvPr id="18" name="Rectangle 17">
            <a:extLst>
              <a:ext uri="{FF2B5EF4-FFF2-40B4-BE49-F238E27FC236}">
                <a16:creationId xmlns:a16="http://schemas.microsoft.com/office/drawing/2014/main" id="{A4F51ED0-CC74-650D-D970-16781651257A}"/>
              </a:ext>
            </a:extLst>
          </p:cNvPr>
          <p:cNvSpPr/>
          <p:nvPr/>
        </p:nvSpPr>
        <p:spPr>
          <a:xfrm>
            <a:off x="9636899" y="1656184"/>
            <a:ext cx="1231640" cy="407437"/>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tx1"/>
                </a:solidFill>
                <a:latin typeface="Roboto" panose="02000000000000000000" pitchFamily="2" charset="0"/>
                <a:ea typeface="Roboto" panose="02000000000000000000" pitchFamily="2" charset="0"/>
                <a:cs typeface="Roboto" panose="02000000000000000000" pitchFamily="2" charset="0"/>
              </a:rPr>
              <a:t>Presenter</a:t>
            </a:r>
          </a:p>
        </p:txBody>
      </p:sp>
      <p:sp>
        <p:nvSpPr>
          <p:cNvPr id="2" name="Rectangle 1">
            <a:extLst>
              <a:ext uri="{FF2B5EF4-FFF2-40B4-BE49-F238E27FC236}">
                <a16:creationId xmlns:a16="http://schemas.microsoft.com/office/drawing/2014/main" id="{C9F4FE95-63D8-CA9D-9BF6-CF2FBD042CC9}"/>
              </a:ext>
            </a:extLst>
          </p:cNvPr>
          <p:cNvSpPr/>
          <p:nvPr/>
        </p:nvSpPr>
        <p:spPr>
          <a:xfrm>
            <a:off x="3298370" y="4690220"/>
            <a:ext cx="2797629" cy="456189"/>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200">
                <a:solidFill>
                  <a:schemeClr val="tx1"/>
                </a:solidFill>
                <a:latin typeface="Roboto"/>
                <a:ea typeface="Roboto"/>
                <a:cs typeface="Roboto"/>
              </a:rPr>
              <a:t>Reserved seating for the presenting team's faculty and students</a:t>
            </a:r>
            <a:endParaRPr lang="en-US" sz="1200">
              <a:solidFill>
                <a:schemeClr val="tx1"/>
              </a:solidFill>
              <a:ea typeface="Calibri"/>
              <a:cs typeface="Calibri"/>
            </a:endParaRPr>
          </a:p>
        </p:txBody>
      </p:sp>
      <p:sp>
        <p:nvSpPr>
          <p:cNvPr id="3" name="Rectangle 2">
            <a:extLst>
              <a:ext uri="{FF2B5EF4-FFF2-40B4-BE49-F238E27FC236}">
                <a16:creationId xmlns:a16="http://schemas.microsoft.com/office/drawing/2014/main" id="{28EE89C2-70E3-F6B8-65D6-55BB716E774A}"/>
              </a:ext>
            </a:extLst>
          </p:cNvPr>
          <p:cNvSpPr/>
          <p:nvPr/>
        </p:nvSpPr>
        <p:spPr>
          <a:xfrm>
            <a:off x="3298371" y="5230978"/>
            <a:ext cx="2797629" cy="874354"/>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a:solidFill>
                  <a:schemeClr val="tx1"/>
                </a:solidFill>
                <a:latin typeface="Roboto"/>
                <a:ea typeface="Roboto"/>
                <a:cs typeface="Roboto"/>
              </a:rPr>
              <a:t>Spectators</a:t>
            </a:r>
            <a:endParaRPr lang="en-US"/>
          </a:p>
        </p:txBody>
      </p:sp>
      <p:sp>
        <p:nvSpPr>
          <p:cNvPr id="5" name="Rectangle 4">
            <a:extLst>
              <a:ext uri="{FF2B5EF4-FFF2-40B4-BE49-F238E27FC236}">
                <a16:creationId xmlns:a16="http://schemas.microsoft.com/office/drawing/2014/main" id="{1ED14CB4-0DC8-9B5D-F495-F373A05C1042}"/>
              </a:ext>
            </a:extLst>
          </p:cNvPr>
          <p:cNvSpPr/>
          <p:nvPr/>
        </p:nvSpPr>
        <p:spPr>
          <a:xfrm>
            <a:off x="8914910" y="4691584"/>
            <a:ext cx="2797629" cy="1413746"/>
          </a:xfrm>
          <a:prstGeom prst="rect">
            <a:avLst/>
          </a:prstGeom>
          <a:solidFill>
            <a:srgbClr val="FFC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a:solidFill>
                  <a:schemeClr val="tx1"/>
                </a:solidFill>
                <a:latin typeface="Roboto"/>
                <a:ea typeface="Roboto"/>
                <a:cs typeface="Roboto"/>
              </a:rPr>
              <a:t>Spectators</a:t>
            </a:r>
            <a:endParaRPr lang="en-CA">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6" name="Rectangle 5">
            <a:extLst>
              <a:ext uri="{FF2B5EF4-FFF2-40B4-BE49-F238E27FC236}">
                <a16:creationId xmlns:a16="http://schemas.microsoft.com/office/drawing/2014/main" id="{FB50F1DA-90B8-6D3B-B428-CE5995C3B562}"/>
              </a:ext>
            </a:extLst>
          </p:cNvPr>
          <p:cNvSpPr/>
          <p:nvPr/>
        </p:nvSpPr>
        <p:spPr>
          <a:xfrm>
            <a:off x="3298369" y="6152053"/>
            <a:ext cx="8414168" cy="386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CA" sz="1200">
                <a:solidFill>
                  <a:schemeClr val="tx1"/>
                </a:solidFill>
                <a:latin typeface="Roboto"/>
                <a:ea typeface="Roboto"/>
                <a:cs typeface="Roboto"/>
              </a:rPr>
              <a:t>Seating is limited and is filled on a first come, first serve basis. Make sure to come early if you want to watch a presentation! Doors cannot be opened once presentations have started</a:t>
            </a:r>
            <a:endParaRPr lang="en-US">
              <a:solidFill>
                <a:schemeClr val="tx1"/>
              </a:solidFill>
              <a:ea typeface="Calibri" panose="020F0502020204030204"/>
              <a:cs typeface="Calibri" panose="020F0502020204030204"/>
            </a:endParaRPr>
          </a:p>
        </p:txBody>
      </p:sp>
    </p:spTree>
    <p:extLst>
      <p:ext uri="{BB962C8B-B14F-4D97-AF65-F5344CB8AC3E}">
        <p14:creationId xmlns:p14="http://schemas.microsoft.com/office/powerpoint/2010/main" val="3708149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EA4C-C2D6-4530-B958-B55F8C49DECB}"/>
              </a:ext>
            </a:extLst>
          </p:cNvPr>
          <p:cNvSpPr>
            <a:spLocks noGrp="1"/>
          </p:cNvSpPr>
          <p:nvPr>
            <p:ph type="title"/>
          </p:nvPr>
        </p:nvSpPr>
        <p:spPr>
          <a:xfrm>
            <a:off x="3029694" y="120917"/>
            <a:ext cx="8873790" cy="1024515"/>
          </a:xfrm>
        </p:spPr>
        <p:txBody>
          <a:bodyPr/>
          <a:lstStyle/>
          <a:p>
            <a:r>
              <a:rPr lang="en-US" b="1">
                <a:latin typeface="Knockout 28 Junior Feathrwt"/>
                <a:ea typeface="Roboto"/>
              </a:rPr>
              <a:t>Regionals Checklist</a:t>
            </a:r>
            <a:endParaRPr lang="en-US" b="1"/>
          </a:p>
        </p:txBody>
      </p:sp>
      <p:sp>
        <p:nvSpPr>
          <p:cNvPr id="7" name="Text Placeholder 6">
            <a:extLst>
              <a:ext uri="{FF2B5EF4-FFF2-40B4-BE49-F238E27FC236}">
                <a16:creationId xmlns:a16="http://schemas.microsoft.com/office/drawing/2014/main" id="{C7D96541-1174-AE32-805F-5A449D19C35C}"/>
              </a:ext>
            </a:extLst>
          </p:cNvPr>
          <p:cNvSpPr>
            <a:spLocks noGrp="1"/>
          </p:cNvSpPr>
          <p:nvPr>
            <p:ph type="body" sz="quarter" idx="10"/>
          </p:nvPr>
        </p:nvSpPr>
        <p:spPr>
          <a:xfrm>
            <a:off x="3038452" y="1146605"/>
            <a:ext cx="8842618" cy="5599346"/>
          </a:xfrm>
        </p:spPr>
        <p:txBody>
          <a:bodyPr vert="horz" lIns="91440" tIns="45720" rIns="91440" bIns="45720" rtlCol="0" anchor="t">
            <a:noAutofit/>
          </a:bodyPr>
          <a:lstStyle/>
          <a:p>
            <a:pPr marL="0" indent="0" fontAlgn="base">
              <a:buNone/>
            </a:pPr>
            <a:r>
              <a:rPr lang="en-US" sz="1600" b="1">
                <a:latin typeface="Roboto"/>
                <a:ea typeface="Roboto"/>
                <a:cs typeface="Roboto"/>
              </a:rPr>
              <a:t>To be submitted prior to attending your respective Regional Expositions:</a:t>
            </a:r>
            <a:endParaRPr lang="en-US" sz="1600">
              <a:cs typeface="Roboto Light"/>
            </a:endParaRPr>
          </a:p>
          <a:p>
            <a:pPr marL="285750" indent="-285750">
              <a:lnSpc>
                <a:spcPct val="120000"/>
              </a:lnSpc>
              <a:spcBef>
                <a:spcPts val="400"/>
              </a:spcBef>
              <a:buFont typeface="Wingdings" panose="020B0604020202020204" pitchFamily="34" charset="0"/>
              <a:buChar char="q"/>
            </a:pPr>
            <a:r>
              <a:rPr lang="en-US" sz="1600" b="1">
                <a:latin typeface="roboto"/>
                <a:ea typeface="roboto"/>
                <a:cs typeface="roboto"/>
              </a:rPr>
              <a:t>Project Verification Form </a:t>
            </a:r>
            <a:r>
              <a:rPr lang="en-US" sz="1600">
                <a:latin typeface="roboto"/>
                <a:ea typeface="roboto"/>
                <a:cs typeface="roboto"/>
              </a:rPr>
              <a:t>– To be submitted electronically via the link provided when completing your Team Registration. This must be signed by Student Leader, Faculty Advisor, and Institutional Administration!</a:t>
            </a:r>
          </a:p>
          <a:p>
            <a:pPr marL="285750" indent="-285750">
              <a:lnSpc>
                <a:spcPct val="120000"/>
              </a:lnSpc>
              <a:spcBef>
                <a:spcPts val="400"/>
              </a:spcBef>
              <a:buFont typeface="Wingdings" panose="020B0604020202020204" pitchFamily="34" charset="0"/>
              <a:buChar char="q"/>
            </a:pPr>
            <a:r>
              <a:rPr lang="en-US" sz="1600">
                <a:latin typeface="roboto"/>
                <a:ea typeface="roboto"/>
                <a:cs typeface="roboto"/>
              </a:rPr>
              <a:t>1 digital copy of each of your Challenge Reports via R&amp;R platform </a:t>
            </a:r>
            <a:r>
              <a:rPr lang="en-US" sz="1600">
                <a:latin typeface="roboto"/>
                <a:ea typeface="roboto"/>
                <a:cs typeface="roboto"/>
                <a:hlinkClick r:id="rId4"/>
              </a:rPr>
              <a:t>here</a:t>
            </a:r>
            <a:endParaRPr lang="en-US" sz="1600">
              <a:latin typeface="roboto"/>
              <a:ea typeface="roboto"/>
              <a:cs typeface="roboto"/>
            </a:endParaRPr>
          </a:p>
          <a:p>
            <a:pPr marL="0" indent="0">
              <a:lnSpc>
                <a:spcPct val="120000"/>
              </a:lnSpc>
              <a:spcBef>
                <a:spcPts val="400"/>
              </a:spcBef>
              <a:buNone/>
            </a:pPr>
            <a:r>
              <a:rPr lang="en-US" sz="1600" b="1" i="0">
                <a:effectLst/>
                <a:latin typeface="Roboto"/>
                <a:ea typeface="Roboto"/>
                <a:cs typeface="Roboto"/>
              </a:rPr>
              <a:t>To be submitted at the Registration Desk</a:t>
            </a:r>
            <a:r>
              <a:rPr lang="en-US" sz="1600" b="1">
                <a:latin typeface="Roboto"/>
                <a:ea typeface="Roboto"/>
                <a:cs typeface="Roboto"/>
              </a:rPr>
              <a:t> </a:t>
            </a:r>
            <a:r>
              <a:rPr lang="en-US" sz="1600" b="1" i="0">
                <a:effectLst/>
                <a:latin typeface="Roboto"/>
                <a:ea typeface="Roboto"/>
                <a:cs typeface="Roboto"/>
              </a:rPr>
              <a:t>prior to Opening Ceremony</a:t>
            </a:r>
            <a:r>
              <a:rPr lang="en-US" sz="1600" b="1">
                <a:latin typeface="Roboto"/>
                <a:ea typeface="Roboto"/>
                <a:cs typeface="Roboto"/>
              </a:rPr>
              <a:t>:</a:t>
            </a:r>
            <a:r>
              <a:rPr lang="en-US" sz="1600" b="1" i="0">
                <a:effectLst/>
                <a:latin typeface="Roboto"/>
                <a:ea typeface="Roboto"/>
                <a:cs typeface="Roboto"/>
              </a:rPr>
              <a:t> </a:t>
            </a:r>
            <a:endParaRPr lang="en-US" sz="1600" b="1">
              <a:cs typeface="Roboto Light"/>
            </a:endParaRPr>
          </a:p>
          <a:p>
            <a:pPr marL="285750" indent="-285750" fontAlgn="base">
              <a:lnSpc>
                <a:spcPct val="120000"/>
              </a:lnSpc>
              <a:spcBef>
                <a:spcPts val="400"/>
              </a:spcBef>
              <a:buFont typeface="Wingdings" panose="020B0604020202020204" pitchFamily="34" charset="0"/>
              <a:buChar char="q"/>
            </a:pPr>
            <a:r>
              <a:rPr lang="en-US" sz="1600" b="0" i="0">
                <a:effectLst/>
                <a:latin typeface="Roboto"/>
                <a:ea typeface="Roboto"/>
                <a:cs typeface="Roboto"/>
              </a:rPr>
              <a:t>1 printed copy of </a:t>
            </a:r>
            <a:r>
              <a:rPr lang="en-US" sz="1600">
                <a:latin typeface="Roboto"/>
                <a:ea typeface="Roboto"/>
                <a:cs typeface="Roboto"/>
              </a:rPr>
              <a:t>the Challenge Report for EACH Impact Challenge you are competing in </a:t>
            </a:r>
            <a:endParaRPr lang="en-US" sz="1600" b="0" i="0">
              <a:effectLst/>
              <a:latin typeface="Roboto"/>
              <a:ea typeface="Roboto"/>
              <a:cs typeface="Roboto"/>
            </a:endParaRPr>
          </a:p>
          <a:p>
            <a:pPr marL="0" indent="0" fontAlgn="base">
              <a:buNone/>
            </a:pPr>
            <a:r>
              <a:rPr lang="en-US" sz="1600" b="1" i="0">
                <a:solidFill>
                  <a:srgbClr val="FF0000"/>
                </a:solidFill>
                <a:effectLst/>
                <a:latin typeface="Roboto"/>
                <a:ea typeface="Roboto"/>
                <a:cs typeface="Roboto"/>
              </a:rPr>
              <a:t>* </a:t>
            </a:r>
            <a:r>
              <a:rPr lang="en-US" sz="1600" b="0" i="1">
                <a:solidFill>
                  <a:srgbClr val="FF0000"/>
                </a:solidFill>
                <a:effectLst/>
                <a:latin typeface="Roboto"/>
                <a:ea typeface="Roboto"/>
                <a:cs typeface="Roboto"/>
              </a:rPr>
              <a:t>All Challenge Reports can be found </a:t>
            </a:r>
            <a:r>
              <a:rPr lang="en-US" sz="1600" b="0" i="1" u="sng" strike="noStrike">
                <a:solidFill>
                  <a:srgbClr val="000000"/>
                </a:solidFill>
                <a:effectLst/>
                <a:latin typeface="Roboto"/>
                <a:ea typeface="Roboto"/>
                <a:cs typeface="Roboto"/>
                <a:hlinkClick r:id="rId5"/>
              </a:rPr>
              <a:t>here</a:t>
            </a:r>
            <a:r>
              <a:rPr lang="en-US" sz="1600" b="0" i="1">
                <a:solidFill>
                  <a:srgbClr val="FF0000"/>
                </a:solidFill>
                <a:effectLst/>
                <a:latin typeface="Roboto"/>
                <a:ea typeface="Roboto"/>
                <a:cs typeface="Roboto"/>
              </a:rPr>
              <a:t>:</a:t>
            </a:r>
            <a:endParaRPr lang="en-US" sz="1600" i="1">
              <a:solidFill>
                <a:srgbClr val="FF0000"/>
              </a:solidFill>
              <a:latin typeface="Roboto"/>
              <a:ea typeface="Roboto"/>
              <a:cs typeface="Roboto"/>
            </a:endParaRPr>
          </a:p>
          <a:p>
            <a:pPr marL="0" indent="0" algn="l">
              <a:spcBef>
                <a:spcPts val="400"/>
              </a:spcBef>
              <a:buNone/>
            </a:pPr>
            <a:r>
              <a:rPr lang="en-US" sz="1600" b="1">
                <a:latin typeface="Roboto"/>
                <a:ea typeface="Roboto"/>
                <a:cs typeface="Roboto"/>
              </a:rPr>
              <a:t>For</a:t>
            </a:r>
            <a:r>
              <a:rPr lang="en-US" sz="1600" b="1" i="0">
                <a:effectLst/>
                <a:latin typeface="Roboto"/>
                <a:ea typeface="Roboto"/>
                <a:cs typeface="Roboto"/>
              </a:rPr>
              <a:t> presentations: </a:t>
            </a:r>
            <a:r>
              <a:rPr lang="en-US" sz="1600" b="0" i="0">
                <a:effectLst/>
                <a:latin typeface="Roboto"/>
                <a:ea typeface="Roboto"/>
                <a:cs typeface="Roboto"/>
              </a:rPr>
              <a:t> </a:t>
            </a:r>
            <a:endParaRPr lang="en-US" sz="1600">
              <a:cs typeface="Roboto Light"/>
            </a:endParaRPr>
          </a:p>
          <a:p>
            <a:pPr fontAlgn="base">
              <a:spcBef>
                <a:spcPts val="400"/>
              </a:spcBef>
              <a:buFont typeface="Wingdings" panose="020B0604020202020204" pitchFamily="34" charset="0"/>
              <a:buChar char="q"/>
            </a:pPr>
            <a:r>
              <a:rPr lang="en-US" sz="1600" b="0" i="0">
                <a:effectLst/>
                <a:latin typeface="Roboto"/>
                <a:ea typeface="Roboto"/>
                <a:cs typeface="Roboto"/>
              </a:rPr>
              <a:t>A projector </a:t>
            </a:r>
            <a:r>
              <a:rPr lang="en-US" sz="1600">
                <a:latin typeface="Roboto"/>
                <a:ea typeface="Roboto"/>
                <a:cs typeface="Roboto"/>
              </a:rPr>
              <a:t>(if you don't have one or the one you brought is not working, speak with other teams in your league and see if you can borrow theirs!)</a:t>
            </a:r>
            <a:endParaRPr lang="en-US" sz="1600" b="0" i="0">
              <a:effectLst/>
              <a:latin typeface="Roboto" panose="02000000000000000000" pitchFamily="2" charset="0"/>
              <a:ea typeface="Roboto" panose="02000000000000000000" pitchFamily="2" charset="0"/>
              <a:cs typeface="Roboto" panose="02000000000000000000" pitchFamily="2" charset="0"/>
            </a:endParaRPr>
          </a:p>
          <a:p>
            <a:pPr fontAlgn="base">
              <a:spcBef>
                <a:spcPts val="400"/>
              </a:spcBef>
              <a:buFont typeface="Wingdings" panose="020B0604020202020204" pitchFamily="34" charset="0"/>
              <a:buChar char="q"/>
            </a:pPr>
            <a:r>
              <a:rPr lang="en-US" sz="1600" b="0" i="0">
                <a:effectLst/>
                <a:latin typeface="Roboto"/>
                <a:ea typeface="Roboto"/>
                <a:cs typeface="Roboto"/>
              </a:rPr>
              <a:t>A laptop</a:t>
            </a:r>
            <a:r>
              <a:rPr lang="en-US" sz="1600">
                <a:latin typeface="Roboto"/>
                <a:ea typeface="Roboto"/>
                <a:cs typeface="Roboto"/>
              </a:rPr>
              <a:t> (bring an extra laptop as a backup!)</a:t>
            </a:r>
            <a:endParaRPr lang="en-US" sz="1600" b="0" i="0">
              <a:effectLst/>
              <a:latin typeface="Roboto" panose="02000000000000000000" pitchFamily="2" charset="0"/>
              <a:ea typeface="Roboto" panose="02000000000000000000" pitchFamily="2" charset="0"/>
              <a:cs typeface="Roboto" panose="02000000000000000000" pitchFamily="2" charset="0"/>
            </a:endParaRPr>
          </a:p>
          <a:p>
            <a:pPr algn="l" rtl="0" fontAlgn="base">
              <a:spcBef>
                <a:spcPts val="400"/>
              </a:spcBef>
              <a:buFont typeface="Wingdings" panose="020B0604020202020204" pitchFamily="34" charset="0"/>
              <a:buChar char="q"/>
            </a:pPr>
            <a:r>
              <a:rPr lang="en-US" sz="1600" b="0" i="0">
                <a:effectLst/>
                <a:latin typeface="Roboto"/>
                <a:ea typeface="Roboto"/>
                <a:cs typeface="Roboto"/>
              </a:rPr>
              <a:t>All necessary cables and adaptors to connect your laptop to your projector </a:t>
            </a:r>
          </a:p>
          <a:p>
            <a:pPr algn="l" rtl="0" fontAlgn="base">
              <a:spcBef>
                <a:spcPts val="400"/>
              </a:spcBef>
              <a:buFont typeface="Wingdings" panose="020B0604020202020204" pitchFamily="34" charset="0"/>
              <a:buChar char="q"/>
            </a:pPr>
            <a:r>
              <a:rPr lang="en-US" sz="1600" b="0" i="0">
                <a:effectLst/>
                <a:latin typeface="Roboto"/>
                <a:ea typeface="Roboto"/>
                <a:cs typeface="Roboto"/>
              </a:rPr>
              <a:t>Speakers (if needed) </a:t>
            </a:r>
          </a:p>
          <a:p>
            <a:pPr fontAlgn="base">
              <a:spcBef>
                <a:spcPts val="400"/>
              </a:spcBef>
              <a:buFont typeface="Wingdings" panose="020B0604020202020204" pitchFamily="34" charset="0"/>
              <a:buChar char="q"/>
            </a:pPr>
            <a:r>
              <a:rPr lang="en-US" sz="1600" b="1">
                <a:latin typeface="Roboto"/>
                <a:ea typeface="Roboto"/>
                <a:cs typeface="Roboto"/>
              </a:rPr>
              <a:t>13</a:t>
            </a:r>
            <a:r>
              <a:rPr lang="en-US" sz="1600" b="1" i="0">
                <a:effectLst/>
                <a:latin typeface="Roboto"/>
                <a:ea typeface="Roboto"/>
                <a:cs typeface="Roboto"/>
              </a:rPr>
              <a:t> </a:t>
            </a:r>
            <a:r>
              <a:rPr lang="en-US" sz="1600" b="1">
                <a:latin typeface="Roboto"/>
                <a:ea typeface="Roboto"/>
                <a:cs typeface="Roboto"/>
              </a:rPr>
              <a:t>printed copies</a:t>
            </a:r>
            <a:r>
              <a:rPr lang="en-US" sz="1600">
                <a:latin typeface="Roboto"/>
                <a:ea typeface="Roboto"/>
                <a:cs typeface="Roboto"/>
              </a:rPr>
              <a:t> </a:t>
            </a:r>
            <a:r>
              <a:rPr lang="en-US" sz="1600" b="0" i="0">
                <a:effectLst/>
                <a:latin typeface="Roboto"/>
                <a:ea typeface="Roboto"/>
                <a:cs typeface="Roboto"/>
              </a:rPr>
              <a:t>of </a:t>
            </a:r>
            <a:r>
              <a:rPr lang="en-US" sz="1600">
                <a:latin typeface="Roboto"/>
                <a:ea typeface="Roboto"/>
                <a:cs typeface="Roboto"/>
              </a:rPr>
              <a:t>the challenge reports for </a:t>
            </a:r>
            <a:r>
              <a:rPr lang="en-US" sz="1600" b="1">
                <a:latin typeface="Roboto"/>
                <a:ea typeface="Roboto"/>
                <a:cs typeface="Roboto"/>
              </a:rPr>
              <a:t>EACH</a:t>
            </a:r>
            <a:r>
              <a:rPr lang="en-US" sz="1600">
                <a:latin typeface="Roboto"/>
                <a:ea typeface="Roboto"/>
                <a:cs typeface="Roboto"/>
              </a:rPr>
              <a:t> Impact Challenge your team is competing in </a:t>
            </a:r>
            <a:endParaRPr lang="en-US" sz="1600" b="0" i="0">
              <a:effectLst/>
              <a:latin typeface="Roboto"/>
              <a:ea typeface="Roboto"/>
              <a:cs typeface="Roboto"/>
            </a:endParaRPr>
          </a:p>
          <a:p>
            <a:pPr fontAlgn="base">
              <a:spcBef>
                <a:spcPts val="400"/>
              </a:spcBef>
              <a:buFont typeface="Wingdings" panose="020B0604020202020204" pitchFamily="34" charset="0"/>
              <a:buChar char="q"/>
            </a:pPr>
            <a:r>
              <a:rPr lang="en-US" sz="1600">
                <a:latin typeface="Roboto"/>
                <a:ea typeface="Roboto"/>
                <a:cs typeface="Roboto"/>
              </a:rPr>
              <a:t>A USB stick/hard drive with live audio/visual presentation </a:t>
            </a:r>
            <a:endParaRPr lang="en-US" sz="1600" b="0" i="0">
              <a:effectLst/>
              <a:latin typeface="Roboto"/>
              <a:ea typeface="Roboto"/>
              <a:cs typeface="Roboto"/>
            </a:endParaRPr>
          </a:p>
          <a:p>
            <a:pPr marL="0" indent="0" fontAlgn="base">
              <a:lnSpc>
                <a:spcPct val="120000"/>
              </a:lnSpc>
              <a:buNone/>
            </a:pPr>
            <a:r>
              <a:rPr lang="en-US" sz="1600" i="1">
                <a:solidFill>
                  <a:srgbClr val="FF0000"/>
                </a:solidFill>
                <a:latin typeface="Roboto"/>
                <a:ea typeface="Roboto"/>
                <a:cs typeface="Roboto"/>
              </a:rPr>
              <a:t>* </a:t>
            </a:r>
            <a:r>
              <a:rPr lang="en-US" sz="1600" b="0" i="1">
                <a:solidFill>
                  <a:srgbClr val="FF0000"/>
                </a:solidFill>
                <a:effectLst/>
                <a:latin typeface="Roboto"/>
                <a:ea typeface="Roboto"/>
                <a:cs typeface="Roboto"/>
              </a:rPr>
              <a:t>Teams </a:t>
            </a:r>
            <a:r>
              <a:rPr lang="en-US" sz="1600" i="1">
                <a:solidFill>
                  <a:srgbClr val="FF0000"/>
                </a:solidFill>
                <a:latin typeface="Roboto"/>
                <a:ea typeface="Roboto"/>
                <a:cs typeface="Roboto"/>
              </a:rPr>
              <a:t>must</a:t>
            </a:r>
            <a:r>
              <a:rPr lang="en-US" sz="1600" b="0" i="1">
                <a:solidFill>
                  <a:srgbClr val="FF0000"/>
                </a:solidFill>
                <a:effectLst/>
                <a:latin typeface="Roboto"/>
                <a:ea typeface="Roboto"/>
                <a:cs typeface="Roboto"/>
              </a:rPr>
              <a:t> bring their own AV equipment. </a:t>
            </a:r>
            <a:r>
              <a:rPr lang="en-US" sz="1600" i="1">
                <a:solidFill>
                  <a:srgbClr val="FF0000"/>
                </a:solidFill>
                <a:latin typeface="Roboto"/>
                <a:ea typeface="Roboto"/>
                <a:cs typeface="Roboto"/>
              </a:rPr>
              <a:t>Only</a:t>
            </a:r>
            <a:r>
              <a:rPr lang="en-US" sz="1600" b="0" i="1">
                <a:solidFill>
                  <a:srgbClr val="FF0000"/>
                </a:solidFill>
                <a:effectLst/>
                <a:latin typeface="Roboto"/>
                <a:ea typeface="Roboto"/>
                <a:cs typeface="Roboto"/>
              </a:rPr>
              <a:t> items provided for you in your presentation rooms are: </a:t>
            </a:r>
            <a:r>
              <a:rPr lang="en-US" sz="1600" b="1" i="1">
                <a:solidFill>
                  <a:srgbClr val="FF0000"/>
                </a:solidFill>
                <a:effectLst/>
                <a:latin typeface="Roboto"/>
                <a:ea typeface="Roboto"/>
                <a:cs typeface="Roboto"/>
              </a:rPr>
              <a:t>a screen</a:t>
            </a:r>
            <a:r>
              <a:rPr lang="en-US" sz="1600" b="0" i="1">
                <a:solidFill>
                  <a:srgbClr val="FF0000"/>
                </a:solidFill>
                <a:effectLst/>
                <a:latin typeface="Roboto"/>
                <a:ea typeface="Roboto"/>
                <a:cs typeface="Roboto"/>
              </a:rPr>
              <a:t> + </a:t>
            </a:r>
            <a:r>
              <a:rPr lang="en-US" sz="1600" b="1" i="1">
                <a:solidFill>
                  <a:srgbClr val="FF0000"/>
                </a:solidFill>
                <a:effectLst/>
                <a:latin typeface="Roboto"/>
                <a:ea typeface="Roboto"/>
                <a:cs typeface="Roboto"/>
              </a:rPr>
              <a:t>a connected power bar</a:t>
            </a:r>
            <a:r>
              <a:rPr lang="en-US" sz="1600" b="1" i="1">
                <a:solidFill>
                  <a:srgbClr val="FF0000"/>
                </a:solidFill>
                <a:latin typeface="Roboto"/>
                <a:ea typeface="Roboto"/>
                <a:cs typeface="Roboto"/>
              </a:rPr>
              <a:t>, and there won't be any clickers provided.</a:t>
            </a:r>
            <a:endParaRPr lang="en-US" sz="1600" b="0" i="1">
              <a:solidFill>
                <a:srgbClr val="FF0000"/>
              </a:solidFill>
              <a:effectLst/>
              <a:latin typeface="Roboto"/>
              <a:ea typeface="Roboto"/>
              <a:cs typeface="Roboto"/>
            </a:endParaRPr>
          </a:p>
          <a:p>
            <a:pPr>
              <a:buFont typeface="Wingdings" panose="020B0604020202020204" pitchFamily="34" charset="0"/>
              <a:buChar char="q"/>
            </a:pPr>
            <a:endParaRPr lang="en-CA" sz="1400">
              <a:cs typeface="Roboto Light" panose="02000000000000000000" pitchFamily="2" charset="0"/>
            </a:endParaRPr>
          </a:p>
        </p:txBody>
      </p:sp>
    </p:spTree>
    <p:extLst>
      <p:ext uri="{BB962C8B-B14F-4D97-AF65-F5344CB8AC3E}">
        <p14:creationId xmlns:p14="http://schemas.microsoft.com/office/powerpoint/2010/main" val="3620345794"/>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EA4C-C2D6-4530-B958-B55F8C49DECB}"/>
              </a:ext>
            </a:extLst>
          </p:cNvPr>
          <p:cNvSpPr>
            <a:spLocks noGrp="1"/>
          </p:cNvSpPr>
          <p:nvPr>
            <p:ph type="title"/>
          </p:nvPr>
        </p:nvSpPr>
        <p:spPr/>
        <p:txBody>
          <a:bodyPr/>
          <a:lstStyle/>
          <a:p>
            <a:r>
              <a:rPr lang="en-US" b="1">
                <a:latin typeface="Knockout 28 Junior Feathrwt"/>
                <a:ea typeface="Roboto"/>
              </a:rPr>
              <a:t>Regionals Checklist</a:t>
            </a:r>
            <a:endParaRPr lang="en-US" b="1"/>
          </a:p>
        </p:txBody>
      </p:sp>
      <p:sp>
        <p:nvSpPr>
          <p:cNvPr id="5" name="Text Placeholder 4">
            <a:extLst>
              <a:ext uri="{FF2B5EF4-FFF2-40B4-BE49-F238E27FC236}">
                <a16:creationId xmlns:a16="http://schemas.microsoft.com/office/drawing/2014/main" id="{B6D05479-E5F9-77C9-D2D9-92F3572D18D7}"/>
              </a:ext>
            </a:extLst>
          </p:cNvPr>
          <p:cNvSpPr>
            <a:spLocks noGrp="1"/>
          </p:cNvSpPr>
          <p:nvPr>
            <p:ph type="body" sz="quarter" idx="10"/>
          </p:nvPr>
        </p:nvSpPr>
        <p:spPr/>
        <p:txBody>
          <a:bodyPr vert="horz" lIns="91440" tIns="45720" rIns="91440" bIns="45720" rtlCol="0" anchor="t">
            <a:normAutofit/>
          </a:bodyPr>
          <a:lstStyle/>
          <a:p>
            <a:pPr>
              <a:buFont typeface="Wingdings" panose="020B0604020202020204" pitchFamily="34" charset="0"/>
              <a:buChar char="ü"/>
            </a:pPr>
            <a:r>
              <a:rPr lang="en-US" sz="2400">
                <a:latin typeface="Roboto"/>
                <a:ea typeface="Roboto"/>
                <a:cs typeface="Roboto"/>
              </a:rPr>
              <a:t>Attend Opening Ceremonies. Arrive 15 minutes earlier with your team and show your spirit!</a:t>
            </a:r>
          </a:p>
          <a:p>
            <a:pPr>
              <a:buFont typeface="Wingdings" panose="020B0604020202020204" pitchFamily="34" charset="0"/>
              <a:buChar char="ü"/>
            </a:pPr>
            <a:r>
              <a:rPr lang="en-US" sz="2400">
                <a:latin typeface="Roboto"/>
                <a:ea typeface="Roboto"/>
                <a:cs typeface="Roboto"/>
              </a:rPr>
              <a:t>Student Leader to attend the Student Leader, Regional Leadership Summit, and Final Reporting workshop</a:t>
            </a:r>
          </a:p>
          <a:p>
            <a:pPr>
              <a:buFont typeface="Wingdings" panose="020B0604020202020204" pitchFamily="34" charset="0"/>
              <a:buChar char="ü"/>
            </a:pPr>
            <a:r>
              <a:rPr lang="en-US" sz="2400">
                <a:latin typeface="Roboto"/>
                <a:ea typeface="Roboto"/>
                <a:cs typeface="Roboto"/>
              </a:rPr>
              <a:t>Watch other team presentations</a:t>
            </a:r>
          </a:p>
          <a:p>
            <a:pPr>
              <a:buFont typeface="Wingdings" panose="020B0604020202020204" pitchFamily="34" charset="0"/>
              <a:buChar char="ü"/>
            </a:pPr>
            <a:r>
              <a:rPr lang="en-US" sz="2400">
                <a:latin typeface="Roboto"/>
                <a:ea typeface="Roboto"/>
                <a:cs typeface="Roboto"/>
              </a:rPr>
              <a:t>Attend The Circle</a:t>
            </a:r>
          </a:p>
          <a:p>
            <a:pPr>
              <a:buFont typeface="Wingdings" panose="020B0604020202020204" pitchFamily="34" charset="0"/>
              <a:buChar char="ü"/>
            </a:pPr>
            <a:r>
              <a:rPr lang="en-US" sz="2400">
                <a:latin typeface="Roboto"/>
                <a:ea typeface="Roboto"/>
                <a:cs typeface="Roboto"/>
              </a:rPr>
              <a:t>Attend Closing Ceremonies</a:t>
            </a:r>
          </a:p>
          <a:p>
            <a:pPr>
              <a:buFont typeface="Wingdings" panose="020B0604020202020204" pitchFamily="34" charset="0"/>
              <a:buChar char="ü"/>
            </a:pPr>
            <a:r>
              <a:rPr lang="en-US" sz="2400">
                <a:latin typeface="Roboto"/>
                <a:ea typeface="Roboto"/>
                <a:cs typeface="Roboto"/>
              </a:rPr>
              <a:t>Bring your Spirit!</a:t>
            </a:r>
          </a:p>
        </p:txBody>
      </p:sp>
    </p:spTree>
    <p:extLst>
      <p:ext uri="{BB962C8B-B14F-4D97-AF65-F5344CB8AC3E}">
        <p14:creationId xmlns:p14="http://schemas.microsoft.com/office/powerpoint/2010/main" val="597139409"/>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D1E9-5D5E-47A0-A8C7-F940339FC849}"/>
              </a:ext>
            </a:extLst>
          </p:cNvPr>
          <p:cNvSpPr>
            <a:spLocks noGrp="1"/>
          </p:cNvSpPr>
          <p:nvPr>
            <p:ph type="title"/>
          </p:nvPr>
        </p:nvSpPr>
        <p:spPr/>
        <p:txBody>
          <a:bodyPr>
            <a:normAutofit fontScale="90000"/>
          </a:bodyPr>
          <a:lstStyle/>
          <a:p>
            <a:r>
              <a:rPr lang="en-US" b="1">
                <a:latin typeface="Knockout 28 Junior Feathrwt"/>
                <a:ea typeface="Roboto"/>
              </a:rPr>
              <a:t>Awards And Recognition Opportunities</a:t>
            </a:r>
            <a:endParaRPr lang="en-US" b="1"/>
          </a:p>
        </p:txBody>
      </p:sp>
    </p:spTree>
    <p:extLst>
      <p:ext uri="{BB962C8B-B14F-4D97-AF65-F5344CB8AC3E}">
        <p14:creationId xmlns:p14="http://schemas.microsoft.com/office/powerpoint/2010/main" val="787969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6AF1-E88B-45CD-A358-633652EC4AC4}"/>
              </a:ext>
            </a:extLst>
          </p:cNvPr>
          <p:cNvSpPr>
            <a:spLocks noGrp="1"/>
          </p:cNvSpPr>
          <p:nvPr>
            <p:ph type="title"/>
          </p:nvPr>
        </p:nvSpPr>
        <p:spPr/>
        <p:txBody>
          <a:bodyPr/>
          <a:lstStyle/>
          <a:p>
            <a:r>
              <a:rPr lang="en-CA" b="1">
                <a:latin typeface="Knockout 28 Junior Feathrwt"/>
                <a:ea typeface="Roboto"/>
              </a:rPr>
              <a:t>Awards</a:t>
            </a:r>
            <a:endParaRPr lang="en-CA" b="1"/>
          </a:p>
        </p:txBody>
      </p:sp>
      <p:sp>
        <p:nvSpPr>
          <p:cNvPr id="3" name="Text Placeholder 2">
            <a:extLst>
              <a:ext uri="{FF2B5EF4-FFF2-40B4-BE49-F238E27FC236}">
                <a16:creationId xmlns:a16="http://schemas.microsoft.com/office/drawing/2014/main" id="{A8F1030C-3C4D-4EA5-9C8E-EDB5AB9EF087}"/>
              </a:ext>
            </a:extLst>
          </p:cNvPr>
          <p:cNvSpPr>
            <a:spLocks noGrp="1"/>
          </p:cNvSpPr>
          <p:nvPr>
            <p:ph type="body" sz="quarter" idx="10"/>
          </p:nvPr>
        </p:nvSpPr>
        <p:spPr/>
        <p:txBody>
          <a:bodyPr vert="horz" lIns="91440" tIns="45720" rIns="91440" bIns="45720" rtlCol="0" anchor="t">
            <a:normAutofit/>
          </a:bodyPr>
          <a:lstStyle/>
          <a:p>
            <a:r>
              <a:rPr lang="en-CA" sz="2400">
                <a:latin typeface="Roboto"/>
                <a:ea typeface="Roboto"/>
                <a:cs typeface="Roboto"/>
              </a:rPr>
              <a:t>Recognize the hardworking students and faculty on your Enactus team!</a:t>
            </a:r>
          </a:p>
          <a:p>
            <a:r>
              <a:rPr lang="en-CA" sz="2400">
                <a:latin typeface="Roboto"/>
                <a:ea typeface="Roboto"/>
                <a:cs typeface="Roboto"/>
              </a:rPr>
              <a:t>Nominations are to be submitted online via R&amp;R Platform by </a:t>
            </a:r>
            <a:r>
              <a:rPr lang="en-CA" sz="2400" u="sng">
                <a:latin typeface="Roboto"/>
                <a:ea typeface="Roboto"/>
                <a:cs typeface="Roboto"/>
              </a:rPr>
              <a:t>March 28</a:t>
            </a:r>
            <a:r>
              <a:rPr lang="en-CA" sz="2400" u="sng" baseline="30000">
                <a:latin typeface="Roboto"/>
                <a:ea typeface="Roboto"/>
                <a:cs typeface="Roboto"/>
              </a:rPr>
              <a:t>th</a:t>
            </a:r>
            <a:r>
              <a:rPr lang="en-CA" sz="2400">
                <a:latin typeface="Roboto"/>
                <a:ea typeface="Roboto"/>
                <a:cs typeface="Roboto"/>
              </a:rPr>
              <a:t>! </a:t>
            </a:r>
          </a:p>
          <a:p>
            <a:r>
              <a:rPr lang="en-CA" sz="2400">
                <a:latin typeface="Roboto"/>
                <a:ea typeface="Roboto"/>
                <a:cs typeface="Roboto"/>
                <a:hlinkClick r:id="rId3"/>
              </a:rPr>
              <a:t>Check out the Enactus Canada Awards &amp; Recognition Handbook!</a:t>
            </a:r>
            <a:r>
              <a:rPr lang="en-CA" sz="2400">
                <a:latin typeface="Roboto"/>
                <a:ea typeface="Roboto"/>
                <a:cs typeface="Roboto"/>
              </a:rPr>
              <a:t> </a:t>
            </a:r>
            <a:endParaRPr lang="en-CA" sz="2400" u="sng">
              <a:latin typeface="Roboto"/>
              <a:ea typeface="Roboto"/>
              <a:cs typeface="Roboto"/>
            </a:endParaRPr>
          </a:p>
          <a:p>
            <a:endParaRPr lang="en-CA"/>
          </a:p>
          <a:p>
            <a:endParaRPr lang="en-CA"/>
          </a:p>
        </p:txBody>
      </p:sp>
    </p:spTree>
    <p:extLst>
      <p:ext uri="{BB962C8B-B14F-4D97-AF65-F5344CB8AC3E}">
        <p14:creationId xmlns:p14="http://schemas.microsoft.com/office/powerpoint/2010/main" val="1414285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D1E9-5D5E-47A0-A8C7-F940339FC849}"/>
              </a:ext>
            </a:extLst>
          </p:cNvPr>
          <p:cNvSpPr>
            <a:spLocks noGrp="1"/>
          </p:cNvSpPr>
          <p:nvPr>
            <p:ph type="title"/>
          </p:nvPr>
        </p:nvSpPr>
        <p:spPr>
          <a:xfrm>
            <a:off x="5098774" y="2902226"/>
            <a:ext cx="5952066" cy="1189557"/>
          </a:xfrm>
        </p:spPr>
        <p:txBody>
          <a:bodyPr>
            <a:normAutofit fontScale="90000"/>
          </a:bodyPr>
          <a:lstStyle/>
          <a:p>
            <a:r>
              <a:rPr lang="en-US" b="1">
                <a:latin typeface="Knockout 28 Junior Feathrwt"/>
                <a:ea typeface="Roboto"/>
              </a:rPr>
              <a:t>Let’s Welcome Enactus Alumna, Danielle Walker!</a:t>
            </a:r>
            <a:endParaRPr lang="en-US" b="1">
              <a:sym typeface="Wingdings" panose="05000000000000000000" pitchFamily="2" charset="2"/>
            </a:endParaRPr>
          </a:p>
        </p:txBody>
      </p:sp>
      <p:pic>
        <p:nvPicPr>
          <p:cNvPr id="5" name="Picture 4" descr="A person in a blue jacket&#10;&#10;Description automatically generated">
            <a:extLst>
              <a:ext uri="{FF2B5EF4-FFF2-40B4-BE49-F238E27FC236}">
                <a16:creationId xmlns:a16="http://schemas.microsoft.com/office/drawing/2014/main" id="{2F6CCCCB-9787-6E69-93EE-1054EDBA00D7}"/>
              </a:ext>
            </a:extLst>
          </p:cNvPr>
          <p:cNvPicPr>
            <a:picLocks noChangeAspect="1"/>
          </p:cNvPicPr>
          <p:nvPr/>
        </p:nvPicPr>
        <p:blipFill>
          <a:blip r:embed="rId3">
            <a:extLst>
              <a:ext uri="{28A0092B-C50C-407E-A947-70E740481C1C}">
                <a14:useLocalDpi xmlns:a14="http://schemas.microsoft.com/office/drawing/2010/main" val="0"/>
              </a:ext>
            </a:extLst>
          </a:blip>
          <a:srcRect l="-341" t="4597" r="341" b="19864"/>
          <a:stretch/>
        </p:blipFill>
        <p:spPr>
          <a:xfrm>
            <a:off x="1671145" y="1701919"/>
            <a:ext cx="3427629" cy="3454162"/>
          </a:xfrm>
          <a:prstGeom prst="rect">
            <a:avLst/>
          </a:prstGeom>
        </p:spPr>
      </p:pic>
    </p:spTree>
    <p:extLst>
      <p:ext uri="{BB962C8B-B14F-4D97-AF65-F5344CB8AC3E}">
        <p14:creationId xmlns:p14="http://schemas.microsoft.com/office/powerpoint/2010/main" val="136747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b="1">
                <a:latin typeface="Knockout 28 Junior Feathrwt"/>
                <a:ea typeface="Roboto"/>
              </a:rPr>
              <a:t>Agenda</a:t>
            </a:r>
          </a:p>
        </p:txBody>
      </p:sp>
      <p:sp>
        <p:nvSpPr>
          <p:cNvPr id="4" name="Text Placeholder 3"/>
          <p:cNvSpPr>
            <a:spLocks noGrp="1"/>
          </p:cNvSpPr>
          <p:nvPr>
            <p:ph type="body" sz="quarter" idx="10"/>
          </p:nvPr>
        </p:nvSpPr>
        <p:spPr>
          <a:xfrm>
            <a:off x="838200" y="1384300"/>
            <a:ext cx="10439400" cy="4089400"/>
          </a:xfrm>
        </p:spPr>
        <p:txBody>
          <a:bodyPr vert="horz" lIns="91440" tIns="45720" rIns="91440" bIns="45720" rtlCol="0" anchor="t">
            <a:normAutofit fontScale="92500" lnSpcReduction="10000"/>
          </a:bodyPr>
          <a:lstStyle/>
          <a:p>
            <a:r>
              <a:rPr lang="en-CA">
                <a:latin typeface="Roboto"/>
                <a:ea typeface="Roboto"/>
                <a:cs typeface="Roboto"/>
              </a:rPr>
              <a:t>Competition 101 (20 minutes)</a:t>
            </a:r>
          </a:p>
          <a:p>
            <a:pPr lvl="1"/>
            <a:r>
              <a:rPr lang="en-CA">
                <a:latin typeface="Roboto"/>
                <a:ea typeface="Roboto"/>
                <a:cs typeface="Roboto"/>
              </a:rPr>
              <a:t>When is it?</a:t>
            </a:r>
          </a:p>
          <a:p>
            <a:pPr lvl="1"/>
            <a:r>
              <a:rPr lang="en-CA">
                <a:latin typeface="Roboto"/>
                <a:ea typeface="Roboto"/>
                <a:cs typeface="Roboto"/>
              </a:rPr>
              <a:t>How does it work?</a:t>
            </a:r>
          </a:p>
          <a:p>
            <a:pPr lvl="1"/>
            <a:r>
              <a:rPr lang="en-CA">
                <a:latin typeface="Roboto"/>
                <a:ea typeface="Roboto"/>
                <a:cs typeface="Roboto"/>
              </a:rPr>
              <a:t>Impact Challenges</a:t>
            </a:r>
          </a:p>
          <a:p>
            <a:pPr lvl="1"/>
            <a:r>
              <a:rPr lang="en-CA">
                <a:latin typeface="Roboto"/>
                <a:ea typeface="Roboto"/>
                <a:cs typeface="Roboto"/>
              </a:rPr>
              <a:t>Challenge Reports</a:t>
            </a:r>
          </a:p>
          <a:p>
            <a:pPr lvl="1"/>
            <a:r>
              <a:rPr lang="en-CA">
                <a:latin typeface="Roboto"/>
                <a:ea typeface="Roboto"/>
                <a:cs typeface="Roboto"/>
              </a:rPr>
              <a:t>Judging Criteria</a:t>
            </a:r>
          </a:p>
          <a:p>
            <a:pPr lvl="1"/>
            <a:r>
              <a:rPr lang="en-CA">
                <a:latin typeface="Roboto"/>
                <a:ea typeface="Roboto"/>
                <a:cs typeface="Roboto"/>
              </a:rPr>
              <a:t>Preparation Tips and Checklists</a:t>
            </a:r>
          </a:p>
          <a:p>
            <a:pPr lvl="1"/>
            <a:r>
              <a:rPr lang="en-CA">
                <a:latin typeface="Roboto"/>
                <a:ea typeface="Roboto"/>
                <a:cs typeface="Roboto"/>
              </a:rPr>
              <a:t>Awards and Recognition</a:t>
            </a:r>
          </a:p>
          <a:p>
            <a:r>
              <a:rPr lang="en-CA">
                <a:latin typeface="Roboto"/>
                <a:ea typeface="Roboto"/>
                <a:cs typeface="Roboto"/>
              </a:rPr>
              <a:t>Fire side chat with Enactus Canada Alumna, Danielle Walker (30 minutes)</a:t>
            </a:r>
            <a:endParaRPr lang="en-CA">
              <a:latin typeface="Roboto" panose="02000000000000000000" pitchFamily="2" charset="0"/>
              <a:ea typeface="Roboto" panose="02000000000000000000" pitchFamily="2" charset="0"/>
              <a:cs typeface="Roboto" panose="02000000000000000000" pitchFamily="2" charset="0"/>
            </a:endParaRPr>
          </a:p>
          <a:p>
            <a:r>
              <a:rPr lang="en-CA">
                <a:latin typeface="Roboto"/>
                <a:ea typeface="Roboto"/>
                <a:cs typeface="Roboto"/>
              </a:rPr>
              <a:t>General Q&amp;A (10 minutes)</a:t>
            </a:r>
          </a:p>
          <a:p>
            <a:pPr marL="0" indent="0">
              <a:buNone/>
            </a:pPr>
            <a:endParaRPr lang="en-CA"/>
          </a:p>
        </p:txBody>
      </p:sp>
    </p:spTree>
    <p:extLst>
      <p:ext uri="{BB962C8B-B14F-4D97-AF65-F5344CB8AC3E}">
        <p14:creationId xmlns:p14="http://schemas.microsoft.com/office/powerpoint/2010/main" val="324913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A871-DD3D-4973-A52D-F171F65A172C}"/>
              </a:ext>
            </a:extLst>
          </p:cNvPr>
          <p:cNvSpPr>
            <a:spLocks noGrp="1"/>
          </p:cNvSpPr>
          <p:nvPr>
            <p:ph type="title"/>
          </p:nvPr>
        </p:nvSpPr>
        <p:spPr/>
        <p:txBody>
          <a:bodyPr>
            <a:normAutofit fontScale="90000"/>
          </a:bodyPr>
          <a:lstStyle/>
          <a:p>
            <a:r>
              <a:rPr lang="en-CA" b="1">
                <a:latin typeface="Knockout 28 Junior Feathrwt"/>
                <a:ea typeface="Roboto"/>
              </a:rPr>
              <a:t>Enactus Canada Regional Exposition</a:t>
            </a:r>
            <a:endParaRPr lang="en-CA" b="1"/>
          </a:p>
        </p:txBody>
      </p:sp>
    </p:spTree>
    <p:extLst>
      <p:ext uri="{BB962C8B-B14F-4D97-AF65-F5344CB8AC3E}">
        <p14:creationId xmlns:p14="http://schemas.microsoft.com/office/powerpoint/2010/main" val="4062270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5CC0D7-BC4B-3C10-CB82-E65755EA182D}"/>
              </a:ext>
            </a:extLst>
          </p:cNvPr>
          <p:cNvSpPr>
            <a:spLocks noGrp="1"/>
          </p:cNvSpPr>
          <p:nvPr>
            <p:ph type="title"/>
          </p:nvPr>
        </p:nvSpPr>
        <p:spPr>
          <a:xfrm>
            <a:off x="3020086" y="272361"/>
            <a:ext cx="8886498" cy="900339"/>
          </a:xfrm>
        </p:spPr>
        <p:txBody>
          <a:bodyPr>
            <a:normAutofit fontScale="90000"/>
          </a:bodyPr>
          <a:lstStyle/>
          <a:p>
            <a:r>
              <a:rPr lang="en-CA" b="1">
                <a:latin typeface="Knockout 28 Junior Feathrwt"/>
                <a:ea typeface="Roboto"/>
              </a:rPr>
              <a:t>Reminder</a:t>
            </a:r>
            <a:endParaRPr lang="en-US" b="1"/>
          </a:p>
        </p:txBody>
      </p:sp>
      <p:sp>
        <p:nvSpPr>
          <p:cNvPr id="11" name="TextBox 10">
            <a:extLst>
              <a:ext uri="{FF2B5EF4-FFF2-40B4-BE49-F238E27FC236}">
                <a16:creationId xmlns:a16="http://schemas.microsoft.com/office/drawing/2014/main" id="{252D30B8-8248-4B4E-7FC8-88E36ABB4E75}"/>
              </a:ext>
            </a:extLst>
          </p:cNvPr>
          <p:cNvSpPr txBox="1"/>
          <p:nvPr/>
        </p:nvSpPr>
        <p:spPr>
          <a:xfrm>
            <a:off x="2985052" y="1984132"/>
            <a:ext cx="9062279" cy="3477875"/>
          </a:xfrm>
          <a:prstGeom prst="rect">
            <a:avLst/>
          </a:prstGeom>
          <a:noFill/>
        </p:spPr>
        <p:txBody>
          <a:bodyPr wrap="square" lIns="91440" tIns="45720" rIns="91440" bIns="45720" rtlCol="0" anchor="t">
            <a:spAutoFit/>
          </a:bodyPr>
          <a:lstStyle/>
          <a:p>
            <a:pPr algn="ctr"/>
            <a:r>
              <a:rPr lang="en-CA" sz="2000" b="1">
                <a:solidFill>
                  <a:srgbClr val="515356"/>
                </a:solidFill>
                <a:latin typeface="Roboto"/>
                <a:ea typeface="Roboto"/>
                <a:cs typeface="Roboto"/>
              </a:rPr>
              <a:t>Individual Registration Deadlines*:</a:t>
            </a:r>
          </a:p>
          <a:p>
            <a:pPr algn="ctr"/>
            <a:r>
              <a:rPr lang="en-CA" sz="2000">
                <a:solidFill>
                  <a:srgbClr val="515356"/>
                </a:solidFill>
                <a:latin typeface="Roboto"/>
                <a:ea typeface="Roboto"/>
                <a:cs typeface="Roboto"/>
                <a:hlinkClick r:id="rId3">
                  <a:extLst>
                    <a:ext uri="{A12FA001-AC4F-418D-AE19-62706E023703}">
                      <ahyp:hlinkClr xmlns:ahyp="http://schemas.microsoft.com/office/drawing/2018/hyperlinkcolor" val="tx"/>
                    </a:ext>
                  </a:extLst>
                </a:hlinkClick>
              </a:rPr>
              <a:t>Registration in </a:t>
            </a:r>
            <a:r>
              <a:rPr lang="en-CA" sz="2000" b="0" i="0" u="none" strike="noStrike">
                <a:solidFill>
                  <a:srgbClr val="515356"/>
                </a:solidFill>
                <a:effectLst/>
                <a:latin typeface="Roboto" panose="02000000000000000000" pitchFamily="2" charset="0"/>
                <a:hlinkClick r:id="rId4">
                  <a:extLst>
                    <a:ext uri="{A12FA001-AC4F-418D-AE19-62706E023703}">
                      <ahyp:hlinkClr xmlns:ahyp="http://schemas.microsoft.com/office/drawing/2018/hyperlinkcolor" val="tx"/>
                    </a:ext>
                  </a:extLst>
                </a:hlinkClick>
              </a:rPr>
              <a:t>English</a:t>
            </a:r>
            <a:r>
              <a:rPr lang="en-CA" sz="2000" b="0" i="0">
                <a:solidFill>
                  <a:srgbClr val="515356"/>
                </a:solidFill>
                <a:effectLst/>
                <a:latin typeface="Roboto" panose="02000000000000000000" pitchFamily="2" charset="0"/>
              </a:rPr>
              <a:t> | </a:t>
            </a:r>
            <a:r>
              <a:rPr lang="en-CA" sz="2000">
                <a:solidFill>
                  <a:srgbClr val="515356"/>
                </a:solidFill>
                <a:latin typeface="Roboto"/>
                <a:ea typeface="Roboto"/>
                <a:cs typeface="Roboto"/>
                <a:hlinkClick r:id="rId5">
                  <a:extLst>
                    <a:ext uri="{A12FA001-AC4F-418D-AE19-62706E023703}">
                      <ahyp:hlinkClr xmlns:ahyp="http://schemas.microsoft.com/office/drawing/2018/hyperlinkcolor" val="tx"/>
                    </a:ext>
                  </a:extLst>
                </a:hlinkClick>
              </a:rPr>
              <a:t>Inscription </a:t>
            </a:r>
            <a:r>
              <a:rPr lang="en-CA" sz="2000" err="1">
                <a:solidFill>
                  <a:srgbClr val="515356"/>
                </a:solidFill>
                <a:latin typeface="Roboto"/>
                <a:ea typeface="Roboto"/>
                <a:cs typeface="Roboto"/>
                <a:hlinkClick r:id="rId5">
                  <a:extLst>
                    <a:ext uri="{A12FA001-AC4F-418D-AE19-62706E023703}">
                      <ahyp:hlinkClr xmlns:ahyp="http://schemas.microsoft.com/office/drawing/2018/hyperlinkcolor" val="tx"/>
                    </a:ext>
                  </a:extLst>
                </a:hlinkClick>
              </a:rPr>
              <a:t>en</a:t>
            </a:r>
            <a:r>
              <a:rPr lang="en-CA" sz="2000">
                <a:solidFill>
                  <a:srgbClr val="515356"/>
                </a:solidFill>
                <a:latin typeface="Roboto"/>
                <a:ea typeface="Roboto"/>
                <a:cs typeface="Roboto"/>
                <a:hlinkClick r:id="rId5">
                  <a:extLst>
                    <a:ext uri="{A12FA001-AC4F-418D-AE19-62706E023703}">
                      <ahyp:hlinkClr xmlns:ahyp="http://schemas.microsoft.com/office/drawing/2018/hyperlinkcolor" val="tx"/>
                    </a:ext>
                  </a:extLst>
                </a:hlinkClick>
              </a:rPr>
              <a:t> </a:t>
            </a:r>
            <a:r>
              <a:rPr lang="en-CA" sz="2000" b="0" i="0" u="none" strike="noStrike">
                <a:solidFill>
                  <a:srgbClr val="515356"/>
                </a:solidFill>
                <a:effectLst/>
                <a:latin typeface="Roboto" panose="02000000000000000000" pitchFamily="2" charset="0"/>
                <a:hlinkClick r:id="rId6">
                  <a:extLst>
                    <a:ext uri="{A12FA001-AC4F-418D-AE19-62706E023703}">
                      <ahyp:hlinkClr xmlns:ahyp="http://schemas.microsoft.com/office/drawing/2018/hyperlinkcolor" val="tx"/>
                    </a:ext>
                  </a:extLst>
                </a:hlinkClick>
              </a:rPr>
              <a:t>Français</a:t>
            </a:r>
            <a:endParaRPr lang="en-CA" sz="2000" b="1">
              <a:solidFill>
                <a:srgbClr val="515356"/>
              </a:solidFill>
              <a:latin typeface="Roboto"/>
              <a:ea typeface="Roboto"/>
              <a:cs typeface="Roboto"/>
            </a:endParaRPr>
          </a:p>
          <a:p>
            <a:pPr algn="ctr"/>
            <a:r>
              <a:rPr lang="en-CA" sz="2000" b="0" i="0">
                <a:solidFill>
                  <a:srgbClr val="444444"/>
                </a:solidFill>
                <a:effectLst/>
                <a:latin typeface="Roboto" panose="02000000000000000000" pitchFamily="2" charset="0"/>
              </a:rPr>
              <a:t> </a:t>
            </a:r>
          </a:p>
          <a:p>
            <a:pPr algn="ctr"/>
            <a:r>
              <a:rPr lang="en-CA" sz="2000">
                <a:solidFill>
                  <a:srgbClr val="515356"/>
                </a:solidFill>
                <a:latin typeface="Roboto"/>
                <a:ea typeface="Roboto"/>
                <a:cs typeface="Roboto"/>
              </a:rPr>
              <a:t>Atlantic: February 11th, 2025 </a:t>
            </a:r>
            <a:br>
              <a:rPr lang="en-CA" sz="2000">
                <a:latin typeface="Roboto"/>
                <a:ea typeface="Roboto"/>
                <a:cs typeface="Roboto"/>
              </a:rPr>
            </a:br>
            <a:r>
              <a:rPr lang="en-CA" sz="2000">
                <a:solidFill>
                  <a:srgbClr val="515356"/>
                </a:solidFill>
                <a:latin typeface="Roboto"/>
                <a:ea typeface="Roboto"/>
                <a:cs typeface="Roboto"/>
              </a:rPr>
              <a:t>Central: February 11th, 2025 </a:t>
            </a:r>
            <a:br>
              <a:rPr lang="en-CA" sz="2000">
                <a:latin typeface="Roboto"/>
                <a:ea typeface="Roboto"/>
                <a:cs typeface="Roboto"/>
              </a:rPr>
            </a:br>
            <a:r>
              <a:rPr lang="en-CA" sz="2000">
                <a:solidFill>
                  <a:srgbClr val="515356"/>
                </a:solidFill>
                <a:latin typeface="Roboto"/>
                <a:ea typeface="Roboto"/>
                <a:cs typeface="Roboto"/>
              </a:rPr>
              <a:t>Western: February 11th, 2025</a:t>
            </a:r>
            <a:endParaRPr lang="en-CA" sz="2000">
              <a:solidFill>
                <a:srgbClr val="2EA3F2"/>
              </a:solidFill>
              <a:latin typeface="Roboto"/>
              <a:ea typeface="Roboto"/>
              <a:cs typeface="Roboto"/>
            </a:endParaRPr>
          </a:p>
          <a:p>
            <a:pPr algn="ctr"/>
            <a:endParaRPr lang="en-CA" sz="2000">
              <a:solidFill>
                <a:srgbClr val="515356"/>
              </a:solidFill>
              <a:latin typeface="Roboto"/>
              <a:ea typeface="Roboto"/>
              <a:cs typeface="Roboto"/>
            </a:endParaRPr>
          </a:p>
          <a:p>
            <a:pPr algn="ctr"/>
            <a:r>
              <a:rPr lang="en-CA" sz="2000">
                <a:solidFill>
                  <a:srgbClr val="515356"/>
                </a:solidFill>
                <a:latin typeface="Roboto"/>
                <a:ea typeface="Roboto"/>
                <a:cs typeface="Roboto"/>
              </a:rPr>
              <a:t>*Everyone attending the exposition from your team must EACH register by these dates. This includes students, faculty, administration and guests/observers.*</a:t>
            </a:r>
          </a:p>
          <a:p>
            <a:pPr algn="ctr"/>
            <a:endParaRPr lang="en-CA" sz="2000">
              <a:solidFill>
                <a:srgbClr val="515356"/>
              </a:solidFill>
              <a:latin typeface="Roboto"/>
              <a:ea typeface="Roboto"/>
              <a:cs typeface="Roboto"/>
            </a:endParaRPr>
          </a:p>
        </p:txBody>
      </p:sp>
    </p:spTree>
    <p:extLst>
      <p:ext uri="{BB962C8B-B14F-4D97-AF65-F5344CB8AC3E}">
        <p14:creationId xmlns:p14="http://schemas.microsoft.com/office/powerpoint/2010/main" val="345883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159DB-91C9-9F94-5883-532F0FA84F4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30ACAA-729A-EE7E-F90B-9B5912EA71C9}"/>
              </a:ext>
            </a:extLst>
          </p:cNvPr>
          <p:cNvSpPr>
            <a:spLocks noGrp="1"/>
          </p:cNvSpPr>
          <p:nvPr>
            <p:ph type="title"/>
          </p:nvPr>
        </p:nvSpPr>
        <p:spPr>
          <a:xfrm>
            <a:off x="3020086" y="272361"/>
            <a:ext cx="8728842" cy="900339"/>
          </a:xfrm>
        </p:spPr>
        <p:txBody>
          <a:bodyPr>
            <a:normAutofit fontScale="90000"/>
          </a:bodyPr>
          <a:lstStyle/>
          <a:p>
            <a:r>
              <a:rPr lang="en-CA" b="1">
                <a:latin typeface="Knockout 28 Junior Feathrwt"/>
                <a:ea typeface="Roboto"/>
              </a:rPr>
              <a:t>Itinerary – Day One</a:t>
            </a:r>
          </a:p>
        </p:txBody>
      </p:sp>
      <p:sp>
        <p:nvSpPr>
          <p:cNvPr id="9" name="TextBox 8">
            <a:extLst>
              <a:ext uri="{FF2B5EF4-FFF2-40B4-BE49-F238E27FC236}">
                <a16:creationId xmlns:a16="http://schemas.microsoft.com/office/drawing/2014/main" id="{072A5F7F-F4DB-A7A7-394D-F8A9432DAEAA}"/>
              </a:ext>
            </a:extLst>
          </p:cNvPr>
          <p:cNvSpPr txBox="1"/>
          <p:nvPr/>
        </p:nvSpPr>
        <p:spPr>
          <a:xfrm>
            <a:off x="2985052" y="1478294"/>
            <a:ext cx="10777330" cy="923330"/>
          </a:xfrm>
          <a:prstGeom prst="rect">
            <a:avLst/>
          </a:prstGeom>
          <a:noFill/>
        </p:spPr>
        <p:txBody>
          <a:bodyPr wrap="square" lIns="91440" tIns="45720" rIns="91440" bIns="45720" rtlCol="0" anchor="t">
            <a:spAutoFit/>
          </a:bodyPr>
          <a:lstStyle/>
          <a:p>
            <a:r>
              <a:rPr lang="en-CA">
                <a:solidFill>
                  <a:srgbClr val="515356"/>
                </a:solidFill>
                <a:latin typeface="Roboto"/>
                <a:ea typeface="Roboto"/>
                <a:cs typeface="Roboto"/>
              </a:rPr>
              <a:t>Atlantic Regional Exposition: February 27 – February 28</a:t>
            </a:r>
            <a:endParaRPr lang="en-CA">
              <a:solidFill>
                <a:srgbClr val="515356"/>
              </a:solidFill>
              <a:latin typeface="Roboto" panose="02000000000000000000" pitchFamily="2" charset="0"/>
              <a:ea typeface="Roboto" panose="02000000000000000000" pitchFamily="2" charset="0"/>
              <a:cs typeface="Roboto" panose="02000000000000000000" pitchFamily="2" charset="0"/>
            </a:endParaRPr>
          </a:p>
          <a:p>
            <a:r>
              <a:rPr lang="en-CA">
                <a:solidFill>
                  <a:srgbClr val="515356"/>
                </a:solidFill>
                <a:latin typeface="Roboto"/>
                <a:ea typeface="Roboto"/>
                <a:cs typeface="Roboto"/>
              </a:rPr>
              <a:t>Central Regional Exposition: March 5-6</a:t>
            </a:r>
          </a:p>
          <a:p>
            <a:r>
              <a:rPr lang="en-CA">
                <a:solidFill>
                  <a:srgbClr val="515356"/>
                </a:solidFill>
                <a:latin typeface="Roboto"/>
                <a:ea typeface="Roboto"/>
                <a:cs typeface="Roboto"/>
              </a:rPr>
              <a:t>Western Regional Exposition: March 13-14</a:t>
            </a:r>
            <a:endParaRPr lang="en-CA">
              <a:solidFill>
                <a:srgbClr val="515356"/>
              </a:solidFill>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375A003F-5E41-7030-BF3A-CB911DD9C8DA}"/>
              </a:ext>
            </a:extLst>
          </p:cNvPr>
          <p:cNvSpPr txBox="1"/>
          <p:nvPr/>
        </p:nvSpPr>
        <p:spPr>
          <a:xfrm>
            <a:off x="2985052" y="2667458"/>
            <a:ext cx="9062279" cy="2723823"/>
          </a:xfrm>
          <a:prstGeom prst="rect">
            <a:avLst/>
          </a:prstGeom>
          <a:noFill/>
        </p:spPr>
        <p:txBody>
          <a:bodyPr wrap="square" lIns="91440" tIns="45720" rIns="91440" bIns="45720" rtlCol="0" anchor="t">
            <a:spAutoFit/>
          </a:bodyPr>
          <a:lstStyle/>
          <a:p>
            <a:r>
              <a:rPr lang="en-CA" sz="1600">
                <a:solidFill>
                  <a:srgbClr val="515356"/>
                </a:solidFill>
                <a:latin typeface="Roboto"/>
                <a:ea typeface="Roboto"/>
                <a:cs typeface="Roboto"/>
              </a:rPr>
              <a:t>9:00am – 5:15pm: </a:t>
            </a:r>
            <a:r>
              <a:rPr lang="en-CA" sz="1600" b="1">
                <a:solidFill>
                  <a:srgbClr val="515356"/>
                </a:solidFill>
                <a:latin typeface="Roboto"/>
                <a:ea typeface="Roboto"/>
                <a:cs typeface="Roboto"/>
              </a:rPr>
              <a:t>Registration</a:t>
            </a:r>
            <a:br>
              <a:rPr lang="en-CA" sz="1600">
                <a:latin typeface="Roboto"/>
                <a:ea typeface="Roboto"/>
                <a:cs typeface="Roboto"/>
              </a:rPr>
            </a:br>
            <a:r>
              <a:rPr lang="en-CA" sz="1600">
                <a:solidFill>
                  <a:srgbClr val="515356"/>
                </a:solidFill>
                <a:latin typeface="Roboto"/>
                <a:ea typeface="Roboto"/>
                <a:cs typeface="Roboto"/>
              </a:rPr>
              <a:t>9:30am – 2:30pm: </a:t>
            </a:r>
            <a:r>
              <a:rPr lang="en-CA" sz="1600" b="1">
                <a:solidFill>
                  <a:srgbClr val="515356"/>
                </a:solidFill>
                <a:latin typeface="Roboto"/>
                <a:ea typeface="Roboto"/>
                <a:cs typeface="Roboto"/>
              </a:rPr>
              <a:t>Regional Leadership Summit (By Invitation Only)</a:t>
            </a:r>
            <a:endParaRPr lang="en-CA" sz="1600">
              <a:solidFill>
                <a:srgbClr val="515356"/>
              </a:solidFill>
              <a:latin typeface="roboto"/>
              <a:ea typeface="roboto"/>
              <a:cs typeface="roboto"/>
            </a:endParaRPr>
          </a:p>
          <a:p>
            <a:r>
              <a:rPr lang="en-CA" sz="1600">
                <a:solidFill>
                  <a:srgbClr val="515356"/>
                </a:solidFill>
                <a:latin typeface="roboto"/>
                <a:ea typeface="roboto"/>
                <a:cs typeface="roboto"/>
              </a:rPr>
              <a:t>Atlantic/Western: 3:00pm – 4:00pm // Central 2:30pm – 3:00pm: </a:t>
            </a:r>
            <a:r>
              <a:rPr lang="en-CA" sz="1600" b="1">
                <a:solidFill>
                  <a:srgbClr val="515356"/>
                </a:solidFill>
                <a:latin typeface="roboto"/>
                <a:ea typeface="roboto"/>
                <a:cs typeface="roboto"/>
              </a:rPr>
              <a:t>Student Leader Meeting</a:t>
            </a:r>
            <a:endParaRPr lang="en-CA" sz="1600" b="1">
              <a:solidFill>
                <a:srgbClr val="515356"/>
              </a:solidFill>
              <a:latin typeface="Roboto"/>
              <a:ea typeface="Roboto"/>
              <a:cs typeface="Roboto"/>
            </a:endParaRPr>
          </a:p>
          <a:p>
            <a:r>
              <a:rPr lang="en-CA" sz="1600">
                <a:solidFill>
                  <a:srgbClr val="515356"/>
                </a:solidFill>
                <a:latin typeface="Roboto"/>
                <a:ea typeface="Roboto"/>
                <a:cs typeface="Roboto"/>
              </a:rPr>
              <a:t>Atlantic/Western: 3:30pm – 4:30pm </a:t>
            </a:r>
            <a:r>
              <a:rPr lang="en-CA" sz="1600" b="1">
                <a:solidFill>
                  <a:srgbClr val="515356"/>
                </a:solidFill>
                <a:latin typeface="Roboto"/>
                <a:ea typeface="Roboto"/>
                <a:cs typeface="Roboto"/>
              </a:rPr>
              <a:t>// </a:t>
            </a:r>
            <a:r>
              <a:rPr lang="en-CA" sz="1600">
                <a:solidFill>
                  <a:srgbClr val="515356"/>
                </a:solidFill>
                <a:latin typeface="Roboto"/>
                <a:ea typeface="Roboto"/>
                <a:cs typeface="Roboto"/>
              </a:rPr>
              <a:t>Central 4:00pm – 5:00pm: </a:t>
            </a:r>
            <a:r>
              <a:rPr lang="en-CA" sz="1600" b="1">
                <a:solidFill>
                  <a:srgbClr val="515356"/>
                </a:solidFill>
                <a:latin typeface="Roboto"/>
                <a:ea typeface="Roboto"/>
                <a:cs typeface="Roboto"/>
              </a:rPr>
              <a:t>Faculty Advisor Meeting</a:t>
            </a:r>
          </a:p>
          <a:p>
            <a:r>
              <a:rPr lang="en-CA" sz="1600">
                <a:solidFill>
                  <a:srgbClr val="515356"/>
                </a:solidFill>
                <a:latin typeface="Roboto"/>
                <a:ea typeface="Roboto"/>
                <a:cs typeface="Roboto"/>
              </a:rPr>
              <a:t>Atlantic/Western: 4:00pm – 4:30pm </a:t>
            </a:r>
            <a:r>
              <a:rPr lang="en-CA" sz="1600" b="1">
                <a:solidFill>
                  <a:srgbClr val="515356"/>
                </a:solidFill>
                <a:latin typeface="Roboto"/>
                <a:ea typeface="Roboto"/>
                <a:cs typeface="Roboto"/>
              </a:rPr>
              <a:t>// </a:t>
            </a:r>
            <a:r>
              <a:rPr lang="en-CA" sz="1600">
                <a:solidFill>
                  <a:srgbClr val="515356"/>
                </a:solidFill>
                <a:latin typeface="Roboto"/>
                <a:ea typeface="Roboto"/>
                <a:cs typeface="Roboto"/>
              </a:rPr>
              <a:t>Central 3:00pm – 3:30pm: </a:t>
            </a:r>
            <a:r>
              <a:rPr lang="en-CA" sz="1600" b="1">
                <a:solidFill>
                  <a:srgbClr val="515356"/>
                </a:solidFill>
                <a:latin typeface="Roboto"/>
                <a:ea typeface="Roboto"/>
                <a:cs typeface="Roboto"/>
              </a:rPr>
              <a:t>Final Reporting Workshop</a:t>
            </a:r>
            <a:endParaRPr lang="en-CA" sz="1600">
              <a:solidFill>
                <a:srgbClr val="515356"/>
              </a:solidFill>
              <a:latin typeface="Roboto"/>
              <a:ea typeface="Roboto"/>
              <a:cs typeface="Roboto"/>
            </a:endParaRPr>
          </a:p>
          <a:p>
            <a:r>
              <a:rPr lang="en-CA" sz="1600">
                <a:solidFill>
                  <a:srgbClr val="515356"/>
                </a:solidFill>
                <a:latin typeface="Roboto"/>
                <a:ea typeface="Roboto"/>
                <a:cs typeface="Roboto"/>
              </a:rPr>
              <a:t>Atlantic/Western: 5:00pm – 6:00pm </a:t>
            </a:r>
            <a:r>
              <a:rPr lang="en-CA" sz="1600" b="1">
                <a:solidFill>
                  <a:srgbClr val="515356"/>
                </a:solidFill>
                <a:latin typeface="Roboto"/>
                <a:ea typeface="Roboto"/>
                <a:cs typeface="Roboto"/>
              </a:rPr>
              <a:t>// </a:t>
            </a:r>
            <a:r>
              <a:rPr lang="en-CA" sz="1600">
                <a:solidFill>
                  <a:srgbClr val="515356"/>
                </a:solidFill>
                <a:latin typeface="Roboto"/>
                <a:ea typeface="Roboto"/>
                <a:cs typeface="Roboto"/>
              </a:rPr>
              <a:t>Central 5:30pm – 6:30pm: </a:t>
            </a:r>
            <a:r>
              <a:rPr lang="en-CA" sz="1600" b="1">
                <a:solidFill>
                  <a:srgbClr val="515356"/>
                </a:solidFill>
                <a:latin typeface="Roboto"/>
                <a:ea typeface="Roboto"/>
                <a:cs typeface="Roboto"/>
              </a:rPr>
              <a:t>Opening Ceremony</a:t>
            </a:r>
            <a:endParaRPr lang="en-CA" sz="1600">
              <a:solidFill>
                <a:srgbClr val="515356"/>
              </a:solidFill>
              <a:latin typeface="Roboto"/>
              <a:ea typeface="Roboto"/>
              <a:cs typeface="Roboto"/>
            </a:endParaRPr>
          </a:p>
          <a:p>
            <a:endParaRPr lang="en-CA" sz="1600" b="1">
              <a:solidFill>
                <a:srgbClr val="515356"/>
              </a:solidFill>
              <a:latin typeface="Roboto"/>
              <a:ea typeface="Roboto"/>
              <a:cs typeface="Roboto"/>
            </a:endParaRPr>
          </a:p>
          <a:p>
            <a:r>
              <a:rPr lang="en-CA" sz="1600">
                <a:solidFill>
                  <a:srgbClr val="515356"/>
                </a:solidFill>
                <a:latin typeface="Roboto"/>
                <a:ea typeface="Roboto"/>
                <a:cs typeface="Roboto"/>
              </a:rPr>
              <a:t>FYI: Western a Prayer Room will be open from 5:00am to 10:00pm</a:t>
            </a:r>
            <a:endParaRPr lang="en-CA"/>
          </a:p>
          <a:p>
            <a:endParaRPr lang="en-CA" sz="1100">
              <a:solidFill>
                <a:srgbClr val="444444"/>
              </a:solidFill>
              <a:latin typeface="roboto"/>
              <a:ea typeface="roboto"/>
              <a:cs typeface="roboto"/>
            </a:endParaRPr>
          </a:p>
          <a:p>
            <a:r>
              <a:rPr lang="en-CA" sz="1600">
                <a:solidFill>
                  <a:srgbClr val="515356"/>
                </a:solidFill>
                <a:latin typeface="Roboto"/>
                <a:ea typeface="Roboto"/>
                <a:cs typeface="Roboto"/>
              </a:rPr>
              <a:t>*timings are subject to change</a:t>
            </a:r>
          </a:p>
          <a:p>
            <a:endParaRPr lang="en-CA" sz="1600">
              <a:solidFill>
                <a:srgbClr val="515356"/>
              </a:solidFill>
              <a:latin typeface="Roboto"/>
              <a:ea typeface="Roboto"/>
              <a:cs typeface="Roboto"/>
            </a:endParaRPr>
          </a:p>
        </p:txBody>
      </p:sp>
    </p:spTree>
    <p:extLst>
      <p:ext uri="{BB962C8B-B14F-4D97-AF65-F5344CB8AC3E}">
        <p14:creationId xmlns:p14="http://schemas.microsoft.com/office/powerpoint/2010/main" val="324166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6FA2B-8B76-36DD-D0CA-577E383A742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B7415FA-2F64-F085-532B-67C0533E5E7F}"/>
              </a:ext>
            </a:extLst>
          </p:cNvPr>
          <p:cNvSpPr>
            <a:spLocks noGrp="1"/>
          </p:cNvSpPr>
          <p:nvPr>
            <p:ph type="title"/>
          </p:nvPr>
        </p:nvSpPr>
        <p:spPr>
          <a:xfrm>
            <a:off x="3020086" y="272361"/>
            <a:ext cx="9000360" cy="900339"/>
          </a:xfrm>
        </p:spPr>
        <p:txBody>
          <a:bodyPr>
            <a:normAutofit fontScale="90000"/>
          </a:bodyPr>
          <a:lstStyle/>
          <a:p>
            <a:r>
              <a:rPr lang="en-CA" b="1">
                <a:latin typeface="Knockout 28 Junior Feathrwt"/>
                <a:ea typeface="Roboto"/>
              </a:rPr>
              <a:t>Itinerary – Day Two</a:t>
            </a:r>
          </a:p>
        </p:txBody>
      </p:sp>
      <p:sp>
        <p:nvSpPr>
          <p:cNvPr id="9" name="TextBox 8">
            <a:extLst>
              <a:ext uri="{FF2B5EF4-FFF2-40B4-BE49-F238E27FC236}">
                <a16:creationId xmlns:a16="http://schemas.microsoft.com/office/drawing/2014/main" id="{2308B27C-FCCC-E3F3-0A22-0BBCA74CF912}"/>
              </a:ext>
            </a:extLst>
          </p:cNvPr>
          <p:cNvSpPr txBox="1"/>
          <p:nvPr/>
        </p:nvSpPr>
        <p:spPr>
          <a:xfrm>
            <a:off x="2989126" y="1454018"/>
            <a:ext cx="10777330" cy="923330"/>
          </a:xfrm>
          <a:prstGeom prst="rect">
            <a:avLst/>
          </a:prstGeom>
          <a:noFill/>
        </p:spPr>
        <p:txBody>
          <a:bodyPr wrap="square" lIns="91440" tIns="45720" rIns="91440" bIns="45720" rtlCol="0" anchor="t">
            <a:spAutoFit/>
          </a:bodyPr>
          <a:lstStyle/>
          <a:p>
            <a:r>
              <a:rPr lang="en-CA">
                <a:solidFill>
                  <a:srgbClr val="515356"/>
                </a:solidFill>
                <a:latin typeface="Roboto"/>
                <a:ea typeface="Roboto"/>
                <a:cs typeface="Roboto"/>
              </a:rPr>
              <a:t>Atlantic Regional Exposition: February 27 – February 28</a:t>
            </a:r>
            <a:endParaRPr lang="en-CA">
              <a:solidFill>
                <a:srgbClr val="515356"/>
              </a:solidFill>
              <a:latin typeface="Roboto" panose="02000000000000000000" pitchFamily="2" charset="0"/>
              <a:ea typeface="Roboto" panose="02000000000000000000" pitchFamily="2" charset="0"/>
              <a:cs typeface="Roboto" panose="02000000000000000000" pitchFamily="2" charset="0"/>
            </a:endParaRPr>
          </a:p>
          <a:p>
            <a:r>
              <a:rPr lang="en-CA">
                <a:solidFill>
                  <a:srgbClr val="515356"/>
                </a:solidFill>
                <a:latin typeface="Roboto"/>
                <a:ea typeface="Roboto"/>
                <a:cs typeface="Roboto"/>
              </a:rPr>
              <a:t>Central Regional Exposition: March 5-6</a:t>
            </a:r>
          </a:p>
          <a:p>
            <a:r>
              <a:rPr lang="en-CA">
                <a:solidFill>
                  <a:srgbClr val="515356"/>
                </a:solidFill>
                <a:latin typeface="Roboto"/>
                <a:ea typeface="Roboto"/>
                <a:cs typeface="Roboto"/>
              </a:rPr>
              <a:t>Western Regional Exposition: March 13-14</a:t>
            </a:r>
            <a:endParaRPr lang="en-CA">
              <a:solidFill>
                <a:srgbClr val="515356"/>
              </a:solidFill>
              <a:latin typeface="Roboto" panose="02000000000000000000" pitchFamily="2" charset="0"/>
              <a:ea typeface="Roboto" panose="02000000000000000000" pitchFamily="2" charset="0"/>
              <a:cs typeface="Roboto" panose="02000000000000000000" pitchFamily="2" charset="0"/>
            </a:endParaRPr>
          </a:p>
        </p:txBody>
      </p:sp>
      <p:sp>
        <p:nvSpPr>
          <p:cNvPr id="11" name="TextBox 10">
            <a:extLst>
              <a:ext uri="{FF2B5EF4-FFF2-40B4-BE49-F238E27FC236}">
                <a16:creationId xmlns:a16="http://schemas.microsoft.com/office/drawing/2014/main" id="{4AA04052-31FE-93A2-C940-F2C64D2F1BC6}"/>
              </a:ext>
            </a:extLst>
          </p:cNvPr>
          <p:cNvSpPr txBox="1"/>
          <p:nvPr/>
        </p:nvSpPr>
        <p:spPr>
          <a:xfrm>
            <a:off x="2989126" y="2635517"/>
            <a:ext cx="9062279" cy="4031873"/>
          </a:xfrm>
          <a:prstGeom prst="rect">
            <a:avLst/>
          </a:prstGeom>
          <a:noFill/>
        </p:spPr>
        <p:txBody>
          <a:bodyPr wrap="square" lIns="91440" tIns="45720" rIns="91440" bIns="45720" rtlCol="0" anchor="t">
            <a:spAutoFit/>
          </a:bodyPr>
          <a:lstStyle/>
          <a:p>
            <a:r>
              <a:rPr lang="en-CA" sz="1600">
                <a:solidFill>
                  <a:srgbClr val="515356"/>
                </a:solidFill>
                <a:latin typeface="Roboto"/>
                <a:ea typeface="Roboto"/>
                <a:cs typeface="Roboto"/>
              </a:rPr>
              <a:t>6:30am – 5:15pm: </a:t>
            </a:r>
            <a:r>
              <a:rPr lang="en-CA" sz="1600" b="1">
                <a:solidFill>
                  <a:srgbClr val="515356"/>
                </a:solidFill>
                <a:latin typeface="Roboto"/>
                <a:ea typeface="Roboto"/>
                <a:cs typeface="Roboto"/>
              </a:rPr>
              <a:t>Registration</a:t>
            </a:r>
            <a:br>
              <a:rPr lang="en-CA" sz="1600">
                <a:latin typeface="Roboto"/>
                <a:ea typeface="Roboto"/>
                <a:cs typeface="Roboto"/>
              </a:rPr>
            </a:br>
            <a:r>
              <a:rPr lang="en-CA" sz="1600">
                <a:solidFill>
                  <a:srgbClr val="515356"/>
                </a:solidFill>
                <a:latin typeface="Roboto"/>
                <a:ea typeface="Roboto"/>
                <a:cs typeface="Roboto"/>
              </a:rPr>
              <a:t>7:30am – 9:00am: </a:t>
            </a:r>
            <a:r>
              <a:rPr lang="en-CA" sz="1600" b="1">
                <a:solidFill>
                  <a:srgbClr val="515356"/>
                </a:solidFill>
                <a:latin typeface="Roboto"/>
                <a:ea typeface="Roboto"/>
                <a:cs typeface="Roboto"/>
              </a:rPr>
              <a:t>Impact Challenges Team Tech Checks</a:t>
            </a:r>
            <a:br>
              <a:rPr lang="en-CA" sz="1600">
                <a:latin typeface="Roboto"/>
                <a:ea typeface="Roboto"/>
                <a:cs typeface="Roboto"/>
              </a:rPr>
            </a:br>
            <a:r>
              <a:rPr lang="en-CA" sz="1600">
                <a:solidFill>
                  <a:srgbClr val="515356"/>
                </a:solidFill>
                <a:latin typeface="Roboto"/>
                <a:ea typeface="Roboto"/>
                <a:cs typeface="Roboto"/>
              </a:rPr>
              <a:t>9:30am – 12:00pm: </a:t>
            </a:r>
            <a:r>
              <a:rPr lang="en-CA" sz="1600" b="1">
                <a:solidFill>
                  <a:srgbClr val="515356"/>
                </a:solidFill>
                <a:latin typeface="Roboto"/>
                <a:ea typeface="Roboto"/>
                <a:cs typeface="Roboto"/>
              </a:rPr>
              <a:t>Desjardins Youth Empowerment Challenge Regional Round of Competition Proudly presented by Desjardins</a:t>
            </a:r>
            <a:br>
              <a:rPr lang="en-CA" sz="1600">
                <a:latin typeface="Roboto"/>
                <a:ea typeface="Roboto"/>
                <a:cs typeface="Roboto"/>
              </a:rPr>
            </a:br>
            <a:r>
              <a:rPr lang="en-CA" sz="1600">
                <a:solidFill>
                  <a:srgbClr val="515356"/>
                </a:solidFill>
                <a:latin typeface="Roboto"/>
                <a:ea typeface="Roboto"/>
                <a:cs typeface="Roboto"/>
              </a:rPr>
              <a:t>9:30am – 12:00pm: </a:t>
            </a:r>
            <a:r>
              <a:rPr lang="en-CA" sz="1600" b="1">
                <a:solidFill>
                  <a:srgbClr val="515356"/>
                </a:solidFill>
                <a:latin typeface="Roboto"/>
                <a:ea typeface="Roboto"/>
                <a:cs typeface="Roboto"/>
              </a:rPr>
              <a:t>TD Entrepreneurship Challenge Regional Round of Competition Proudly presented by TD Bank Group</a:t>
            </a:r>
            <a:br>
              <a:rPr lang="en-CA" sz="1600">
                <a:latin typeface="Roboto"/>
                <a:ea typeface="Roboto"/>
                <a:cs typeface="Roboto"/>
              </a:rPr>
            </a:br>
            <a:r>
              <a:rPr lang="en-CA" sz="1600">
                <a:solidFill>
                  <a:srgbClr val="515356"/>
                </a:solidFill>
                <a:latin typeface="Roboto"/>
                <a:ea typeface="Roboto"/>
                <a:cs typeface="Roboto"/>
              </a:rPr>
              <a:t>1:00pm – 3:30pm: </a:t>
            </a:r>
            <a:r>
              <a:rPr lang="en-CA" sz="1600" b="1">
                <a:solidFill>
                  <a:srgbClr val="515356"/>
                </a:solidFill>
                <a:latin typeface="Roboto"/>
                <a:ea typeface="Roboto"/>
                <a:cs typeface="Roboto"/>
              </a:rPr>
              <a:t>Canadian Tire Environmental Sustainability Challenge Regional Round of Competition Proudly presented by Canadian Tire Corporation</a:t>
            </a:r>
            <a:br>
              <a:rPr lang="en-CA" sz="1600">
                <a:latin typeface="Roboto"/>
                <a:ea typeface="Roboto"/>
                <a:cs typeface="Roboto"/>
              </a:rPr>
            </a:br>
            <a:r>
              <a:rPr lang="en-CA" sz="1600">
                <a:solidFill>
                  <a:srgbClr val="515356"/>
                </a:solidFill>
                <a:latin typeface="Roboto"/>
                <a:ea typeface="Roboto"/>
                <a:cs typeface="Roboto"/>
              </a:rPr>
              <a:t>1:00pm – 3:30pm: </a:t>
            </a:r>
            <a:r>
              <a:rPr lang="en-CA" sz="1600" b="1">
                <a:solidFill>
                  <a:srgbClr val="515356"/>
                </a:solidFill>
                <a:latin typeface="Roboto"/>
                <a:ea typeface="Roboto"/>
                <a:cs typeface="Roboto"/>
              </a:rPr>
              <a:t>Innovation and Impact Challenge Regional Round of Competition Powered by Enactus Alumni</a:t>
            </a:r>
            <a:br>
              <a:rPr lang="en-CA" sz="1600">
                <a:latin typeface="Roboto"/>
                <a:ea typeface="Roboto"/>
                <a:cs typeface="Roboto"/>
              </a:rPr>
            </a:br>
            <a:r>
              <a:rPr lang="en-CA" sz="1600">
                <a:solidFill>
                  <a:srgbClr val="515356"/>
                </a:solidFill>
                <a:latin typeface="Roboto"/>
                <a:ea typeface="Roboto"/>
                <a:cs typeface="Roboto"/>
              </a:rPr>
              <a:t>3:15pm – 5:00pm: "</a:t>
            </a:r>
            <a:r>
              <a:rPr lang="en-CA" sz="1600" b="1">
                <a:solidFill>
                  <a:srgbClr val="515356"/>
                </a:solidFill>
                <a:latin typeface="Roboto"/>
                <a:ea typeface="Roboto"/>
                <a:cs typeface="Roboto"/>
              </a:rPr>
              <a:t>The Circle" - Career Connections and Community Showcase (Atlantic + Central)</a:t>
            </a:r>
            <a:br>
              <a:rPr lang="en-CA" sz="1600">
                <a:latin typeface="Roboto"/>
                <a:ea typeface="Roboto"/>
                <a:cs typeface="Roboto"/>
              </a:rPr>
            </a:br>
            <a:r>
              <a:rPr lang="en-CA" sz="1600">
                <a:solidFill>
                  <a:srgbClr val="515356"/>
                </a:solidFill>
                <a:latin typeface="Roboto"/>
                <a:ea typeface="Roboto"/>
                <a:cs typeface="Roboto"/>
              </a:rPr>
              <a:t>5:00pm – 6:00pm: </a:t>
            </a:r>
            <a:r>
              <a:rPr lang="en-CA" sz="1600" b="1">
                <a:solidFill>
                  <a:srgbClr val="515356"/>
                </a:solidFill>
                <a:latin typeface="Roboto"/>
                <a:ea typeface="Roboto"/>
                <a:cs typeface="Roboto"/>
              </a:rPr>
              <a:t>Awards Ceremony (4:30pm-5:30pm Western)</a:t>
            </a:r>
            <a:endParaRPr lang="en-CA" b="1">
              <a:ea typeface="Calibri"/>
              <a:cs typeface="Calibri"/>
            </a:endParaRPr>
          </a:p>
          <a:p>
            <a:endParaRPr lang="en-CA" sz="1600">
              <a:solidFill>
                <a:srgbClr val="515356"/>
              </a:solidFill>
              <a:latin typeface="Roboto"/>
              <a:ea typeface="Roboto"/>
              <a:cs typeface="Roboto"/>
            </a:endParaRPr>
          </a:p>
          <a:p>
            <a:r>
              <a:rPr lang="en-CA" sz="1600">
                <a:solidFill>
                  <a:srgbClr val="515356"/>
                </a:solidFill>
                <a:latin typeface="Roboto"/>
                <a:ea typeface="Roboto"/>
                <a:cs typeface="Roboto"/>
              </a:rPr>
              <a:t>*timings are subject to change</a:t>
            </a:r>
          </a:p>
          <a:p>
            <a:endParaRPr lang="en-CA" sz="1600">
              <a:solidFill>
                <a:srgbClr val="515356"/>
              </a:solidFill>
              <a:latin typeface="Roboto"/>
              <a:ea typeface="Roboto"/>
              <a:cs typeface="Roboto"/>
            </a:endParaRPr>
          </a:p>
        </p:txBody>
      </p:sp>
    </p:spTree>
    <p:extLst>
      <p:ext uri="{BB962C8B-B14F-4D97-AF65-F5344CB8AC3E}">
        <p14:creationId xmlns:p14="http://schemas.microsoft.com/office/powerpoint/2010/main" val="381407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838200" y="143899"/>
            <a:ext cx="10515600" cy="1325563"/>
          </a:xfrm>
        </p:spPr>
        <p:txBody>
          <a:bodyPr>
            <a:normAutofit/>
          </a:bodyPr>
          <a:lstStyle/>
          <a:p>
            <a:r>
              <a:rPr lang="en-US" sz="4800" b="1">
                <a:latin typeface="Knockout 28 Junior Feathrwt"/>
                <a:ea typeface="Roboto"/>
              </a:rPr>
              <a:t>Impact Challenges</a:t>
            </a:r>
            <a:endParaRPr lang="en-CA" sz="4800" b="1">
              <a:latin typeface="Knockout 28 Junior Feathrwt"/>
              <a:ea typeface="Roboto"/>
            </a:endParaRPr>
          </a:p>
        </p:txBody>
      </p:sp>
      <p:sp>
        <p:nvSpPr>
          <p:cNvPr id="3" name="TextBox 2">
            <a:extLst>
              <a:ext uri="{FF2B5EF4-FFF2-40B4-BE49-F238E27FC236}">
                <a16:creationId xmlns:a16="http://schemas.microsoft.com/office/drawing/2014/main" id="{1DBC42B6-D904-0269-B552-0EF62CD55087}"/>
              </a:ext>
            </a:extLst>
          </p:cNvPr>
          <p:cNvSpPr txBox="1"/>
          <p:nvPr/>
        </p:nvSpPr>
        <p:spPr>
          <a:xfrm>
            <a:off x="558801" y="5472387"/>
            <a:ext cx="110726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515356"/>
                </a:solidFill>
                <a:latin typeface="Roboto"/>
                <a:ea typeface="Roboto"/>
                <a:cs typeface="Roboto"/>
              </a:rPr>
              <a:t>Detailed overviews, judging criteria and challenge reports can all be found on our </a:t>
            </a:r>
            <a:r>
              <a:rPr lang="en-US">
                <a:solidFill>
                  <a:srgbClr val="515356"/>
                </a:solidFill>
                <a:latin typeface="Roboto"/>
                <a:ea typeface="Roboto"/>
                <a:cs typeface="Roboto"/>
                <a:hlinkClick r:id="rId4">
                  <a:extLst>
                    <a:ext uri="{A12FA001-AC4F-418D-AE19-62706E023703}">
                      <ahyp:hlinkClr xmlns:ahyp="http://schemas.microsoft.com/office/drawing/2018/hyperlinkcolor" val="tx"/>
                    </a:ext>
                  </a:extLst>
                </a:hlinkClick>
              </a:rPr>
              <a:t>Impact Challenges</a:t>
            </a:r>
            <a:r>
              <a:rPr lang="en-US">
                <a:solidFill>
                  <a:srgbClr val="515356"/>
                </a:solidFill>
                <a:latin typeface="Roboto"/>
                <a:ea typeface="Roboto"/>
                <a:cs typeface="Roboto"/>
              </a:rPr>
              <a:t> page on our website!</a:t>
            </a:r>
          </a:p>
        </p:txBody>
      </p:sp>
      <p:graphicFrame>
        <p:nvGraphicFramePr>
          <p:cNvPr id="5" name="Table 4">
            <a:extLst>
              <a:ext uri="{FF2B5EF4-FFF2-40B4-BE49-F238E27FC236}">
                <a16:creationId xmlns:a16="http://schemas.microsoft.com/office/drawing/2014/main" id="{2A97B61A-ACD1-4891-6DEB-465551132B96}"/>
              </a:ext>
            </a:extLst>
          </p:cNvPr>
          <p:cNvGraphicFramePr>
            <a:graphicFrameLocks noGrp="1"/>
          </p:cNvGraphicFramePr>
          <p:nvPr>
            <p:extLst>
              <p:ext uri="{D42A27DB-BD31-4B8C-83A1-F6EECF244321}">
                <p14:modId xmlns:p14="http://schemas.microsoft.com/office/powerpoint/2010/main" val="1954041208"/>
              </p:ext>
            </p:extLst>
          </p:nvPr>
        </p:nvGraphicFramePr>
        <p:xfrm>
          <a:off x="802989" y="1326720"/>
          <a:ext cx="10579048" cy="4078012"/>
        </p:xfrm>
        <a:graphic>
          <a:graphicData uri="http://schemas.openxmlformats.org/drawingml/2006/table">
            <a:tbl>
              <a:tblPr firstRow="1" bandRow="1">
                <a:tableStyleId>{2D5ABB26-0587-4C30-8999-92F81FD0307C}</a:tableStyleId>
              </a:tblPr>
              <a:tblGrid>
                <a:gridCol w="5289524">
                  <a:extLst>
                    <a:ext uri="{9D8B030D-6E8A-4147-A177-3AD203B41FA5}">
                      <a16:colId xmlns:a16="http://schemas.microsoft.com/office/drawing/2014/main" val="3470778634"/>
                    </a:ext>
                  </a:extLst>
                </a:gridCol>
                <a:gridCol w="5289524">
                  <a:extLst>
                    <a:ext uri="{9D8B030D-6E8A-4147-A177-3AD203B41FA5}">
                      <a16:colId xmlns:a16="http://schemas.microsoft.com/office/drawing/2014/main" val="2796409260"/>
                    </a:ext>
                  </a:extLst>
                </a:gridCol>
              </a:tblGrid>
              <a:tr h="532524">
                <a:tc gridSpan="2">
                  <a:txBody>
                    <a:bodyPr/>
                    <a:lstStyle/>
                    <a:p>
                      <a:pPr lvl="0">
                        <a:buNone/>
                      </a:pPr>
                      <a:r>
                        <a:rPr lang="en-US" sz="2400" b="1" i="0" u="none" strike="noStrike" noProof="0">
                          <a:solidFill>
                            <a:srgbClr val="515356"/>
                          </a:solidFill>
                          <a:latin typeface="Roboto"/>
                        </a:rPr>
                        <a:t>Morning Presentations: 9:30am – 12:00pm</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013368197"/>
                  </a:ext>
                </a:extLst>
              </a:tr>
              <a:tr h="1499475">
                <a:tc>
                  <a:txBody>
                    <a:bodyPr/>
                    <a:lstStyle/>
                    <a:p>
                      <a:pPr lvl="0">
                        <a:buNone/>
                      </a:pPr>
                      <a:r>
                        <a:rPr lang="en-US" sz="2400" b="1" i="0" u="none" strike="noStrike" noProof="0">
                          <a:solidFill>
                            <a:srgbClr val="515356"/>
                          </a:solidFill>
                          <a:latin typeface="Roboto"/>
                        </a:rPr>
                        <a:t>TD Entrepreneurship Challenge</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2400" b="1" i="0" u="none" strike="noStrike" noProof="0">
                          <a:solidFill>
                            <a:srgbClr val="515356"/>
                          </a:solidFill>
                          <a:latin typeface="Roboto"/>
                        </a:rPr>
                        <a:t>Desjardins Youth Empowerment Challenge</a:t>
                      </a:r>
                      <a:endParaRPr lang="en-US"/>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21919487"/>
                  </a:ext>
                </a:extLst>
              </a:tr>
              <a:tr h="532524">
                <a:tc gridSpan="2">
                  <a:txBody>
                    <a:bodyPr/>
                    <a:lstStyle/>
                    <a:p>
                      <a:pPr lvl="0">
                        <a:buNone/>
                      </a:pPr>
                      <a:r>
                        <a:rPr lang="en-US" sz="2400" b="1">
                          <a:solidFill>
                            <a:srgbClr val="515356"/>
                          </a:solidFill>
                          <a:latin typeface="Roboto"/>
                        </a:rPr>
                        <a:t>Afternoon Presentations: 1:00pm – 3:30pm</a:t>
                      </a:r>
                    </a:p>
                  </a:txBody>
                  <a:tcPr>
                    <a:lnL w="12700">
                      <a:solidFill>
                        <a:schemeClr val="tx1"/>
                      </a:solidFill>
                    </a:lnL>
                    <a:lnR w="12700">
                      <a:solidFill>
                        <a:schemeClr val="tx1"/>
                      </a:solidFill>
                    </a:lnR>
                    <a:lnT w="12700">
                      <a:solidFill>
                        <a:schemeClr val="tx1"/>
                      </a:solidFill>
                    </a:lnT>
                    <a:lnB w="12700">
                      <a:solidFill>
                        <a:schemeClr val="tx1"/>
                      </a:solidFill>
                    </a:lnB>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89273441"/>
                  </a:ext>
                </a:extLst>
              </a:tr>
              <a:tr h="1513489">
                <a:tc>
                  <a:txBody>
                    <a:bodyPr/>
                    <a:lstStyle/>
                    <a:p>
                      <a:pPr lvl="0">
                        <a:buNone/>
                      </a:pPr>
                      <a:r>
                        <a:rPr lang="en-US" sz="2400" b="1" i="0" u="none" strike="noStrike" noProof="0">
                          <a:solidFill>
                            <a:srgbClr val="515356"/>
                          </a:solidFill>
                          <a:latin typeface="Roboto"/>
                        </a:rPr>
                        <a:t>Canadian Tire </a:t>
                      </a:r>
                    </a:p>
                    <a:p>
                      <a:pPr lvl="0">
                        <a:buNone/>
                      </a:pPr>
                      <a:r>
                        <a:rPr lang="en-US" sz="2400" b="1" i="0" u="none" strike="noStrike" noProof="0">
                          <a:solidFill>
                            <a:srgbClr val="515356"/>
                          </a:solidFill>
                          <a:latin typeface="Roboto"/>
                        </a:rPr>
                        <a:t>Environmental </a:t>
                      </a:r>
                    </a:p>
                    <a:p>
                      <a:pPr lvl="0">
                        <a:buNone/>
                      </a:pPr>
                      <a:r>
                        <a:rPr lang="en-US" sz="2400" b="1" i="0" u="none" strike="noStrike" noProof="0">
                          <a:solidFill>
                            <a:srgbClr val="515356"/>
                          </a:solidFill>
                          <a:latin typeface="Roboto"/>
                        </a:rPr>
                        <a:t>Sustainability Challenge</a:t>
                      </a:r>
                      <a:endParaRPr lang="en-US">
                        <a:solidFill>
                          <a:srgbClr val="515356"/>
                        </a:solidFill>
                        <a:latin typeface="Roboto"/>
                      </a:endParaRP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0" marR="0" lvl="0" indent="0" algn="l">
                        <a:lnSpc>
                          <a:spcPct val="90000"/>
                        </a:lnSpc>
                        <a:spcBef>
                          <a:spcPts val="1000"/>
                        </a:spcBef>
                        <a:spcAft>
                          <a:spcPts val="0"/>
                        </a:spcAft>
                        <a:buNone/>
                      </a:pPr>
                      <a:r>
                        <a:rPr lang="en-US" sz="2400" b="1" i="0" u="none" strike="noStrike" noProof="0">
                          <a:solidFill>
                            <a:srgbClr val="515356"/>
                          </a:solidFill>
                          <a:latin typeface="Roboto"/>
                        </a:rPr>
                        <a:t>Innovation and Impact</a:t>
                      </a:r>
                      <a:br>
                        <a:rPr lang="en-US" sz="2400" b="1" i="0" u="none" strike="noStrike" noProof="0">
                          <a:solidFill>
                            <a:srgbClr val="515356"/>
                          </a:solidFill>
                          <a:latin typeface="Roboto"/>
                        </a:rPr>
                      </a:br>
                      <a:r>
                        <a:rPr lang="en-US" sz="2400" b="1" i="0" u="none" strike="noStrike" noProof="0">
                          <a:solidFill>
                            <a:srgbClr val="515356"/>
                          </a:solidFill>
                          <a:latin typeface="Roboto"/>
                        </a:rPr>
                        <a:t>Challenge, powered</a:t>
                      </a:r>
                      <a:br>
                        <a:rPr lang="en-US" sz="2400" b="1" i="0" u="none" strike="noStrike" noProof="0">
                          <a:solidFill>
                            <a:srgbClr val="515356"/>
                          </a:solidFill>
                          <a:latin typeface="Roboto"/>
                        </a:rPr>
                      </a:br>
                      <a:r>
                        <a:rPr lang="en-US" sz="2400" b="1" i="0" u="none" strike="noStrike" noProof="0">
                          <a:solidFill>
                            <a:srgbClr val="515356"/>
                          </a:solidFill>
                          <a:latin typeface="Roboto"/>
                        </a:rPr>
                        <a:t>by Enactus Alumni</a:t>
                      </a:r>
                      <a:endParaRPr lang="en-US" sz="2400" b="0" i="0" u="none" strike="noStrike" noProof="0">
                        <a:solidFill>
                          <a:srgbClr val="515356"/>
                        </a:solidFill>
                        <a:latin typeface="Roboto"/>
                      </a:endParaRP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23088671"/>
                  </a:ext>
                </a:extLst>
              </a:tr>
            </a:tbl>
          </a:graphicData>
        </a:graphic>
      </p:graphicFrame>
      <p:pic>
        <p:nvPicPr>
          <p:cNvPr id="6" name="Picture 2" descr="A close up of a logo&#10;&#10;AI-generated content may be incorrect.">
            <a:extLst>
              <a:ext uri="{FF2B5EF4-FFF2-40B4-BE49-F238E27FC236}">
                <a16:creationId xmlns:a16="http://schemas.microsoft.com/office/drawing/2014/main" id="{ED68ACC6-9343-7C7D-D0B2-D832B83E5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716" y="2539323"/>
            <a:ext cx="2857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green text on a black background&#10;&#10;AI-generated content may be incorrect.">
            <a:extLst>
              <a:ext uri="{FF2B5EF4-FFF2-40B4-BE49-F238E27FC236}">
                <a16:creationId xmlns:a16="http://schemas.microsoft.com/office/drawing/2014/main" id="{8D3BBFD9-AE3A-8A86-81D1-F00A94B8B90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61"/>
          <a:stretch/>
        </p:blipFill>
        <p:spPr bwMode="auto">
          <a:xfrm>
            <a:off x="7275785" y="2439404"/>
            <a:ext cx="2923755" cy="9114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 logo with a yellow triangle&#10;&#10;AI-generated content may be incorrect.">
            <a:extLst>
              <a:ext uri="{FF2B5EF4-FFF2-40B4-BE49-F238E27FC236}">
                <a16:creationId xmlns:a16="http://schemas.microsoft.com/office/drawing/2014/main" id="{1056DCD8-121A-C8D6-ED6C-BAB576547E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1835" y="4074469"/>
            <a:ext cx="1706153" cy="10919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 red triangle with a green leaf&#10;&#10;AI-generated content may be incorrect.">
            <a:extLst>
              <a:ext uri="{FF2B5EF4-FFF2-40B4-BE49-F238E27FC236}">
                <a16:creationId xmlns:a16="http://schemas.microsoft.com/office/drawing/2014/main" id="{8179AAD6-11BB-AF9E-24C0-386DCABAD35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2859" b="7460"/>
          <a:stretch/>
        </p:blipFill>
        <p:spPr bwMode="auto">
          <a:xfrm>
            <a:off x="4596279" y="4136013"/>
            <a:ext cx="1134862" cy="96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4308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4E0C84B-8DBB-4D37-B668-A3CC72253BF4}"/>
              </a:ext>
            </a:extLst>
          </p:cNvPr>
          <p:cNvCxnSpPr>
            <a:cxnSpLocks/>
            <a:endCxn id="19" idx="0"/>
          </p:cNvCxnSpPr>
          <p:nvPr/>
        </p:nvCxnSpPr>
        <p:spPr>
          <a:xfrm>
            <a:off x="6096000" y="2173357"/>
            <a:ext cx="0" cy="593955"/>
          </a:xfrm>
          <a:prstGeom prst="line">
            <a:avLst/>
          </a:prstGeom>
          <a:ln w="31750">
            <a:solidFill>
              <a:srgbClr val="FFC221">
                <a:alpha val="65000"/>
              </a:srgbClr>
            </a:solidFill>
            <a:prstDash val="dash"/>
          </a:ln>
        </p:spPr>
        <p:style>
          <a:lnRef idx="1">
            <a:schemeClr val="accent1"/>
          </a:lnRef>
          <a:fillRef idx="0">
            <a:schemeClr val="accent1"/>
          </a:fillRef>
          <a:effectRef idx="0">
            <a:schemeClr val="accent1"/>
          </a:effectRef>
          <a:fontRef idx="minor">
            <a:schemeClr val="tx1"/>
          </a:fontRef>
        </p:style>
      </p:cxnSp>
      <p:sp>
        <p:nvSpPr>
          <p:cNvPr id="9" name="Rounded Rectangle 5">
            <a:extLst>
              <a:ext uri="{FF2B5EF4-FFF2-40B4-BE49-F238E27FC236}">
                <a16:creationId xmlns:a16="http://schemas.microsoft.com/office/drawing/2014/main" id="{83B692EF-7848-41B0-A397-7E7AFCF06C84}"/>
              </a:ext>
            </a:extLst>
          </p:cNvPr>
          <p:cNvSpPr/>
          <p:nvPr/>
        </p:nvSpPr>
        <p:spPr>
          <a:xfrm>
            <a:off x="5048628" y="1407975"/>
            <a:ext cx="2094741" cy="961454"/>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2400">
                <a:solidFill>
                  <a:srgbClr val="515356"/>
                </a:solidFill>
                <a:latin typeface="Roboto" panose="02000000000000000000" pitchFamily="2" charset="0"/>
                <a:ea typeface="Roboto" panose="02000000000000000000" pitchFamily="2" charset="0"/>
                <a:cs typeface="Roboto" panose="02000000000000000000" pitchFamily="2" charset="0"/>
              </a:rPr>
              <a:t>Regionals</a:t>
            </a:r>
          </a:p>
        </p:txBody>
      </p:sp>
      <p:sp>
        <p:nvSpPr>
          <p:cNvPr id="19" name="Rounded Rectangle 32">
            <a:extLst>
              <a:ext uri="{FF2B5EF4-FFF2-40B4-BE49-F238E27FC236}">
                <a16:creationId xmlns:a16="http://schemas.microsoft.com/office/drawing/2014/main" id="{E0FD62B6-D046-459C-9ECE-E718A45F4E30}"/>
              </a:ext>
            </a:extLst>
          </p:cNvPr>
          <p:cNvSpPr/>
          <p:nvPr/>
        </p:nvSpPr>
        <p:spPr>
          <a:xfrm>
            <a:off x="5331352" y="2767312"/>
            <a:ext cx="1529295" cy="1013490"/>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a:solidFill>
                  <a:srgbClr val="515356"/>
                </a:solidFill>
                <a:latin typeface="Roboto"/>
                <a:ea typeface="Roboto"/>
                <a:cs typeface="Roboto"/>
              </a:rPr>
              <a:t>4 Impact Challenges</a:t>
            </a:r>
          </a:p>
        </p:txBody>
      </p:sp>
      <p:sp>
        <p:nvSpPr>
          <p:cNvPr id="35" name="Rounded Rectangle 32">
            <a:extLst>
              <a:ext uri="{FF2B5EF4-FFF2-40B4-BE49-F238E27FC236}">
                <a16:creationId xmlns:a16="http://schemas.microsoft.com/office/drawing/2014/main" id="{AD6BABC7-5993-424B-AA06-2A50D3023CFF}"/>
              </a:ext>
            </a:extLst>
          </p:cNvPr>
          <p:cNvSpPr/>
          <p:nvPr/>
        </p:nvSpPr>
        <p:spPr>
          <a:xfrm>
            <a:off x="4079893" y="4768766"/>
            <a:ext cx="2016105" cy="964868"/>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a:solidFill>
                  <a:srgbClr val="515356"/>
                </a:solidFill>
                <a:latin typeface="Roboto"/>
                <a:ea typeface="Roboto"/>
                <a:cs typeface="Roboto"/>
              </a:rPr>
              <a:t>Desjardins Youth Empowerment Challenge</a:t>
            </a:r>
          </a:p>
        </p:txBody>
      </p:sp>
      <p:sp>
        <p:nvSpPr>
          <p:cNvPr id="36" name="Rounded Rectangle 32">
            <a:extLst>
              <a:ext uri="{FF2B5EF4-FFF2-40B4-BE49-F238E27FC236}">
                <a16:creationId xmlns:a16="http://schemas.microsoft.com/office/drawing/2014/main" id="{E333C9C3-E197-4A45-BD5D-920107EB1108}"/>
              </a:ext>
            </a:extLst>
          </p:cNvPr>
          <p:cNvSpPr/>
          <p:nvPr/>
        </p:nvSpPr>
        <p:spPr>
          <a:xfrm>
            <a:off x="6189116" y="4771486"/>
            <a:ext cx="2016105" cy="959427"/>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a:solidFill>
                  <a:srgbClr val="515356"/>
                </a:solidFill>
                <a:latin typeface="Roboto" panose="02000000000000000000" pitchFamily="2" charset="0"/>
                <a:ea typeface="Roboto" panose="02000000000000000000" pitchFamily="2" charset="0"/>
                <a:cs typeface="Roboto" panose="02000000000000000000" pitchFamily="2" charset="0"/>
              </a:rPr>
              <a:t>TD Entrepreneurship Challenge</a:t>
            </a:r>
          </a:p>
        </p:txBody>
      </p:sp>
      <p:sp>
        <p:nvSpPr>
          <p:cNvPr id="2" name="Title 2">
            <a:extLst>
              <a:ext uri="{FF2B5EF4-FFF2-40B4-BE49-F238E27FC236}">
                <a16:creationId xmlns:a16="http://schemas.microsoft.com/office/drawing/2014/main" id="{C193CE1A-99CE-4EBC-82A9-0E6EC669B138}"/>
              </a:ext>
            </a:extLst>
          </p:cNvPr>
          <p:cNvSpPr>
            <a:spLocks noGrp="1"/>
          </p:cNvSpPr>
          <p:nvPr>
            <p:ph type="title"/>
          </p:nvPr>
        </p:nvSpPr>
        <p:spPr>
          <a:xfrm>
            <a:off x="1614268" y="169833"/>
            <a:ext cx="8873790" cy="1024515"/>
          </a:xfrm>
        </p:spPr>
        <p:txBody>
          <a:bodyPr/>
          <a:lstStyle/>
          <a:p>
            <a:pPr algn="ctr"/>
            <a:r>
              <a:rPr lang="en-CA" b="1">
                <a:latin typeface="Knockout 28 Junior Feathrwt"/>
                <a:ea typeface="Roboto"/>
              </a:rPr>
              <a:t>Regional Exposition</a:t>
            </a:r>
            <a:endParaRPr lang="en-CA" b="1"/>
          </a:p>
        </p:txBody>
      </p:sp>
      <p:cxnSp>
        <p:nvCxnSpPr>
          <p:cNvPr id="17" name="Straight Connector 16">
            <a:extLst>
              <a:ext uri="{FF2B5EF4-FFF2-40B4-BE49-F238E27FC236}">
                <a16:creationId xmlns:a16="http://schemas.microsoft.com/office/drawing/2014/main" id="{E16F9E7D-4AF3-438C-A5B2-9D7C6B754599}"/>
              </a:ext>
            </a:extLst>
          </p:cNvPr>
          <p:cNvCxnSpPr>
            <a:cxnSpLocks/>
            <a:endCxn id="35" idx="0"/>
          </p:cNvCxnSpPr>
          <p:nvPr/>
        </p:nvCxnSpPr>
        <p:spPr>
          <a:xfrm flipH="1">
            <a:off x="5087946" y="3884439"/>
            <a:ext cx="972133" cy="884327"/>
          </a:xfrm>
          <a:prstGeom prst="line">
            <a:avLst/>
          </a:prstGeom>
          <a:ln w="31750">
            <a:solidFill>
              <a:srgbClr val="FFC221">
                <a:alpha val="65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46F292A-9FBA-8604-11B7-BCF1BA59C80A}"/>
              </a:ext>
            </a:extLst>
          </p:cNvPr>
          <p:cNvCxnSpPr>
            <a:cxnSpLocks/>
          </p:cNvCxnSpPr>
          <p:nvPr/>
        </p:nvCxnSpPr>
        <p:spPr>
          <a:xfrm>
            <a:off x="6123362" y="3884439"/>
            <a:ext cx="971065" cy="807271"/>
          </a:xfrm>
          <a:prstGeom prst="line">
            <a:avLst/>
          </a:prstGeom>
          <a:ln w="31750">
            <a:solidFill>
              <a:srgbClr val="FFC221">
                <a:alpha val="65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6A6B458-D9EF-33E5-284B-0EC5D624CD41}"/>
              </a:ext>
            </a:extLst>
          </p:cNvPr>
          <p:cNvCxnSpPr>
            <a:cxnSpLocks/>
          </p:cNvCxnSpPr>
          <p:nvPr/>
        </p:nvCxnSpPr>
        <p:spPr>
          <a:xfrm>
            <a:off x="6945294" y="3773136"/>
            <a:ext cx="1972795" cy="910012"/>
          </a:xfrm>
          <a:prstGeom prst="line">
            <a:avLst/>
          </a:prstGeom>
          <a:ln w="31750">
            <a:solidFill>
              <a:srgbClr val="FFC221">
                <a:alpha val="65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5037855-D205-587B-2EE4-C7853BA94A54}"/>
              </a:ext>
            </a:extLst>
          </p:cNvPr>
          <p:cNvCxnSpPr>
            <a:cxnSpLocks/>
          </p:cNvCxnSpPr>
          <p:nvPr/>
        </p:nvCxnSpPr>
        <p:spPr>
          <a:xfrm flipH="1">
            <a:off x="3421416" y="3773136"/>
            <a:ext cx="1777272" cy="910012"/>
          </a:xfrm>
          <a:prstGeom prst="line">
            <a:avLst/>
          </a:prstGeom>
          <a:ln w="31750">
            <a:solidFill>
              <a:srgbClr val="FFC221">
                <a:alpha val="65000"/>
              </a:srgbClr>
            </a:solidFill>
            <a:prstDash val="dash"/>
          </a:ln>
        </p:spPr>
        <p:style>
          <a:lnRef idx="1">
            <a:schemeClr val="accent1"/>
          </a:lnRef>
          <a:fillRef idx="0">
            <a:schemeClr val="accent1"/>
          </a:fillRef>
          <a:effectRef idx="0">
            <a:schemeClr val="accent1"/>
          </a:effectRef>
          <a:fontRef idx="minor">
            <a:schemeClr val="tx1"/>
          </a:fontRef>
        </p:style>
      </p:cxnSp>
      <p:sp>
        <p:nvSpPr>
          <p:cNvPr id="6" name="Rounded Rectangle 32">
            <a:extLst>
              <a:ext uri="{FF2B5EF4-FFF2-40B4-BE49-F238E27FC236}">
                <a16:creationId xmlns:a16="http://schemas.microsoft.com/office/drawing/2014/main" id="{464448F3-602E-A6CF-B8D6-C301CD448215}"/>
              </a:ext>
            </a:extLst>
          </p:cNvPr>
          <p:cNvSpPr/>
          <p:nvPr/>
        </p:nvSpPr>
        <p:spPr>
          <a:xfrm>
            <a:off x="1973690" y="4768765"/>
            <a:ext cx="2016105" cy="964868"/>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a:solidFill>
                  <a:srgbClr val="515356"/>
                </a:solidFill>
                <a:latin typeface="Roboto"/>
                <a:ea typeface="Roboto"/>
                <a:cs typeface="Roboto"/>
              </a:rPr>
              <a:t>Innovation and Impact Challenge</a:t>
            </a:r>
          </a:p>
        </p:txBody>
      </p:sp>
      <p:sp>
        <p:nvSpPr>
          <p:cNvPr id="7" name="Rounded Rectangle 32">
            <a:extLst>
              <a:ext uri="{FF2B5EF4-FFF2-40B4-BE49-F238E27FC236}">
                <a16:creationId xmlns:a16="http://schemas.microsoft.com/office/drawing/2014/main" id="{F5743239-164E-3C7F-E5CB-1A113030D93B}"/>
              </a:ext>
            </a:extLst>
          </p:cNvPr>
          <p:cNvSpPr/>
          <p:nvPr/>
        </p:nvSpPr>
        <p:spPr>
          <a:xfrm>
            <a:off x="8283734" y="4768764"/>
            <a:ext cx="2016105" cy="964868"/>
          </a:xfrm>
          <a:prstGeom prst="roundRect">
            <a:avLst/>
          </a:prstGeom>
          <a:solidFill>
            <a:srgbClr val="FFC22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600">
                <a:solidFill>
                  <a:srgbClr val="515356"/>
                </a:solidFill>
                <a:latin typeface="Roboto"/>
                <a:ea typeface="Roboto"/>
                <a:cs typeface="Roboto"/>
              </a:rPr>
              <a:t>Canadian Tire Environmental Sustainability Challenge</a:t>
            </a:r>
            <a:endParaRPr lang="en-US"/>
          </a:p>
        </p:txBody>
      </p:sp>
    </p:spTree>
    <p:extLst>
      <p:ext uri="{BB962C8B-B14F-4D97-AF65-F5344CB8AC3E}">
        <p14:creationId xmlns:p14="http://schemas.microsoft.com/office/powerpoint/2010/main" val="2762007917"/>
      </p:ext>
    </p:extLst>
  </p:cSld>
  <p:clrMapOvr>
    <a:masterClrMapping/>
  </p:clrMapOvr>
</p:sld>
</file>

<file path=ppt/theme/theme1.xml><?xml version="1.0" encoding="utf-8"?>
<a:theme xmlns:a="http://schemas.openxmlformats.org/drawingml/2006/main" name="Enactus PPT 4x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46b8557-5418-4f17-8f7f-d47c4c2a475f">
      <Terms xmlns="http://schemas.microsoft.com/office/infopath/2007/PartnerControls"/>
    </lcf76f155ced4ddcb4097134ff3c332f>
    <TaxCatchAll xmlns="b7587121-8418-44bb-a9fb-b787450e1987" xsi:nil="true"/>
    <SharedWithUsers xmlns="cb39b92e-629c-4710-9054-01647ed0cffc">
      <UserInfo>
        <DisplayName>Cody de Leijer</DisplayName>
        <AccountId>4431</AccountId>
        <AccountType/>
      </UserInfo>
      <UserInfo>
        <DisplayName>Eric MacPhee</DisplayName>
        <AccountId>12914</AccountId>
        <AccountType/>
      </UserInfo>
      <UserInfo>
        <DisplayName>Zaffia Laplante</DisplayName>
        <AccountId>20469</AccountId>
        <AccountType/>
      </UserInfo>
      <UserInfo>
        <DisplayName>Hanif Karim</DisplayName>
        <AccountId>15574</AccountId>
        <AccountType/>
      </UserInfo>
      <UserInfo>
        <DisplayName>Charlson Mateo Reyes</DisplayName>
        <AccountId>12277</AccountId>
        <AccountType/>
      </UserInfo>
      <UserInfo>
        <DisplayName>Thierry Mateus</DisplayName>
        <AccountId>19937</AccountId>
        <AccountType/>
      </UserInfo>
      <UserInfo>
        <DisplayName>Arthanaa Ganendran</DisplayName>
        <AccountId>12278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A5B1C1684D10C46B91AD6249B0B5E15" ma:contentTypeVersion="18" ma:contentTypeDescription="Create a new document." ma:contentTypeScope="" ma:versionID="227e7088992994ed9a7ecf03716dfa39">
  <xsd:schema xmlns:xsd="http://www.w3.org/2001/XMLSchema" xmlns:xs="http://www.w3.org/2001/XMLSchema" xmlns:p="http://schemas.microsoft.com/office/2006/metadata/properties" xmlns:ns2="146b8557-5418-4f17-8f7f-d47c4c2a475f" xmlns:ns3="cb39b92e-629c-4710-9054-01647ed0cffc" xmlns:ns4="b7587121-8418-44bb-a9fb-b787450e1987" targetNamespace="http://schemas.microsoft.com/office/2006/metadata/properties" ma:root="true" ma:fieldsID="2c20690e3c7711f21b3be7496ff0f8f7" ns2:_="" ns3:_="" ns4:_="">
    <xsd:import namespace="146b8557-5418-4f17-8f7f-d47c4c2a475f"/>
    <xsd:import namespace="cb39b92e-629c-4710-9054-01647ed0cffc"/>
    <xsd:import namespace="b7587121-8418-44bb-a9fb-b787450e19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6b8557-5418-4f17-8f7f-d47c4c2a475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793b91e-b513-4624-bed3-000231ec692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39b92e-629c-4710-9054-01647ed0cf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587121-8418-44bb-a9fb-b787450e198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7fef655d-5101-4656-be15-0d37ad02505f}" ma:internalName="TaxCatchAll" ma:showField="CatchAllData" ma:web="b7587121-8418-44bb-a9fb-b787450e19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CE4616-946D-40C7-92B3-D4096E31FA4C}">
  <ds:schemaRefs>
    <ds:schemaRef ds:uri="146b8557-5418-4f17-8f7f-d47c4c2a475f"/>
    <ds:schemaRef ds:uri="b7587121-8418-44bb-a9fb-b787450e1987"/>
    <ds:schemaRef ds:uri="cb39b92e-629c-4710-9054-01647ed0cf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9A217E2-BD4A-4FCC-B0F9-309620BC9163}">
  <ds:schemaRefs>
    <ds:schemaRef ds:uri="http://schemas.microsoft.com/sharepoint/v3/contenttype/forms"/>
  </ds:schemaRefs>
</ds:datastoreItem>
</file>

<file path=customXml/itemProps3.xml><?xml version="1.0" encoding="utf-8"?>
<ds:datastoreItem xmlns:ds="http://schemas.openxmlformats.org/officeDocument/2006/customXml" ds:itemID="{95F9A633-A8DE-446E-9F2C-F0E8506372C5}">
  <ds:schemaRefs>
    <ds:schemaRef ds:uri="146b8557-5418-4f17-8f7f-d47c4c2a475f"/>
    <ds:schemaRef ds:uri="b7587121-8418-44bb-a9fb-b787450e1987"/>
    <ds:schemaRef ds:uri="cb39b92e-629c-4710-9054-01647ed0cf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29</Slides>
  <Notes>29</Notes>
  <HiddenSlides>4</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Enactus PPT 4x3</vt:lpstr>
      <vt:lpstr>PowerPoint Presentation</vt:lpstr>
      <vt:lpstr>Get Ready For Regionals 2025</vt:lpstr>
      <vt:lpstr>Agenda</vt:lpstr>
      <vt:lpstr>Enactus Canada Regional Exposition</vt:lpstr>
      <vt:lpstr>Reminder</vt:lpstr>
      <vt:lpstr>Itinerary – Day One</vt:lpstr>
      <vt:lpstr>Itinerary – Day Two</vt:lpstr>
      <vt:lpstr>Impact Challenges</vt:lpstr>
      <vt:lpstr>Regional Exposition</vt:lpstr>
      <vt:lpstr>Competition Pathway</vt:lpstr>
      <vt:lpstr>Impact Challenges</vt:lpstr>
      <vt:lpstr>PowerPoint Presentation</vt:lpstr>
      <vt:lpstr>Judging Criteria</vt:lpstr>
      <vt:lpstr>Judging Criteria</vt:lpstr>
      <vt:lpstr>Challenge Reports</vt:lpstr>
      <vt:lpstr>Creating an Effective Challenge Report</vt:lpstr>
      <vt:lpstr>Crafting an Engaging Live Presentation</vt:lpstr>
      <vt:lpstr>Most Importantly…</vt:lpstr>
      <vt:lpstr>Navigating Questions with Ease</vt:lpstr>
      <vt:lpstr>Navigating Questions with Ease</vt:lpstr>
      <vt:lpstr>Other Prep Tips</vt:lpstr>
      <vt:lpstr>Script Writing Tips</vt:lpstr>
      <vt:lpstr>Preparation Tips</vt:lpstr>
      <vt:lpstr>PowerPoint Presentation</vt:lpstr>
      <vt:lpstr>Regionals Checklist</vt:lpstr>
      <vt:lpstr>Regionals Checklist</vt:lpstr>
      <vt:lpstr>Awards And Recognition Opportunities</vt:lpstr>
      <vt:lpstr>Awards</vt:lpstr>
      <vt:lpstr>Let’s Welcome Enactus Alumna, Danielle Walker!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Sayem Reza</dc:creator>
  <cp:revision>19</cp:revision>
  <dcterms:created xsi:type="dcterms:W3CDTF">2018-01-02T16:20:21Z</dcterms:created>
  <dcterms:modified xsi:type="dcterms:W3CDTF">2025-02-06T20:16:43Z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0x0101009A5B1C1684D10C46B91AD6249B0B5E15</vt:lpwstr>
  </property>
  <property fmtid="{D5CDD505-2E9C-101B-9397-08002B2CF9AE}" pid="3" name="MediaServiceImageTags">
    <vt:lpwstr/>
  </property>
</Properties>
</file>