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9"/>
  </p:notesMasterIdLst>
  <p:sldIdLst>
    <p:sldId id="256" r:id="rId5"/>
    <p:sldId id="368" r:id="rId6"/>
    <p:sldId id="450" r:id="rId7"/>
    <p:sldId id="563" r:id="rId8"/>
    <p:sldId id="262" r:id="rId9"/>
    <p:sldId id="451" r:id="rId10"/>
    <p:sldId id="440" r:id="rId11"/>
    <p:sldId id="554" r:id="rId12"/>
    <p:sldId id="454" r:id="rId13"/>
    <p:sldId id="559" r:id="rId14"/>
    <p:sldId id="562" r:id="rId15"/>
    <p:sldId id="464" r:id="rId16"/>
    <p:sldId id="453" r:id="rId17"/>
    <p:sldId id="455" r:id="rId18"/>
    <p:sldId id="553" r:id="rId19"/>
    <p:sldId id="569" r:id="rId20"/>
    <p:sldId id="444" r:id="rId21"/>
    <p:sldId id="570" r:id="rId22"/>
    <p:sldId id="446" r:id="rId23"/>
    <p:sldId id="443" r:id="rId24"/>
    <p:sldId id="465" r:id="rId25"/>
    <p:sldId id="447" r:id="rId26"/>
    <p:sldId id="470" r:id="rId27"/>
    <p:sldId id="551" r:id="rId28"/>
    <p:sldId id="462" r:id="rId29"/>
    <p:sldId id="571" r:id="rId30"/>
    <p:sldId id="449" r:id="rId31"/>
    <p:sldId id="572" r:id="rId32"/>
    <p:sldId id="567" r:id="rId33"/>
    <p:sldId id="473" r:id="rId34"/>
    <p:sldId id="468" r:id="rId35"/>
    <p:sldId id="560" r:id="rId36"/>
    <p:sldId id="561" r:id="rId37"/>
    <p:sldId id="469" r:id="rId38"/>
    <p:sldId id="573" r:id="rId39"/>
    <p:sldId id="413" r:id="rId40"/>
    <p:sldId id="558" r:id="rId41"/>
    <p:sldId id="463" r:id="rId42"/>
    <p:sldId id="457" r:id="rId43"/>
    <p:sldId id="556" r:id="rId44"/>
    <p:sldId id="557" r:id="rId45"/>
    <p:sldId id="408" r:id="rId46"/>
    <p:sldId id="574" r:id="rId47"/>
    <p:sldId id="575" r:id="rId48"/>
  </p:sldIdLst>
  <p:sldSz cx="12192000" cy="6858000"/>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918309-1E79-284E-B518-67B6B94D3866}" name="Eric MacPhee" initials="EM" userId="S::eric@enactus.ca::acc7498e-e3ab-46f5-8c7b-0d94c440401f" providerId="AD"/>
  <p188:author id="{6170DA12-E700-0210-0183-C6E6A172F708}" name="Janelle Hanson" initials="JH" userId="S::janelle@enactus.ca::eb240dfd-b9c5-45ce-bd71-eecd6fc5590d" providerId="AD"/>
  <p188:author id="{4E52C01A-801B-2AF1-EBF3-A831B508EA3E}" name="Abigail Austin" initials="AA" userId="S::abigail@enactus.ca::6789bf7c-d84b-4018-8ba7-26be9997913c" providerId="AD"/>
  <p188:author id="{ACF26F31-DA19-9EED-FD1D-749176D5444E}" name="Janelle Hanson" initials="JH" userId="S::Janelle@enactus.ca::eb240dfd-b9c5-45ce-bd71-eecd6fc5590d" providerId="AD"/>
  <p188:author id="{3173F348-8A42-9B4E-8DED-3F8155F6B5EB}" name="Cody de Leijer" initials="CL" userId="S::cody@enactus.ca::a6ba5381-bbc6-4693-a757-41eb4fbfa7f8" providerId="AD"/>
  <p188:author id="{E674D254-5305-D140-119D-5621EFFFBA3B}" name="Madeline Bristol" initials="MB" userId="S::maddie@enactus.ca::22b86ec3-5909-4b66-8efd-e6932220a7d3" providerId="AD"/>
  <p188:author id="{963FFAAD-C7E5-1F33-5852-A89836B2ACF0}" name="Arthanaa Ganendran" initials="AG" userId="S::arthanaa@enactus.ca::47f322eb-75cb-4771-bf0b-22f93290af9d" providerId="AD"/>
  <p188:author id="{783188F5-CCCD-1343-718E-00A18F5CDA4C}" name="Hanif Karim" initials="" userId="S::Hanif@enactus.ca::5e93265e-d787-43dc-9957-5aebf99eb5d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5356"/>
    <a:srgbClr val="515656"/>
    <a:srgbClr val="FFC2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ags" Target="tags/tag1.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605813-26B7-477A-A25B-9F3FA51724E0}" type="datetimeFigureOut">
              <a:rPr lang="en-CA" smtClean="0"/>
              <a:t>2025-09-03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248BF2-7C4F-430F-939C-51DF68517A88}" type="slidenum">
              <a:rPr lang="en-CA" smtClean="0"/>
              <a:t>‹#›</a:t>
            </a:fld>
            <a:endParaRPr lang="en-CA"/>
          </a:p>
        </p:txBody>
      </p:sp>
    </p:spTree>
    <p:extLst>
      <p:ext uri="{BB962C8B-B14F-4D97-AF65-F5344CB8AC3E}">
        <p14:creationId xmlns:p14="http://schemas.microsoft.com/office/powerpoint/2010/main" val="1927209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Maddie to start it off</a:t>
            </a:r>
          </a:p>
        </p:txBody>
      </p:sp>
      <p:sp>
        <p:nvSpPr>
          <p:cNvPr id="4" name="Slide Number Placeholder 3"/>
          <p:cNvSpPr>
            <a:spLocks noGrp="1"/>
          </p:cNvSpPr>
          <p:nvPr>
            <p:ph type="sldNum" sz="quarter" idx="5"/>
          </p:nvPr>
        </p:nvSpPr>
        <p:spPr/>
        <p:txBody>
          <a:bodyPr/>
          <a:lstStyle/>
          <a:p>
            <a:fld id="{14248BF2-7C4F-430F-939C-51DF68517A88}" type="slidenum">
              <a:rPr lang="en-CA" smtClean="0"/>
              <a:t>1</a:t>
            </a:fld>
            <a:endParaRPr lang="en-CA"/>
          </a:p>
        </p:txBody>
      </p:sp>
    </p:spTree>
    <p:extLst>
      <p:ext uri="{BB962C8B-B14F-4D97-AF65-F5344CB8AC3E}">
        <p14:creationId xmlns:p14="http://schemas.microsoft.com/office/powerpoint/2010/main" val="151120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Maddie</a:t>
            </a:r>
            <a:endParaRPr lang="en-CA"/>
          </a:p>
        </p:txBody>
      </p:sp>
      <p:sp>
        <p:nvSpPr>
          <p:cNvPr id="4" name="Slide Number Placeholder 3"/>
          <p:cNvSpPr>
            <a:spLocks noGrp="1"/>
          </p:cNvSpPr>
          <p:nvPr>
            <p:ph type="sldNum" sz="quarter" idx="5"/>
          </p:nvPr>
        </p:nvSpPr>
        <p:spPr/>
        <p:txBody>
          <a:bodyPr/>
          <a:lstStyle/>
          <a:p>
            <a:fld id="{14248BF2-7C4F-430F-939C-51DF68517A88}" type="slidenum">
              <a:rPr lang="en-CA" smtClean="0"/>
              <a:t>2</a:t>
            </a:fld>
            <a:endParaRPr lang="en-CA"/>
          </a:p>
        </p:txBody>
      </p:sp>
    </p:spTree>
    <p:extLst>
      <p:ext uri="{BB962C8B-B14F-4D97-AF65-F5344CB8AC3E}">
        <p14:creationId xmlns:p14="http://schemas.microsoft.com/office/powerpoint/2010/main" val="2634878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8301F-5CEA-7646-3E9E-6E79095849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75BC3-4A8C-6DC3-B3E2-21E5EDC2A0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4F2A11-A4EF-D315-33DC-0EDDFD2DB298}"/>
              </a:ext>
            </a:extLst>
          </p:cNvPr>
          <p:cNvSpPr>
            <a:spLocks noGrp="1"/>
          </p:cNvSpPr>
          <p:nvPr>
            <p:ph type="body" idx="1"/>
          </p:nvPr>
        </p:nvSpPr>
        <p:spPr/>
        <p:txBody>
          <a:bodyPr/>
          <a:lstStyle/>
          <a:p>
            <a:r>
              <a:rPr lang="en-CA"/>
              <a:t>All</a:t>
            </a:r>
          </a:p>
        </p:txBody>
      </p:sp>
      <p:sp>
        <p:nvSpPr>
          <p:cNvPr id="4" name="Slide Number Placeholder 3">
            <a:extLst>
              <a:ext uri="{FF2B5EF4-FFF2-40B4-BE49-F238E27FC236}">
                <a16:creationId xmlns:a16="http://schemas.microsoft.com/office/drawing/2014/main" id="{146C0112-B034-D6AC-E605-0BCA5FCAACBF}"/>
              </a:ext>
            </a:extLst>
          </p:cNvPr>
          <p:cNvSpPr>
            <a:spLocks noGrp="1"/>
          </p:cNvSpPr>
          <p:nvPr>
            <p:ph type="sldNum" sz="quarter" idx="5"/>
          </p:nvPr>
        </p:nvSpPr>
        <p:spPr/>
        <p:txBody>
          <a:bodyPr/>
          <a:lstStyle/>
          <a:p>
            <a:fld id="{25251F0D-DDAD-45FB-BA29-CF2993695928}" type="slidenum">
              <a:rPr lang="en-US" smtClean="0"/>
              <a:t>3</a:t>
            </a:fld>
            <a:endParaRPr lang="en-US"/>
          </a:p>
        </p:txBody>
      </p:sp>
    </p:spTree>
    <p:extLst>
      <p:ext uri="{BB962C8B-B14F-4D97-AF65-F5344CB8AC3E}">
        <p14:creationId xmlns:p14="http://schemas.microsoft.com/office/powerpoint/2010/main" val="2615957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Thierry to say in Français</a:t>
            </a:r>
            <a:endParaRPr lang="en-CA" err="1"/>
          </a:p>
        </p:txBody>
      </p:sp>
      <p:sp>
        <p:nvSpPr>
          <p:cNvPr id="4" name="Slide Number Placeholder 3"/>
          <p:cNvSpPr>
            <a:spLocks noGrp="1"/>
          </p:cNvSpPr>
          <p:nvPr>
            <p:ph type="sldNum" sz="quarter" idx="5"/>
          </p:nvPr>
        </p:nvSpPr>
        <p:spPr/>
        <p:txBody>
          <a:bodyPr/>
          <a:lstStyle/>
          <a:p>
            <a:fld id="{14248BF2-7C4F-430F-939C-51DF68517A88}" type="slidenum">
              <a:rPr lang="en-CA" smtClean="0"/>
              <a:t>4</a:t>
            </a:fld>
            <a:endParaRPr lang="en-CA"/>
          </a:p>
        </p:txBody>
      </p:sp>
    </p:spTree>
    <p:extLst>
      <p:ext uri="{BB962C8B-B14F-4D97-AF65-F5344CB8AC3E}">
        <p14:creationId xmlns:p14="http://schemas.microsoft.com/office/powerpoint/2010/main" val="2918309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Maddie</a:t>
            </a:r>
          </a:p>
        </p:txBody>
      </p:sp>
      <p:sp>
        <p:nvSpPr>
          <p:cNvPr id="4" name="Slide Number Placeholder 3"/>
          <p:cNvSpPr>
            <a:spLocks noGrp="1"/>
          </p:cNvSpPr>
          <p:nvPr>
            <p:ph type="sldNum" sz="quarter" idx="5"/>
          </p:nvPr>
        </p:nvSpPr>
        <p:spPr/>
        <p:txBody>
          <a:bodyPr/>
          <a:lstStyle/>
          <a:p>
            <a:fld id="{14248BF2-7C4F-430F-939C-51DF68517A88}" type="slidenum">
              <a:rPr lang="en-CA" smtClean="0"/>
              <a:t>5</a:t>
            </a:fld>
            <a:endParaRPr lang="en-CA"/>
          </a:p>
        </p:txBody>
      </p:sp>
    </p:spTree>
    <p:extLst>
      <p:ext uri="{BB962C8B-B14F-4D97-AF65-F5344CB8AC3E}">
        <p14:creationId xmlns:p14="http://schemas.microsoft.com/office/powerpoint/2010/main" val="1375374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ea typeface="Calibri"/>
                <a:cs typeface="Calibri"/>
              </a:rPr>
              <a:t>Eric</a:t>
            </a:r>
            <a:endParaRPr lang="en-CA"/>
          </a:p>
        </p:txBody>
      </p:sp>
      <p:sp>
        <p:nvSpPr>
          <p:cNvPr id="4" name="Slide Number Placeholder 3"/>
          <p:cNvSpPr>
            <a:spLocks noGrp="1"/>
          </p:cNvSpPr>
          <p:nvPr>
            <p:ph type="sldNum" sz="quarter" idx="5"/>
          </p:nvPr>
        </p:nvSpPr>
        <p:spPr/>
        <p:txBody>
          <a:bodyPr/>
          <a:lstStyle/>
          <a:p>
            <a:fld id="{14248BF2-7C4F-430F-939C-51DF68517A88}" type="slidenum">
              <a:rPr lang="en-CA" smtClean="0"/>
              <a:t>6</a:t>
            </a:fld>
            <a:endParaRPr lang="en-CA"/>
          </a:p>
        </p:txBody>
      </p:sp>
    </p:spTree>
    <p:extLst>
      <p:ext uri="{BB962C8B-B14F-4D97-AF65-F5344CB8AC3E}">
        <p14:creationId xmlns:p14="http://schemas.microsoft.com/office/powerpoint/2010/main" val="643493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ea typeface="Calibri"/>
                <a:cs typeface="Calibri"/>
              </a:rPr>
              <a:t>Eric</a:t>
            </a:r>
            <a:endParaRPr lang="en-US"/>
          </a:p>
        </p:txBody>
      </p:sp>
      <p:sp>
        <p:nvSpPr>
          <p:cNvPr id="4" name="Slide Number Placeholder 3"/>
          <p:cNvSpPr>
            <a:spLocks noGrp="1"/>
          </p:cNvSpPr>
          <p:nvPr>
            <p:ph type="sldNum" sz="quarter" idx="10"/>
          </p:nvPr>
        </p:nvSpPr>
        <p:spPr/>
        <p:txBody>
          <a:bodyPr/>
          <a:lstStyle/>
          <a:p>
            <a:fld id="{810D5E33-8EC8-4691-A222-BB721852547E}" type="slidenum">
              <a:rPr lang="en-US" smtClean="0"/>
              <a:t>7</a:t>
            </a:fld>
            <a:endParaRPr lang="en-US"/>
          </a:p>
        </p:txBody>
      </p:sp>
    </p:spTree>
    <p:extLst>
      <p:ext uri="{BB962C8B-B14F-4D97-AF65-F5344CB8AC3E}">
        <p14:creationId xmlns:p14="http://schemas.microsoft.com/office/powerpoint/2010/main" val="2628326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3EB74-9079-F133-51BC-DC014D1A3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401601-E89D-B89B-33C9-E03EF1DE186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A9B09D2-1536-6731-569D-7E1230D5BC48}"/>
              </a:ext>
            </a:extLst>
          </p:cNvPr>
          <p:cNvSpPr>
            <a:spLocks noGrp="1"/>
          </p:cNvSpPr>
          <p:nvPr>
            <p:ph type="body" idx="1"/>
          </p:nvPr>
        </p:nvSpPr>
        <p:spPr/>
        <p:txBody>
          <a:bodyPr/>
          <a:lstStyle/>
          <a:p>
            <a:r>
              <a:rPr lang="en-US">
                <a:ea typeface="Calibri"/>
                <a:cs typeface="Calibri"/>
              </a:rPr>
              <a:t>Eric</a:t>
            </a:r>
            <a:endParaRPr lang="en-US"/>
          </a:p>
        </p:txBody>
      </p:sp>
      <p:sp>
        <p:nvSpPr>
          <p:cNvPr id="4" name="Slide Number Placeholder 3">
            <a:extLst>
              <a:ext uri="{FF2B5EF4-FFF2-40B4-BE49-F238E27FC236}">
                <a16:creationId xmlns:a16="http://schemas.microsoft.com/office/drawing/2014/main" id="{BC03A23F-B393-29C5-C363-71DD1E6400E8}"/>
              </a:ext>
            </a:extLst>
          </p:cNvPr>
          <p:cNvSpPr>
            <a:spLocks noGrp="1"/>
          </p:cNvSpPr>
          <p:nvPr>
            <p:ph type="sldNum" sz="quarter" idx="10"/>
          </p:nvPr>
        </p:nvSpPr>
        <p:spPr/>
        <p:txBody>
          <a:bodyPr/>
          <a:lstStyle/>
          <a:p>
            <a:fld id="{810D5E33-8EC8-4691-A222-BB721852547E}" type="slidenum">
              <a:rPr lang="en-US" smtClean="0"/>
              <a:t>8</a:t>
            </a:fld>
            <a:endParaRPr lang="en-US"/>
          </a:p>
        </p:txBody>
      </p:sp>
    </p:spTree>
    <p:extLst>
      <p:ext uri="{BB962C8B-B14F-4D97-AF65-F5344CB8AC3E}">
        <p14:creationId xmlns:p14="http://schemas.microsoft.com/office/powerpoint/2010/main" val="3017275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t>
            </a:r>
          </a:p>
          <a:p>
            <a:r>
              <a:rPr lang="en-US">
                <a:ea typeface="Calibri"/>
                <a:cs typeface="Calibri"/>
              </a:rPr>
              <a:t>All you'll be able to see is the get started button.</a:t>
            </a:r>
          </a:p>
          <a:p>
            <a:endParaRPr lang="en-US">
              <a:ea typeface="Calibri"/>
              <a:cs typeface="Calibri"/>
            </a:endParaRPr>
          </a:p>
          <a:p>
            <a:r>
              <a:rPr lang="en-US">
                <a:ea typeface="Calibri"/>
                <a:cs typeface="Calibri"/>
              </a:rPr>
              <a:t>You'll be able</a:t>
            </a:r>
          </a:p>
        </p:txBody>
      </p:sp>
      <p:sp>
        <p:nvSpPr>
          <p:cNvPr id="4" name="Slide Number Placeholder 3"/>
          <p:cNvSpPr>
            <a:spLocks noGrp="1"/>
          </p:cNvSpPr>
          <p:nvPr>
            <p:ph type="sldNum" sz="quarter" idx="5"/>
          </p:nvPr>
        </p:nvSpPr>
        <p:spPr/>
        <p:txBody>
          <a:bodyPr/>
          <a:lstStyle/>
          <a:p>
            <a:fld id="{14248BF2-7C4F-430F-939C-51DF68517A88}" type="slidenum">
              <a:rPr lang="en-CA" smtClean="0"/>
              <a:t>9</a:t>
            </a:fld>
            <a:endParaRPr lang="en-CA"/>
          </a:p>
        </p:txBody>
      </p:sp>
    </p:spTree>
    <p:extLst>
      <p:ext uri="{BB962C8B-B14F-4D97-AF65-F5344CB8AC3E}">
        <p14:creationId xmlns:p14="http://schemas.microsoft.com/office/powerpoint/2010/main" val="3416541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 – probably have already gone here. Team Directory and Team Links. You won't be able to see access to the other things.</a:t>
            </a:r>
          </a:p>
          <a:p>
            <a:endParaRPr lang="en-US">
              <a:ea typeface="Calibri"/>
              <a:cs typeface="Calibri"/>
            </a:endParaRPr>
          </a:p>
          <a:p>
            <a:r>
              <a:rPr lang="en-US">
                <a:ea typeface="Calibri"/>
                <a:cs typeface="Calibri"/>
              </a:rPr>
              <a:t>Important CACTUS Links. Will be public, open to everyone to be able to find links</a:t>
            </a:r>
          </a:p>
        </p:txBody>
      </p:sp>
      <p:sp>
        <p:nvSpPr>
          <p:cNvPr id="4" name="Slide Number Placeholder 3"/>
          <p:cNvSpPr>
            <a:spLocks noGrp="1"/>
          </p:cNvSpPr>
          <p:nvPr>
            <p:ph type="sldNum" sz="quarter" idx="5"/>
          </p:nvPr>
        </p:nvSpPr>
        <p:spPr/>
        <p:txBody>
          <a:bodyPr/>
          <a:lstStyle/>
          <a:p>
            <a:fld id="{14248BF2-7C4F-430F-939C-51DF68517A88}" type="slidenum">
              <a:rPr lang="en-CA" smtClean="0"/>
              <a:t>10</a:t>
            </a:fld>
            <a:endParaRPr lang="en-CA"/>
          </a:p>
        </p:txBody>
      </p:sp>
    </p:spTree>
    <p:extLst>
      <p:ext uri="{BB962C8B-B14F-4D97-AF65-F5344CB8AC3E}">
        <p14:creationId xmlns:p14="http://schemas.microsoft.com/office/powerpoint/2010/main" val="2307121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t>
            </a:r>
          </a:p>
        </p:txBody>
      </p:sp>
      <p:sp>
        <p:nvSpPr>
          <p:cNvPr id="4" name="Slide Number Placeholder 3"/>
          <p:cNvSpPr>
            <a:spLocks noGrp="1"/>
          </p:cNvSpPr>
          <p:nvPr>
            <p:ph type="sldNum" sz="quarter" idx="5"/>
          </p:nvPr>
        </p:nvSpPr>
        <p:spPr/>
        <p:txBody>
          <a:bodyPr/>
          <a:lstStyle/>
          <a:p>
            <a:fld id="{14248BF2-7C4F-430F-939C-51DF68517A88}" type="slidenum">
              <a:rPr lang="en-CA" smtClean="0"/>
              <a:t>11</a:t>
            </a:fld>
            <a:endParaRPr lang="en-CA"/>
          </a:p>
        </p:txBody>
      </p:sp>
    </p:spTree>
    <p:extLst>
      <p:ext uri="{BB962C8B-B14F-4D97-AF65-F5344CB8AC3E}">
        <p14:creationId xmlns:p14="http://schemas.microsoft.com/office/powerpoint/2010/main" val="2648419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Maddie</a:t>
            </a:r>
            <a:endParaRPr lang="en-CA"/>
          </a:p>
        </p:txBody>
      </p:sp>
      <p:sp>
        <p:nvSpPr>
          <p:cNvPr id="4" name="Slide Number Placeholder 3"/>
          <p:cNvSpPr>
            <a:spLocks noGrp="1"/>
          </p:cNvSpPr>
          <p:nvPr>
            <p:ph type="sldNum" sz="quarter" idx="5"/>
          </p:nvPr>
        </p:nvSpPr>
        <p:spPr/>
        <p:txBody>
          <a:bodyPr/>
          <a:lstStyle/>
          <a:p>
            <a:fld id="{14248BF2-7C4F-430F-939C-51DF68517A88}" type="slidenum">
              <a:rPr lang="en-CA" smtClean="0"/>
              <a:t>12</a:t>
            </a:fld>
            <a:endParaRPr lang="en-CA"/>
          </a:p>
        </p:txBody>
      </p:sp>
    </p:spTree>
    <p:extLst>
      <p:ext uri="{BB962C8B-B14F-4D97-AF65-F5344CB8AC3E}">
        <p14:creationId xmlns:p14="http://schemas.microsoft.com/office/powerpoint/2010/main" val="2471388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1D1C1D"/>
                </a:solidFill>
              </a:rPr>
              <a:t>please make sure that you note that the competition requirements now has all of the details for projects and competitions, FAQs etc. Impact Challenges section is a good example.  if you need to go into that detail.</a:t>
            </a:r>
            <a:br>
              <a:rPr lang="en-US">
                <a:ea typeface="Calibri"/>
                <a:cs typeface="+mn-lt"/>
              </a:rPr>
            </a:br>
            <a:r>
              <a:rPr lang="en-US">
                <a:ea typeface="Calibri"/>
                <a:cs typeface="Calibri"/>
              </a:rPr>
              <a:t>Only point to bring up here – Team Resources has been moved under Students &amp; Faculty and no longer under it's own "Resources" like last year.</a:t>
            </a:r>
            <a:endParaRPr lang="en-US"/>
          </a:p>
        </p:txBody>
      </p:sp>
      <p:sp>
        <p:nvSpPr>
          <p:cNvPr id="4" name="Slide Number Placeholder 3"/>
          <p:cNvSpPr>
            <a:spLocks noGrp="1"/>
          </p:cNvSpPr>
          <p:nvPr>
            <p:ph type="sldNum" sz="quarter" idx="5"/>
          </p:nvPr>
        </p:nvSpPr>
        <p:spPr/>
        <p:txBody>
          <a:bodyPr/>
          <a:lstStyle/>
          <a:p>
            <a:fld id="{14248BF2-7C4F-430F-939C-51DF68517A88}" type="slidenum">
              <a:rPr lang="en-CA" smtClean="0"/>
              <a:t>13</a:t>
            </a:fld>
            <a:endParaRPr lang="en-CA"/>
          </a:p>
        </p:txBody>
      </p:sp>
    </p:spTree>
    <p:extLst>
      <p:ext uri="{BB962C8B-B14F-4D97-AF65-F5344CB8AC3E}">
        <p14:creationId xmlns:p14="http://schemas.microsoft.com/office/powerpoint/2010/main" val="2520478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Maddie Say points about it's in one location. It is not in table form with a long list.</a:t>
            </a:r>
          </a:p>
        </p:txBody>
      </p:sp>
      <p:sp>
        <p:nvSpPr>
          <p:cNvPr id="4" name="Slide Number Placeholder 3"/>
          <p:cNvSpPr>
            <a:spLocks noGrp="1"/>
          </p:cNvSpPr>
          <p:nvPr>
            <p:ph type="sldNum" sz="quarter" idx="5"/>
          </p:nvPr>
        </p:nvSpPr>
        <p:spPr/>
        <p:txBody>
          <a:bodyPr/>
          <a:lstStyle/>
          <a:p>
            <a:fld id="{14248BF2-7C4F-430F-939C-51DF68517A88}" type="slidenum">
              <a:rPr lang="en-CA" smtClean="0"/>
              <a:t>14</a:t>
            </a:fld>
            <a:endParaRPr lang="en-CA"/>
          </a:p>
        </p:txBody>
      </p:sp>
    </p:spTree>
    <p:extLst>
      <p:ext uri="{BB962C8B-B14F-4D97-AF65-F5344CB8AC3E}">
        <p14:creationId xmlns:p14="http://schemas.microsoft.com/office/powerpoint/2010/main" val="2110023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38C0C-CABC-31E2-285F-AEE99A5F3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AF23C-9D98-E93E-413E-2FBF7649B7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11E53A-D2C8-AB77-4A63-1DF040C679AB}"/>
              </a:ext>
            </a:extLst>
          </p:cNvPr>
          <p:cNvSpPr>
            <a:spLocks noGrp="1"/>
          </p:cNvSpPr>
          <p:nvPr>
            <p:ph type="body" idx="1"/>
          </p:nvPr>
        </p:nvSpPr>
        <p:spPr/>
        <p:txBody>
          <a:bodyPr/>
          <a:lstStyle/>
          <a:p>
            <a:r>
              <a:rPr lang="en-US">
                <a:ea typeface="Calibri"/>
                <a:cs typeface="Calibri"/>
              </a:rPr>
              <a:t>Say points about how you can filter by event or deadline. Or by event type like Expositions, Training</a:t>
            </a:r>
          </a:p>
        </p:txBody>
      </p:sp>
      <p:sp>
        <p:nvSpPr>
          <p:cNvPr id="4" name="Slide Number Placeholder 3">
            <a:extLst>
              <a:ext uri="{FF2B5EF4-FFF2-40B4-BE49-F238E27FC236}">
                <a16:creationId xmlns:a16="http://schemas.microsoft.com/office/drawing/2014/main" id="{A99B6B54-1ED6-095A-134B-D2323592F37B}"/>
              </a:ext>
            </a:extLst>
          </p:cNvPr>
          <p:cNvSpPr>
            <a:spLocks noGrp="1"/>
          </p:cNvSpPr>
          <p:nvPr>
            <p:ph type="sldNum" sz="quarter" idx="5"/>
          </p:nvPr>
        </p:nvSpPr>
        <p:spPr/>
        <p:txBody>
          <a:bodyPr/>
          <a:lstStyle/>
          <a:p>
            <a:fld id="{14248BF2-7C4F-430F-939C-51DF68517A88}" type="slidenum">
              <a:rPr lang="en-CA" smtClean="0"/>
              <a:t>15</a:t>
            </a:fld>
            <a:endParaRPr lang="en-CA"/>
          </a:p>
        </p:txBody>
      </p:sp>
    </p:spTree>
    <p:extLst>
      <p:ext uri="{BB962C8B-B14F-4D97-AF65-F5344CB8AC3E}">
        <p14:creationId xmlns:p14="http://schemas.microsoft.com/office/powerpoint/2010/main" val="7611389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Abigail</a:t>
            </a:r>
            <a:endParaRPr lang="en-CA"/>
          </a:p>
        </p:txBody>
      </p:sp>
      <p:sp>
        <p:nvSpPr>
          <p:cNvPr id="4" name="Slide Number Placeholder 3"/>
          <p:cNvSpPr>
            <a:spLocks noGrp="1"/>
          </p:cNvSpPr>
          <p:nvPr>
            <p:ph type="sldNum" sz="quarter" idx="5"/>
          </p:nvPr>
        </p:nvSpPr>
        <p:spPr/>
        <p:txBody>
          <a:bodyPr/>
          <a:lstStyle/>
          <a:p>
            <a:fld id="{14248BF2-7C4F-430F-939C-51DF68517A88}" type="slidenum">
              <a:rPr lang="en-CA" smtClean="0"/>
              <a:t>16</a:t>
            </a:fld>
            <a:endParaRPr lang="en-CA"/>
          </a:p>
        </p:txBody>
      </p:sp>
    </p:spTree>
    <p:extLst>
      <p:ext uri="{BB962C8B-B14F-4D97-AF65-F5344CB8AC3E}">
        <p14:creationId xmlns:p14="http://schemas.microsoft.com/office/powerpoint/2010/main" val="3685161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ea typeface="Calibri"/>
                <a:cs typeface="Calibri"/>
              </a:rPr>
              <a:t>abi</a:t>
            </a:r>
          </a:p>
        </p:txBody>
      </p:sp>
      <p:sp>
        <p:nvSpPr>
          <p:cNvPr id="4" name="Slide Number Placeholder 3"/>
          <p:cNvSpPr>
            <a:spLocks noGrp="1"/>
          </p:cNvSpPr>
          <p:nvPr>
            <p:ph type="sldNum" sz="quarter" idx="10"/>
          </p:nvPr>
        </p:nvSpPr>
        <p:spPr/>
        <p:txBody>
          <a:bodyPr/>
          <a:lstStyle/>
          <a:p>
            <a:fld id="{810D5E33-8EC8-4691-A222-BB721852547E}" type="slidenum">
              <a:rPr lang="en-US" smtClean="0"/>
              <a:t>17</a:t>
            </a:fld>
            <a:endParaRPr lang="en-US"/>
          </a:p>
        </p:txBody>
      </p:sp>
    </p:spTree>
    <p:extLst>
      <p:ext uri="{BB962C8B-B14F-4D97-AF65-F5344CB8AC3E}">
        <p14:creationId xmlns:p14="http://schemas.microsoft.com/office/powerpoint/2010/main" val="4190797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Abi</a:t>
            </a:r>
            <a:endParaRPr lang="en-US"/>
          </a:p>
        </p:txBody>
      </p:sp>
      <p:sp>
        <p:nvSpPr>
          <p:cNvPr id="4" name="Slide Number Placeholder 3"/>
          <p:cNvSpPr>
            <a:spLocks noGrp="1"/>
          </p:cNvSpPr>
          <p:nvPr>
            <p:ph type="sldNum" sz="quarter" idx="5"/>
          </p:nvPr>
        </p:nvSpPr>
        <p:spPr/>
        <p:txBody>
          <a:bodyPr/>
          <a:lstStyle/>
          <a:p>
            <a:fld id="{14248BF2-7C4F-430F-939C-51DF68517A88}" type="slidenum">
              <a:rPr lang="en-CA" smtClean="0"/>
              <a:t>18</a:t>
            </a:fld>
            <a:endParaRPr lang="en-CA"/>
          </a:p>
        </p:txBody>
      </p:sp>
    </p:spTree>
    <p:extLst>
      <p:ext uri="{BB962C8B-B14F-4D97-AF65-F5344CB8AC3E}">
        <p14:creationId xmlns:p14="http://schemas.microsoft.com/office/powerpoint/2010/main" val="4112565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ea typeface="Calibri"/>
                <a:cs typeface="Calibri"/>
              </a:rPr>
              <a:t>Abi</a:t>
            </a:r>
            <a:endParaRPr lang="en-US"/>
          </a:p>
        </p:txBody>
      </p:sp>
      <p:sp>
        <p:nvSpPr>
          <p:cNvPr id="4" name="Slide Number Placeholder 3"/>
          <p:cNvSpPr>
            <a:spLocks noGrp="1"/>
          </p:cNvSpPr>
          <p:nvPr>
            <p:ph type="sldNum" sz="quarter" idx="10"/>
          </p:nvPr>
        </p:nvSpPr>
        <p:spPr/>
        <p:txBody>
          <a:bodyPr/>
          <a:lstStyle/>
          <a:p>
            <a:fld id="{810D5E33-8EC8-4691-A222-BB721852547E}" type="slidenum">
              <a:rPr lang="en-US" smtClean="0"/>
              <a:t>19</a:t>
            </a:fld>
            <a:endParaRPr lang="en-US"/>
          </a:p>
        </p:txBody>
      </p:sp>
    </p:spTree>
    <p:extLst>
      <p:ext uri="{BB962C8B-B14F-4D97-AF65-F5344CB8AC3E}">
        <p14:creationId xmlns:p14="http://schemas.microsoft.com/office/powerpoint/2010/main" val="944883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ea typeface="Calibri"/>
                <a:cs typeface="Calibri"/>
              </a:rPr>
              <a:t>Sohaib</a:t>
            </a:r>
            <a:endParaRPr lang="en-US"/>
          </a:p>
        </p:txBody>
      </p:sp>
      <p:sp>
        <p:nvSpPr>
          <p:cNvPr id="4" name="Slide Number Placeholder 3"/>
          <p:cNvSpPr>
            <a:spLocks noGrp="1"/>
          </p:cNvSpPr>
          <p:nvPr>
            <p:ph type="sldNum" sz="quarter" idx="10"/>
          </p:nvPr>
        </p:nvSpPr>
        <p:spPr/>
        <p:txBody>
          <a:bodyPr/>
          <a:lstStyle/>
          <a:p>
            <a:fld id="{810D5E33-8EC8-4691-A222-BB721852547E}" type="slidenum">
              <a:rPr lang="en-US" smtClean="0"/>
              <a:t>20</a:t>
            </a:fld>
            <a:endParaRPr lang="en-US"/>
          </a:p>
        </p:txBody>
      </p:sp>
    </p:spTree>
    <p:extLst>
      <p:ext uri="{BB962C8B-B14F-4D97-AF65-F5344CB8AC3E}">
        <p14:creationId xmlns:p14="http://schemas.microsoft.com/office/powerpoint/2010/main" val="3967055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Sohaib</a:t>
            </a:r>
          </a:p>
        </p:txBody>
      </p:sp>
      <p:sp>
        <p:nvSpPr>
          <p:cNvPr id="4" name="Slide Number Placeholder 3"/>
          <p:cNvSpPr>
            <a:spLocks noGrp="1"/>
          </p:cNvSpPr>
          <p:nvPr>
            <p:ph type="sldNum" sz="quarter" idx="5"/>
          </p:nvPr>
        </p:nvSpPr>
        <p:spPr/>
        <p:txBody>
          <a:bodyPr/>
          <a:lstStyle/>
          <a:p>
            <a:fld id="{14248BF2-7C4F-430F-939C-51DF68517A88}" type="slidenum">
              <a:rPr lang="en-CA" smtClean="0"/>
              <a:t>21</a:t>
            </a:fld>
            <a:endParaRPr lang="en-CA"/>
          </a:p>
        </p:txBody>
      </p:sp>
    </p:spTree>
    <p:extLst>
      <p:ext uri="{BB962C8B-B14F-4D97-AF65-F5344CB8AC3E}">
        <p14:creationId xmlns:p14="http://schemas.microsoft.com/office/powerpoint/2010/main" val="18608771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solidFill>
                  <a:srgbClr val="515656"/>
                </a:solidFill>
                <a:ea typeface="Calibri"/>
                <a:cs typeface="Calibri"/>
              </a:rPr>
              <a:t>Maddie</a:t>
            </a:r>
            <a:endParaRPr lang="en-US">
              <a:solidFill>
                <a:srgbClr val="515656"/>
              </a:solidFill>
            </a:endParaRPr>
          </a:p>
          <a:p>
            <a:r>
              <a:rPr lang="en-US" b="1">
                <a:solidFill>
                  <a:srgbClr val="515656"/>
                </a:solidFill>
              </a:rPr>
              <a:t>Purpose: </a:t>
            </a:r>
            <a:r>
              <a:rPr lang="en-US">
                <a:solidFill>
                  <a:srgbClr val="515656"/>
                </a:solidFill>
              </a:rPr>
              <a:t>Project Accelerators empower Enactus teams with essential funding to advance their innovative projects, helping to tackle strategic issues that align with our partner companies' goals. This funding comes from the partner company that is supporting the respective Project Accelerator</a:t>
            </a:r>
            <a:endParaRPr lang="en-US">
              <a:ea typeface="Calibri"/>
              <a:cs typeface="Calibri"/>
            </a:endParaRPr>
          </a:p>
        </p:txBody>
      </p:sp>
      <p:sp>
        <p:nvSpPr>
          <p:cNvPr id="4" name="Slide Number Placeholder 3"/>
          <p:cNvSpPr>
            <a:spLocks noGrp="1"/>
          </p:cNvSpPr>
          <p:nvPr>
            <p:ph type="sldNum" sz="quarter" idx="10"/>
          </p:nvPr>
        </p:nvSpPr>
        <p:spPr/>
        <p:txBody>
          <a:bodyPr/>
          <a:lstStyle/>
          <a:p>
            <a:fld id="{810D5E33-8EC8-4691-A222-BB721852547E}" type="slidenum">
              <a:rPr lang="en-US" smtClean="0"/>
              <a:t>22</a:t>
            </a:fld>
            <a:endParaRPr lang="en-US"/>
          </a:p>
        </p:txBody>
      </p:sp>
    </p:spTree>
    <p:extLst>
      <p:ext uri="{BB962C8B-B14F-4D97-AF65-F5344CB8AC3E}">
        <p14:creationId xmlns:p14="http://schemas.microsoft.com/office/powerpoint/2010/main" val="3923266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Maddie</a:t>
            </a:r>
          </a:p>
          <a:p>
            <a:r>
              <a:rPr lang="en-US">
                <a:ea typeface="Calibri"/>
                <a:cs typeface="Calibri"/>
              </a:rPr>
              <a:t>Sentence on each;</a:t>
            </a:r>
            <a:br>
              <a:rPr lang="en-US">
                <a:ea typeface="Calibri"/>
                <a:cs typeface="+mn-lt"/>
              </a:rPr>
            </a:br>
            <a:r>
              <a:rPr lang="en-US">
                <a:ea typeface="Calibri"/>
                <a:cs typeface="Calibri"/>
              </a:rPr>
              <a:t>JS Workplace - </a:t>
            </a:r>
            <a:r>
              <a:rPr lang="en-US"/>
              <a:t>promote accessibility, equity, and inclusion for employees with disabilities.</a:t>
            </a:r>
            <a:endParaRPr lang="en-US">
              <a:ea typeface="Calibri"/>
              <a:cs typeface="Calibri"/>
            </a:endParaRPr>
          </a:p>
          <a:p>
            <a:r>
              <a:rPr lang="en-US">
                <a:ea typeface="Calibri"/>
                <a:cs typeface="Calibri"/>
              </a:rPr>
              <a:t>Ralph - </a:t>
            </a:r>
            <a:r>
              <a:rPr lang="en-US"/>
              <a:t>promote equality and access across various sectors, including education, healthcare, technology, environmental justice, food security, housing, and economic opportunity.</a:t>
            </a:r>
            <a:endParaRPr lang="en-US">
              <a:ea typeface="Calibri"/>
              <a:cs typeface="Calibri"/>
            </a:endParaRPr>
          </a:p>
          <a:p>
            <a:r>
              <a:rPr lang="en-US">
                <a:ea typeface="Calibri"/>
                <a:cs typeface="Calibri"/>
              </a:rPr>
              <a:t>RBC - </a:t>
            </a:r>
            <a:r>
              <a:rPr lang="en-US"/>
              <a:t>help all Canadians prepare for a rapidly changing workforce through work readiness skill development.</a:t>
            </a:r>
            <a:endParaRPr lang="en-US">
              <a:ea typeface="Calibri"/>
              <a:cs typeface="Calibri"/>
            </a:endParaRPr>
          </a:p>
        </p:txBody>
      </p:sp>
      <p:sp>
        <p:nvSpPr>
          <p:cNvPr id="4" name="Slide Number Placeholder 3"/>
          <p:cNvSpPr>
            <a:spLocks noGrp="1"/>
          </p:cNvSpPr>
          <p:nvPr>
            <p:ph type="sldNum" sz="quarter" idx="5"/>
          </p:nvPr>
        </p:nvSpPr>
        <p:spPr/>
        <p:txBody>
          <a:bodyPr/>
          <a:lstStyle/>
          <a:p>
            <a:fld id="{14248BF2-7C4F-430F-939C-51DF68517A88}" type="slidenum">
              <a:rPr lang="en-CA" smtClean="0"/>
              <a:t>23</a:t>
            </a:fld>
            <a:endParaRPr lang="en-CA"/>
          </a:p>
        </p:txBody>
      </p:sp>
    </p:spTree>
    <p:extLst>
      <p:ext uri="{BB962C8B-B14F-4D97-AF65-F5344CB8AC3E}">
        <p14:creationId xmlns:p14="http://schemas.microsoft.com/office/powerpoint/2010/main" val="32835908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Abi</a:t>
            </a:r>
          </a:p>
          <a:p>
            <a:pPr marL="171450" indent="-171450">
              <a:buFont typeface="Calibri"/>
              <a:buChar char="-"/>
            </a:pPr>
            <a:r>
              <a:rPr lang="en-US">
                <a:ea typeface="Calibri"/>
                <a:cs typeface="Calibri"/>
              </a:rPr>
              <a:t>Not too late to register</a:t>
            </a:r>
          </a:p>
          <a:p>
            <a:pPr marL="171450" indent="-171450">
              <a:buFont typeface="Calibri,Sans-Serif"/>
              <a:buChar char="-"/>
            </a:pPr>
            <a:r>
              <a:rPr lang="en-US"/>
              <a:t>Mention about WhatsApp chat . We will be sending out more information next week to those who have registered from Canada</a:t>
            </a:r>
            <a:endParaRPr lang="en-US">
              <a:solidFill>
                <a:srgbClr val="444444"/>
              </a:solidFill>
            </a:endParaRPr>
          </a:p>
          <a:p>
            <a:pPr marL="171450" indent="-171450">
              <a:buFont typeface="Calibri,Sans-Serif"/>
              <a:buChar char="-"/>
            </a:pPr>
            <a:r>
              <a:rPr lang="en-US"/>
              <a:t>Live stream</a:t>
            </a:r>
            <a:endParaRPr lang="en-US">
              <a:solidFill>
                <a:srgbClr val="444444"/>
              </a:solidFill>
            </a:endParaRPr>
          </a:p>
          <a:p>
            <a:pPr marL="171450" indent="-171450">
              <a:buFont typeface="Calibri,Sans-Serif"/>
              <a:buChar char="-"/>
            </a:pPr>
            <a:r>
              <a:rPr lang="en-US"/>
              <a:t>More details to come</a:t>
            </a:r>
          </a:p>
        </p:txBody>
      </p:sp>
      <p:sp>
        <p:nvSpPr>
          <p:cNvPr id="4" name="Slide Number Placeholder 3"/>
          <p:cNvSpPr>
            <a:spLocks noGrp="1"/>
          </p:cNvSpPr>
          <p:nvPr>
            <p:ph type="sldNum" sz="quarter" idx="5"/>
          </p:nvPr>
        </p:nvSpPr>
        <p:spPr/>
        <p:txBody>
          <a:bodyPr/>
          <a:lstStyle/>
          <a:p>
            <a:fld id="{14248BF2-7C4F-430F-939C-51DF68517A88}" type="slidenum">
              <a:rPr lang="en-CA" smtClean="0"/>
              <a:t>24</a:t>
            </a:fld>
            <a:endParaRPr lang="en-CA"/>
          </a:p>
        </p:txBody>
      </p:sp>
    </p:spTree>
    <p:extLst>
      <p:ext uri="{BB962C8B-B14F-4D97-AF65-F5344CB8AC3E}">
        <p14:creationId xmlns:p14="http://schemas.microsoft.com/office/powerpoint/2010/main" val="7024090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Abigail</a:t>
            </a:r>
            <a:endParaRPr lang="en-CA"/>
          </a:p>
        </p:txBody>
      </p:sp>
      <p:sp>
        <p:nvSpPr>
          <p:cNvPr id="4" name="Slide Number Placeholder 3"/>
          <p:cNvSpPr>
            <a:spLocks noGrp="1"/>
          </p:cNvSpPr>
          <p:nvPr>
            <p:ph type="sldNum" sz="quarter" idx="5"/>
          </p:nvPr>
        </p:nvSpPr>
        <p:spPr/>
        <p:txBody>
          <a:bodyPr/>
          <a:lstStyle/>
          <a:p>
            <a:fld id="{14248BF2-7C4F-430F-939C-51DF68517A88}" type="slidenum">
              <a:rPr lang="en-CA" smtClean="0"/>
              <a:t>25</a:t>
            </a:fld>
            <a:endParaRPr lang="en-CA"/>
          </a:p>
        </p:txBody>
      </p:sp>
    </p:spTree>
    <p:extLst>
      <p:ext uri="{BB962C8B-B14F-4D97-AF65-F5344CB8AC3E}">
        <p14:creationId xmlns:p14="http://schemas.microsoft.com/office/powerpoint/2010/main" val="14832624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t>
            </a:r>
          </a:p>
        </p:txBody>
      </p:sp>
      <p:sp>
        <p:nvSpPr>
          <p:cNvPr id="4" name="Slide Number Placeholder 3"/>
          <p:cNvSpPr>
            <a:spLocks noGrp="1"/>
          </p:cNvSpPr>
          <p:nvPr>
            <p:ph type="sldNum" sz="quarter" idx="5"/>
          </p:nvPr>
        </p:nvSpPr>
        <p:spPr/>
        <p:txBody>
          <a:bodyPr/>
          <a:lstStyle/>
          <a:p>
            <a:fld id="{14248BF2-7C4F-430F-939C-51DF68517A88}" type="slidenum">
              <a:rPr lang="en-CA" smtClean="0"/>
              <a:t>26</a:t>
            </a:fld>
            <a:endParaRPr lang="en-CA"/>
          </a:p>
        </p:txBody>
      </p:sp>
    </p:spTree>
    <p:extLst>
      <p:ext uri="{BB962C8B-B14F-4D97-AF65-F5344CB8AC3E}">
        <p14:creationId xmlns:p14="http://schemas.microsoft.com/office/powerpoint/2010/main" val="10404362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Eric</a:t>
            </a:r>
          </a:p>
        </p:txBody>
      </p:sp>
      <p:sp>
        <p:nvSpPr>
          <p:cNvPr id="4" name="Slide Number Placeholder 3"/>
          <p:cNvSpPr>
            <a:spLocks noGrp="1"/>
          </p:cNvSpPr>
          <p:nvPr>
            <p:ph type="sldNum" sz="quarter" idx="10"/>
          </p:nvPr>
        </p:nvSpPr>
        <p:spPr/>
        <p:txBody>
          <a:bodyPr/>
          <a:lstStyle/>
          <a:p>
            <a:fld id="{810D5E33-8EC8-4691-A222-BB721852547E}" type="slidenum">
              <a:rPr lang="en-US" smtClean="0"/>
              <a:t>27</a:t>
            </a:fld>
            <a:endParaRPr lang="en-US"/>
          </a:p>
        </p:txBody>
      </p:sp>
    </p:spTree>
    <p:extLst>
      <p:ext uri="{BB962C8B-B14F-4D97-AF65-F5344CB8AC3E}">
        <p14:creationId xmlns:p14="http://schemas.microsoft.com/office/powerpoint/2010/main" val="4019599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Maddie</a:t>
            </a:r>
            <a:endParaRPr lang="en-CA"/>
          </a:p>
        </p:txBody>
      </p:sp>
      <p:sp>
        <p:nvSpPr>
          <p:cNvPr id="4" name="Slide Number Placeholder 3"/>
          <p:cNvSpPr>
            <a:spLocks noGrp="1"/>
          </p:cNvSpPr>
          <p:nvPr>
            <p:ph type="sldNum" sz="quarter" idx="5"/>
          </p:nvPr>
        </p:nvSpPr>
        <p:spPr/>
        <p:txBody>
          <a:bodyPr/>
          <a:lstStyle/>
          <a:p>
            <a:fld id="{14248BF2-7C4F-430F-939C-51DF68517A88}" type="slidenum">
              <a:rPr lang="en-CA" smtClean="0"/>
              <a:t>28</a:t>
            </a:fld>
            <a:endParaRPr lang="en-CA"/>
          </a:p>
        </p:txBody>
      </p:sp>
    </p:spTree>
    <p:extLst>
      <p:ext uri="{BB962C8B-B14F-4D97-AF65-F5344CB8AC3E}">
        <p14:creationId xmlns:p14="http://schemas.microsoft.com/office/powerpoint/2010/main" val="25818602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Maddie</a:t>
            </a:r>
            <a:endParaRPr lang="en-CA"/>
          </a:p>
        </p:txBody>
      </p:sp>
      <p:sp>
        <p:nvSpPr>
          <p:cNvPr id="4" name="Slide Number Placeholder 3"/>
          <p:cNvSpPr>
            <a:spLocks noGrp="1"/>
          </p:cNvSpPr>
          <p:nvPr>
            <p:ph type="sldNum" sz="quarter" idx="5"/>
          </p:nvPr>
        </p:nvSpPr>
        <p:spPr/>
        <p:txBody>
          <a:bodyPr/>
          <a:lstStyle/>
          <a:p>
            <a:fld id="{14248BF2-7C4F-430F-939C-51DF68517A88}" type="slidenum">
              <a:rPr lang="en-CA" smtClean="0"/>
              <a:t>29</a:t>
            </a:fld>
            <a:endParaRPr lang="en-CA"/>
          </a:p>
        </p:txBody>
      </p:sp>
    </p:spTree>
    <p:extLst>
      <p:ext uri="{BB962C8B-B14F-4D97-AF65-F5344CB8AC3E}">
        <p14:creationId xmlns:p14="http://schemas.microsoft.com/office/powerpoint/2010/main" val="746648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Maddie</a:t>
            </a:r>
          </a:p>
        </p:txBody>
      </p:sp>
      <p:sp>
        <p:nvSpPr>
          <p:cNvPr id="4" name="Slide Number Placeholder 3"/>
          <p:cNvSpPr>
            <a:spLocks noGrp="1"/>
          </p:cNvSpPr>
          <p:nvPr>
            <p:ph type="sldNum" sz="quarter" idx="5"/>
          </p:nvPr>
        </p:nvSpPr>
        <p:spPr/>
        <p:txBody>
          <a:bodyPr/>
          <a:lstStyle/>
          <a:p>
            <a:fld id="{14248BF2-7C4F-430F-939C-51DF68517A88}" type="slidenum">
              <a:rPr lang="en-CA" smtClean="0"/>
              <a:t>30</a:t>
            </a:fld>
            <a:endParaRPr lang="en-CA"/>
          </a:p>
        </p:txBody>
      </p:sp>
    </p:spTree>
    <p:extLst>
      <p:ext uri="{BB962C8B-B14F-4D97-AF65-F5344CB8AC3E}">
        <p14:creationId xmlns:p14="http://schemas.microsoft.com/office/powerpoint/2010/main" val="71767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Maddie</a:t>
            </a:r>
            <a:endParaRPr lang="en-CA"/>
          </a:p>
        </p:txBody>
      </p:sp>
      <p:sp>
        <p:nvSpPr>
          <p:cNvPr id="4" name="Slide Number Placeholder 3"/>
          <p:cNvSpPr>
            <a:spLocks noGrp="1"/>
          </p:cNvSpPr>
          <p:nvPr>
            <p:ph type="sldNum" sz="quarter" idx="5"/>
          </p:nvPr>
        </p:nvSpPr>
        <p:spPr/>
        <p:txBody>
          <a:bodyPr/>
          <a:lstStyle/>
          <a:p>
            <a:fld id="{14248BF2-7C4F-430F-939C-51DF68517A88}" type="slidenum">
              <a:rPr lang="en-CA" smtClean="0"/>
              <a:t>31</a:t>
            </a:fld>
            <a:endParaRPr lang="en-CA"/>
          </a:p>
        </p:txBody>
      </p:sp>
    </p:spTree>
    <p:extLst>
      <p:ext uri="{BB962C8B-B14F-4D97-AF65-F5344CB8AC3E}">
        <p14:creationId xmlns:p14="http://schemas.microsoft.com/office/powerpoint/2010/main" val="18487201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Sohaib</a:t>
            </a:r>
            <a:endParaRPr lang="en-CA"/>
          </a:p>
        </p:txBody>
      </p:sp>
      <p:sp>
        <p:nvSpPr>
          <p:cNvPr id="4" name="Slide Number Placeholder 3"/>
          <p:cNvSpPr>
            <a:spLocks noGrp="1"/>
          </p:cNvSpPr>
          <p:nvPr>
            <p:ph type="sldNum" sz="quarter" idx="5"/>
          </p:nvPr>
        </p:nvSpPr>
        <p:spPr/>
        <p:txBody>
          <a:bodyPr/>
          <a:lstStyle/>
          <a:p>
            <a:fld id="{14248BF2-7C4F-430F-939C-51DF68517A88}" type="slidenum">
              <a:rPr lang="en-CA" smtClean="0"/>
              <a:t>32</a:t>
            </a:fld>
            <a:endParaRPr lang="en-CA"/>
          </a:p>
        </p:txBody>
      </p:sp>
    </p:spTree>
    <p:extLst>
      <p:ext uri="{BB962C8B-B14F-4D97-AF65-F5344CB8AC3E}">
        <p14:creationId xmlns:p14="http://schemas.microsoft.com/office/powerpoint/2010/main" val="2586913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Sohaib</a:t>
            </a:r>
            <a:endParaRPr lang="en-CA"/>
          </a:p>
        </p:txBody>
      </p:sp>
      <p:sp>
        <p:nvSpPr>
          <p:cNvPr id="4" name="Slide Number Placeholder 3"/>
          <p:cNvSpPr>
            <a:spLocks noGrp="1"/>
          </p:cNvSpPr>
          <p:nvPr>
            <p:ph type="sldNum" sz="quarter" idx="5"/>
          </p:nvPr>
        </p:nvSpPr>
        <p:spPr/>
        <p:txBody>
          <a:bodyPr/>
          <a:lstStyle/>
          <a:p>
            <a:fld id="{14248BF2-7C4F-430F-939C-51DF68517A88}" type="slidenum">
              <a:rPr lang="en-CA" smtClean="0"/>
              <a:t>33</a:t>
            </a:fld>
            <a:endParaRPr lang="en-CA"/>
          </a:p>
        </p:txBody>
      </p:sp>
    </p:spTree>
    <p:extLst>
      <p:ext uri="{BB962C8B-B14F-4D97-AF65-F5344CB8AC3E}">
        <p14:creationId xmlns:p14="http://schemas.microsoft.com/office/powerpoint/2010/main" val="36836777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Abigail</a:t>
            </a:r>
          </a:p>
        </p:txBody>
      </p:sp>
      <p:sp>
        <p:nvSpPr>
          <p:cNvPr id="4" name="Slide Number Placeholder 3"/>
          <p:cNvSpPr>
            <a:spLocks noGrp="1"/>
          </p:cNvSpPr>
          <p:nvPr>
            <p:ph type="sldNum" sz="quarter" idx="5"/>
          </p:nvPr>
        </p:nvSpPr>
        <p:spPr/>
        <p:txBody>
          <a:bodyPr/>
          <a:lstStyle/>
          <a:p>
            <a:fld id="{14248BF2-7C4F-430F-939C-51DF68517A88}" type="slidenum">
              <a:rPr lang="en-CA" smtClean="0"/>
              <a:t>34</a:t>
            </a:fld>
            <a:endParaRPr lang="en-CA"/>
          </a:p>
        </p:txBody>
      </p:sp>
    </p:spTree>
    <p:extLst>
      <p:ext uri="{BB962C8B-B14F-4D97-AF65-F5344CB8AC3E}">
        <p14:creationId xmlns:p14="http://schemas.microsoft.com/office/powerpoint/2010/main" val="40383987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Eric</a:t>
            </a:r>
            <a:endParaRPr lang="en-CA"/>
          </a:p>
        </p:txBody>
      </p:sp>
      <p:sp>
        <p:nvSpPr>
          <p:cNvPr id="4" name="Slide Number Placeholder 3"/>
          <p:cNvSpPr>
            <a:spLocks noGrp="1"/>
          </p:cNvSpPr>
          <p:nvPr>
            <p:ph type="sldNum" sz="quarter" idx="5"/>
          </p:nvPr>
        </p:nvSpPr>
        <p:spPr/>
        <p:txBody>
          <a:bodyPr/>
          <a:lstStyle/>
          <a:p>
            <a:fld id="{14248BF2-7C4F-430F-939C-51DF68517A88}" type="slidenum">
              <a:rPr lang="en-CA" smtClean="0"/>
              <a:t>35</a:t>
            </a:fld>
            <a:endParaRPr lang="en-CA"/>
          </a:p>
        </p:txBody>
      </p:sp>
    </p:spTree>
    <p:extLst>
      <p:ext uri="{BB962C8B-B14F-4D97-AF65-F5344CB8AC3E}">
        <p14:creationId xmlns:p14="http://schemas.microsoft.com/office/powerpoint/2010/main" val="26632416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ea typeface="Calibri"/>
                <a:cs typeface="Calibri"/>
              </a:rPr>
              <a:t>Eric</a:t>
            </a:r>
            <a:endParaRPr lang="en-US"/>
          </a:p>
        </p:txBody>
      </p:sp>
      <p:sp>
        <p:nvSpPr>
          <p:cNvPr id="4" name="Slide Number Placeholder 3"/>
          <p:cNvSpPr>
            <a:spLocks noGrp="1"/>
          </p:cNvSpPr>
          <p:nvPr>
            <p:ph type="sldNum" sz="quarter" idx="10"/>
          </p:nvPr>
        </p:nvSpPr>
        <p:spPr/>
        <p:txBody>
          <a:bodyPr/>
          <a:lstStyle/>
          <a:p>
            <a:fld id="{810D5E33-8EC8-4691-A222-BB721852547E}" type="slidenum">
              <a:rPr lang="en-US" smtClean="0"/>
              <a:t>36</a:t>
            </a:fld>
            <a:endParaRPr lang="en-US"/>
          </a:p>
        </p:txBody>
      </p:sp>
    </p:spTree>
    <p:extLst>
      <p:ext uri="{BB962C8B-B14F-4D97-AF65-F5344CB8AC3E}">
        <p14:creationId xmlns:p14="http://schemas.microsoft.com/office/powerpoint/2010/main" val="30782820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t>
            </a:r>
          </a:p>
        </p:txBody>
      </p:sp>
      <p:sp>
        <p:nvSpPr>
          <p:cNvPr id="4" name="Slide Number Placeholder 3"/>
          <p:cNvSpPr>
            <a:spLocks noGrp="1"/>
          </p:cNvSpPr>
          <p:nvPr>
            <p:ph type="sldNum" sz="quarter" idx="5"/>
          </p:nvPr>
        </p:nvSpPr>
        <p:spPr/>
        <p:txBody>
          <a:bodyPr/>
          <a:lstStyle/>
          <a:p>
            <a:fld id="{14248BF2-7C4F-430F-939C-51DF68517A88}" type="slidenum">
              <a:rPr lang="en-CA" smtClean="0"/>
              <a:t>37</a:t>
            </a:fld>
            <a:endParaRPr lang="en-CA"/>
          </a:p>
        </p:txBody>
      </p:sp>
    </p:spTree>
    <p:extLst>
      <p:ext uri="{BB962C8B-B14F-4D97-AF65-F5344CB8AC3E}">
        <p14:creationId xmlns:p14="http://schemas.microsoft.com/office/powerpoint/2010/main" val="35687090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t>
            </a:r>
          </a:p>
        </p:txBody>
      </p:sp>
      <p:sp>
        <p:nvSpPr>
          <p:cNvPr id="4" name="Slide Number Placeholder 3"/>
          <p:cNvSpPr>
            <a:spLocks noGrp="1"/>
          </p:cNvSpPr>
          <p:nvPr>
            <p:ph type="sldNum" sz="quarter" idx="5"/>
          </p:nvPr>
        </p:nvSpPr>
        <p:spPr/>
        <p:txBody>
          <a:bodyPr/>
          <a:lstStyle/>
          <a:p>
            <a:fld id="{14248BF2-7C4F-430F-939C-51DF68517A88}" type="slidenum">
              <a:rPr lang="en-CA" smtClean="0"/>
              <a:t>38</a:t>
            </a:fld>
            <a:endParaRPr lang="en-CA"/>
          </a:p>
        </p:txBody>
      </p:sp>
    </p:spTree>
    <p:extLst>
      <p:ext uri="{BB962C8B-B14F-4D97-AF65-F5344CB8AC3E}">
        <p14:creationId xmlns:p14="http://schemas.microsoft.com/office/powerpoint/2010/main" val="24458221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Sohaib</a:t>
            </a:r>
          </a:p>
        </p:txBody>
      </p:sp>
      <p:sp>
        <p:nvSpPr>
          <p:cNvPr id="4" name="Slide Number Placeholder 3"/>
          <p:cNvSpPr>
            <a:spLocks noGrp="1"/>
          </p:cNvSpPr>
          <p:nvPr>
            <p:ph type="sldNum" sz="quarter" idx="5"/>
          </p:nvPr>
        </p:nvSpPr>
        <p:spPr/>
        <p:txBody>
          <a:bodyPr/>
          <a:lstStyle/>
          <a:p>
            <a:fld id="{14248BF2-7C4F-430F-939C-51DF68517A88}" type="slidenum">
              <a:rPr lang="en-CA" smtClean="0"/>
              <a:t>39</a:t>
            </a:fld>
            <a:endParaRPr lang="en-CA"/>
          </a:p>
        </p:txBody>
      </p:sp>
    </p:spTree>
    <p:extLst>
      <p:ext uri="{BB962C8B-B14F-4D97-AF65-F5344CB8AC3E}">
        <p14:creationId xmlns:p14="http://schemas.microsoft.com/office/powerpoint/2010/main" val="16094248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Sohaib</a:t>
            </a:r>
          </a:p>
        </p:txBody>
      </p:sp>
      <p:sp>
        <p:nvSpPr>
          <p:cNvPr id="4" name="Slide Number Placeholder 3"/>
          <p:cNvSpPr>
            <a:spLocks noGrp="1"/>
          </p:cNvSpPr>
          <p:nvPr>
            <p:ph type="sldNum" sz="quarter" idx="5"/>
          </p:nvPr>
        </p:nvSpPr>
        <p:spPr/>
        <p:txBody>
          <a:bodyPr/>
          <a:lstStyle/>
          <a:p>
            <a:fld id="{14248BF2-7C4F-430F-939C-51DF68517A88}" type="slidenum">
              <a:rPr lang="en-CA" smtClean="0"/>
              <a:t>40</a:t>
            </a:fld>
            <a:endParaRPr lang="en-CA"/>
          </a:p>
        </p:txBody>
      </p:sp>
    </p:spTree>
    <p:extLst>
      <p:ext uri="{BB962C8B-B14F-4D97-AF65-F5344CB8AC3E}">
        <p14:creationId xmlns:p14="http://schemas.microsoft.com/office/powerpoint/2010/main" val="12907486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Sohaib</a:t>
            </a:r>
          </a:p>
        </p:txBody>
      </p:sp>
      <p:sp>
        <p:nvSpPr>
          <p:cNvPr id="4" name="Slide Number Placeholder 3"/>
          <p:cNvSpPr>
            <a:spLocks noGrp="1"/>
          </p:cNvSpPr>
          <p:nvPr>
            <p:ph type="sldNum" sz="quarter" idx="5"/>
          </p:nvPr>
        </p:nvSpPr>
        <p:spPr/>
        <p:txBody>
          <a:bodyPr/>
          <a:lstStyle/>
          <a:p>
            <a:fld id="{14248BF2-7C4F-430F-939C-51DF68517A88}" type="slidenum">
              <a:rPr lang="en-CA" smtClean="0"/>
              <a:t>41</a:t>
            </a:fld>
            <a:endParaRPr lang="en-CA"/>
          </a:p>
        </p:txBody>
      </p:sp>
    </p:spTree>
    <p:extLst>
      <p:ext uri="{BB962C8B-B14F-4D97-AF65-F5344CB8AC3E}">
        <p14:creationId xmlns:p14="http://schemas.microsoft.com/office/powerpoint/2010/main" val="9770966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a:t>
            </a:r>
          </a:p>
        </p:txBody>
      </p:sp>
      <p:sp>
        <p:nvSpPr>
          <p:cNvPr id="4" name="Slide Number Placeholder 3"/>
          <p:cNvSpPr>
            <a:spLocks noGrp="1"/>
          </p:cNvSpPr>
          <p:nvPr>
            <p:ph type="sldNum" sz="quarter" idx="5"/>
          </p:nvPr>
        </p:nvSpPr>
        <p:spPr/>
        <p:txBody>
          <a:bodyPr/>
          <a:lstStyle/>
          <a:p>
            <a:fld id="{14248BF2-7C4F-430F-939C-51DF68517A88}" type="slidenum">
              <a:rPr lang="en-CA" smtClean="0"/>
              <a:t>42</a:t>
            </a:fld>
            <a:endParaRPr lang="en-CA"/>
          </a:p>
        </p:txBody>
      </p:sp>
    </p:spTree>
    <p:extLst>
      <p:ext uri="{BB962C8B-B14F-4D97-AF65-F5344CB8AC3E}">
        <p14:creationId xmlns:p14="http://schemas.microsoft.com/office/powerpoint/2010/main" val="31132273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B3A1D-D00B-674C-D17D-33F221FE3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CECDC-CB75-252B-8AD4-79AB67C140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F97A02-9CFD-1951-4D90-89D0C48CBFEC}"/>
              </a:ext>
            </a:extLst>
          </p:cNvPr>
          <p:cNvSpPr>
            <a:spLocks noGrp="1"/>
          </p:cNvSpPr>
          <p:nvPr>
            <p:ph type="body" idx="1"/>
          </p:nvPr>
        </p:nvSpPr>
        <p:spPr/>
        <p:txBody>
          <a:bodyPr/>
          <a:lstStyle/>
          <a:p>
            <a:r>
              <a:rPr lang="en-US"/>
              <a:t>all</a:t>
            </a:r>
          </a:p>
        </p:txBody>
      </p:sp>
      <p:sp>
        <p:nvSpPr>
          <p:cNvPr id="4" name="Slide Number Placeholder 3">
            <a:extLst>
              <a:ext uri="{FF2B5EF4-FFF2-40B4-BE49-F238E27FC236}">
                <a16:creationId xmlns:a16="http://schemas.microsoft.com/office/drawing/2014/main" id="{872D7226-34C6-4071-AE30-B97DB1AD060E}"/>
              </a:ext>
            </a:extLst>
          </p:cNvPr>
          <p:cNvSpPr>
            <a:spLocks noGrp="1"/>
          </p:cNvSpPr>
          <p:nvPr>
            <p:ph type="sldNum" sz="quarter" idx="5"/>
          </p:nvPr>
        </p:nvSpPr>
        <p:spPr/>
        <p:txBody>
          <a:bodyPr/>
          <a:lstStyle/>
          <a:p>
            <a:fld id="{14248BF2-7C4F-430F-939C-51DF68517A88}" type="slidenum">
              <a:rPr lang="en-CA" smtClean="0"/>
              <a:t>43</a:t>
            </a:fld>
            <a:endParaRPr lang="en-CA"/>
          </a:p>
        </p:txBody>
      </p:sp>
    </p:spTree>
    <p:extLst>
      <p:ext uri="{BB962C8B-B14F-4D97-AF65-F5344CB8AC3E}">
        <p14:creationId xmlns:p14="http://schemas.microsoft.com/office/powerpoint/2010/main" val="34195098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B8E0C-96FA-DC5D-BFEF-D082AC3F8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4BFC80-E035-1505-D390-FCB529DC0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225F28-BEB1-A840-4344-B148ACCFAB59}"/>
              </a:ext>
            </a:extLst>
          </p:cNvPr>
          <p:cNvSpPr>
            <a:spLocks noGrp="1"/>
          </p:cNvSpPr>
          <p:nvPr>
            <p:ph type="body" idx="1"/>
          </p:nvPr>
        </p:nvSpPr>
        <p:spPr/>
        <p:txBody>
          <a:bodyPr/>
          <a:lstStyle/>
          <a:p>
            <a:r>
              <a:rPr lang="en-US">
                <a:ea typeface="Calibri"/>
                <a:cs typeface="Calibri"/>
              </a:rPr>
              <a:t>Maddie to start it off</a:t>
            </a:r>
          </a:p>
        </p:txBody>
      </p:sp>
      <p:sp>
        <p:nvSpPr>
          <p:cNvPr id="4" name="Slide Number Placeholder 3">
            <a:extLst>
              <a:ext uri="{FF2B5EF4-FFF2-40B4-BE49-F238E27FC236}">
                <a16:creationId xmlns:a16="http://schemas.microsoft.com/office/drawing/2014/main" id="{246B4F73-7081-17CF-4A2B-B8EB6E617581}"/>
              </a:ext>
            </a:extLst>
          </p:cNvPr>
          <p:cNvSpPr>
            <a:spLocks noGrp="1"/>
          </p:cNvSpPr>
          <p:nvPr>
            <p:ph type="sldNum" sz="quarter" idx="5"/>
          </p:nvPr>
        </p:nvSpPr>
        <p:spPr/>
        <p:txBody>
          <a:bodyPr/>
          <a:lstStyle/>
          <a:p>
            <a:fld id="{14248BF2-7C4F-430F-939C-51DF68517A88}" type="slidenum">
              <a:rPr lang="en-CA" smtClean="0"/>
              <a:t>44</a:t>
            </a:fld>
            <a:endParaRPr lang="en-CA"/>
          </a:p>
        </p:txBody>
      </p:sp>
    </p:spTree>
    <p:extLst>
      <p:ext uri="{BB962C8B-B14F-4D97-AF65-F5344CB8AC3E}">
        <p14:creationId xmlns:p14="http://schemas.microsoft.com/office/powerpoint/2010/main" val="186632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9CD3682B-4DE5-497F-A320-31CE7460D9F6}" type="datetimeFigureOut">
              <a:rPr lang="en-CA" smtClean="0"/>
              <a:t>2025-09-03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25713890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9CD3682B-4DE5-497F-A320-31CE7460D9F6}" type="datetimeFigureOut">
              <a:rPr lang="en-CA" smtClean="0"/>
              <a:t>2025-09-03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143903904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D3682B-4DE5-497F-A320-31CE7460D9F6}" type="datetimeFigureOut">
              <a:rPr lang="en-CA" smtClean="0"/>
              <a:t>2025-09-03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415752432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9CD3682B-4DE5-497F-A320-31CE7460D9F6}" type="datetimeFigureOut">
              <a:rPr lang="en-CA" smtClean="0"/>
              <a:t>2025-09-03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408455600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9CD3682B-4DE5-497F-A320-31CE7460D9F6}" type="datetimeFigureOut">
              <a:rPr lang="en-CA" smtClean="0"/>
              <a:t>2025-09-03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106064483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9CD3682B-4DE5-497F-A320-31CE7460D9F6}" type="datetimeFigureOut">
              <a:rPr lang="en-CA" smtClean="0"/>
              <a:t>2025-09-03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319684341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D3682B-4DE5-497F-A320-31CE7460D9F6}" type="datetimeFigureOut">
              <a:rPr lang="en-CA" smtClean="0"/>
              <a:t>2025-09-03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85277990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D3682B-4DE5-497F-A320-31CE7460D9F6}" type="datetimeFigureOut">
              <a:rPr lang="en-CA" smtClean="0"/>
              <a:t>2025-09-03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256185807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D3682B-4DE5-497F-A320-31CE7460D9F6}" type="datetimeFigureOut">
              <a:rPr lang="en-CA" smtClean="0"/>
              <a:t>2025-09-03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31235466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9CD3682B-4DE5-497F-A320-31CE7460D9F6}" type="datetimeFigureOut">
              <a:rPr lang="en-CA" smtClean="0"/>
              <a:t>2025-09-03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4759711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9CD3682B-4DE5-497F-A320-31CE7460D9F6}" type="datetimeFigureOut">
              <a:rPr lang="en-CA" smtClean="0"/>
              <a:t>2025-09-03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63463385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00339"/>
          </a:xfrm>
          <a:prstGeom prst="rect">
            <a:avLst/>
          </a:prstGeom>
        </p:spPr>
        <p:txBody>
          <a:bodyPr/>
          <a:lstStyle>
            <a:lvl1pPr>
              <a:defRPr sz="6000">
                <a:solidFill>
                  <a:srgbClr val="515356"/>
                </a:solidFill>
                <a:latin typeface="Knockout 28 Junior Feathrwt" panose="02000506020000020004" pitchFamily="50" charset="0"/>
              </a:defRPr>
            </a:lvl1pPr>
          </a:lstStyle>
          <a:p>
            <a:r>
              <a:rPr lang="en-US"/>
              <a:t>TITLE GOES HERE</a:t>
            </a:r>
            <a:endParaRPr lang="en-CA"/>
          </a:p>
        </p:txBody>
      </p:sp>
      <p:sp>
        <p:nvSpPr>
          <p:cNvPr id="4" name="Text Placeholder 3"/>
          <p:cNvSpPr>
            <a:spLocks noGrp="1"/>
          </p:cNvSpPr>
          <p:nvPr>
            <p:ph type="body" sz="quarter" idx="10" hasCustomPrompt="1"/>
          </p:nvPr>
        </p:nvSpPr>
        <p:spPr>
          <a:xfrm>
            <a:off x="838200" y="1592263"/>
            <a:ext cx="10439400" cy="4089400"/>
          </a:xfrm>
          <a:prstGeom prst="rect">
            <a:avLst/>
          </a:prstGeom>
        </p:spPr>
        <p:txBody>
          <a:bodyPr/>
          <a:lstStyle>
            <a:lvl1pPr>
              <a:defRPr>
                <a:solidFill>
                  <a:srgbClr val="515356"/>
                </a:solidFill>
                <a:latin typeface="Roboto Light" panose="02000000000000000000" pitchFamily="2" charset="0"/>
                <a:ea typeface="Roboto Light" panose="02000000000000000000" pitchFamily="2" charset="0"/>
              </a:defRPr>
            </a:lvl1pPr>
            <a:lvl2pPr>
              <a:defRPr>
                <a:solidFill>
                  <a:srgbClr val="515356"/>
                </a:solidFill>
                <a:latin typeface="Roboto Light" panose="02000000000000000000" pitchFamily="2" charset="0"/>
                <a:ea typeface="Roboto Light" panose="02000000000000000000" pitchFamily="2" charset="0"/>
              </a:defRPr>
            </a:lvl2pPr>
            <a:lvl3pPr>
              <a:defRPr>
                <a:solidFill>
                  <a:srgbClr val="515356"/>
                </a:solidFill>
                <a:latin typeface="Roboto Light" panose="02000000000000000000" pitchFamily="2" charset="0"/>
                <a:ea typeface="Roboto Light" panose="02000000000000000000" pitchFamily="2" charset="0"/>
              </a:defRPr>
            </a:lvl3pPr>
            <a:lvl4pPr>
              <a:defRPr>
                <a:solidFill>
                  <a:srgbClr val="515356"/>
                </a:solidFill>
                <a:latin typeface="Roboto Light" panose="02000000000000000000" pitchFamily="2" charset="0"/>
                <a:ea typeface="Roboto Light" panose="02000000000000000000" pitchFamily="2" charset="0"/>
              </a:defRPr>
            </a:lvl4pPr>
            <a:lvl5pPr>
              <a:defRPr>
                <a:solidFill>
                  <a:srgbClr val="515356"/>
                </a:solidFill>
                <a:latin typeface="Roboto Light" panose="02000000000000000000" pitchFamily="2" charset="0"/>
                <a:ea typeface="Roboto Light" panose="02000000000000000000" pitchFamily="2" charset="0"/>
              </a:defRPr>
            </a:lvl5pPr>
          </a:lstStyle>
          <a:p>
            <a:pPr lvl="0"/>
            <a:r>
              <a:rPr lang="en-US"/>
              <a:t>Insert text here</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461907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with Imag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365126"/>
            <a:ext cx="10515600" cy="900339"/>
          </a:xfrm>
          <a:prstGeom prst="rect">
            <a:avLst/>
          </a:prstGeom>
        </p:spPr>
        <p:txBody>
          <a:bodyPr/>
          <a:lstStyle>
            <a:lvl1pPr>
              <a:defRPr sz="6000">
                <a:solidFill>
                  <a:srgbClr val="515356"/>
                </a:solidFill>
                <a:latin typeface="Knockout 28 Junior Feathrwt" panose="02000506020000020004" pitchFamily="50" charset="0"/>
              </a:defRPr>
            </a:lvl1pPr>
          </a:lstStyle>
          <a:p>
            <a:r>
              <a:rPr lang="en-US"/>
              <a:t>TITLE GOES HERE</a:t>
            </a:r>
            <a:endParaRPr lang="en-CA"/>
          </a:p>
        </p:txBody>
      </p:sp>
      <p:sp>
        <p:nvSpPr>
          <p:cNvPr id="11" name="Text Placeholder 3"/>
          <p:cNvSpPr>
            <a:spLocks noGrp="1"/>
          </p:cNvSpPr>
          <p:nvPr>
            <p:ph type="body" sz="quarter" idx="10" hasCustomPrompt="1"/>
          </p:nvPr>
        </p:nvSpPr>
        <p:spPr>
          <a:xfrm>
            <a:off x="838200" y="1592263"/>
            <a:ext cx="5573485" cy="4089400"/>
          </a:xfrm>
          <a:prstGeom prst="rect">
            <a:avLst/>
          </a:prstGeom>
        </p:spPr>
        <p:txBody>
          <a:bodyPr/>
          <a:lstStyle>
            <a:lvl1pPr>
              <a:defRPr>
                <a:solidFill>
                  <a:srgbClr val="515356"/>
                </a:solidFill>
                <a:latin typeface="Roboto Light" panose="02000000000000000000" pitchFamily="2" charset="0"/>
                <a:ea typeface="Roboto Light" panose="02000000000000000000" pitchFamily="2" charset="0"/>
              </a:defRPr>
            </a:lvl1pPr>
            <a:lvl2pPr>
              <a:defRPr>
                <a:solidFill>
                  <a:srgbClr val="515356"/>
                </a:solidFill>
                <a:latin typeface="Roboto Light" panose="02000000000000000000" pitchFamily="2" charset="0"/>
                <a:ea typeface="Roboto Light" panose="02000000000000000000" pitchFamily="2" charset="0"/>
              </a:defRPr>
            </a:lvl2pPr>
            <a:lvl3pPr>
              <a:defRPr>
                <a:solidFill>
                  <a:srgbClr val="515356"/>
                </a:solidFill>
                <a:latin typeface="Roboto Light" panose="02000000000000000000" pitchFamily="2" charset="0"/>
                <a:ea typeface="Roboto Light" panose="02000000000000000000" pitchFamily="2" charset="0"/>
              </a:defRPr>
            </a:lvl3pPr>
            <a:lvl4pPr>
              <a:defRPr>
                <a:solidFill>
                  <a:srgbClr val="515356"/>
                </a:solidFill>
                <a:latin typeface="Roboto Light" panose="02000000000000000000" pitchFamily="2" charset="0"/>
                <a:ea typeface="Roboto Light" panose="02000000000000000000" pitchFamily="2" charset="0"/>
              </a:defRPr>
            </a:lvl4pPr>
            <a:lvl5pPr>
              <a:defRPr>
                <a:solidFill>
                  <a:srgbClr val="515356"/>
                </a:solidFill>
                <a:latin typeface="Roboto Light" panose="02000000000000000000" pitchFamily="2" charset="0"/>
                <a:ea typeface="Roboto Light" panose="02000000000000000000" pitchFamily="2" charset="0"/>
              </a:defRPr>
            </a:lvl5pPr>
          </a:lstStyle>
          <a:p>
            <a:pPr lvl="0"/>
            <a:r>
              <a:rPr lang="en-US"/>
              <a:t>Insert text here</a:t>
            </a:r>
          </a:p>
          <a:p>
            <a:pPr lvl="1"/>
            <a:r>
              <a:rPr lang="en-US"/>
              <a:t>Second level</a:t>
            </a:r>
          </a:p>
          <a:p>
            <a:pPr lvl="2"/>
            <a:r>
              <a:rPr lang="en-US"/>
              <a:t>Third level</a:t>
            </a:r>
          </a:p>
          <a:p>
            <a:pPr lvl="3"/>
            <a:r>
              <a:rPr lang="en-US"/>
              <a:t>Fourth level</a:t>
            </a:r>
          </a:p>
          <a:p>
            <a:pPr lvl="4"/>
            <a:r>
              <a:rPr lang="en-US"/>
              <a:t>Fifth level</a:t>
            </a:r>
            <a:endParaRPr lang="en-CA"/>
          </a:p>
        </p:txBody>
      </p:sp>
      <p:sp>
        <p:nvSpPr>
          <p:cNvPr id="5" name="Picture Placeholder 4"/>
          <p:cNvSpPr>
            <a:spLocks noGrp="1"/>
          </p:cNvSpPr>
          <p:nvPr>
            <p:ph type="pic" sz="quarter" idx="11" hasCustomPrompt="1"/>
          </p:nvPr>
        </p:nvSpPr>
        <p:spPr>
          <a:xfrm>
            <a:off x="6542618" y="1592263"/>
            <a:ext cx="4811183" cy="4089400"/>
          </a:xfrm>
          <a:prstGeom prst="rect">
            <a:avLst/>
          </a:prstGeom>
        </p:spPr>
        <p:txBody>
          <a:bodyPr/>
          <a:lstStyle>
            <a:lvl1pPr>
              <a:defRPr baseline="0">
                <a:solidFill>
                  <a:srgbClr val="515356"/>
                </a:solidFill>
                <a:latin typeface="Knockout 28 Junior Feathrwt" panose="02000506020000020004" pitchFamily="50" charset="0"/>
                <a:ea typeface="Roboto Light" panose="02000000000000000000" pitchFamily="2" charset="0"/>
              </a:defRPr>
            </a:lvl1pPr>
          </a:lstStyle>
          <a:p>
            <a:r>
              <a:rPr lang="en-US">
                <a:latin typeface="Knockout 28 Junior Feathrwt" panose="02000506020000020004" pitchFamily="50" charset="0"/>
              </a:rPr>
              <a:t>INSERT PICTURE HERE</a:t>
            </a:r>
            <a:endParaRPr lang="en-CA"/>
          </a:p>
        </p:txBody>
      </p:sp>
    </p:spTree>
    <p:extLst>
      <p:ext uri="{BB962C8B-B14F-4D97-AF65-F5344CB8AC3E}">
        <p14:creationId xmlns:p14="http://schemas.microsoft.com/office/powerpoint/2010/main" val="2956838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3682B-4DE5-497F-A320-31CE7460D9F6}" type="datetimeFigureOut">
              <a:rPr lang="en-CA" smtClean="0"/>
              <a:t>2025-09-03</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E3206A-2536-4BFE-936A-1CCD57623F67}" type="slidenum">
              <a:rPr lang="en-CA" smtClean="0"/>
              <a:t>‹#›</a:t>
            </a:fld>
            <a:endParaRPr lang="en-CA"/>
          </a:p>
        </p:txBody>
      </p:sp>
    </p:spTree>
    <p:extLst>
      <p:ext uri="{BB962C8B-B14F-4D97-AF65-F5344CB8AC3E}">
        <p14:creationId xmlns:p14="http://schemas.microsoft.com/office/powerpoint/2010/main" val="384628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s://can01.safelinks.protection.outlook.com/?url=https%3A%2F%2Fenactuscanada.fillout.com%2F2025-2026-program-registration&amp;data=05%7C02%7Cabigail%40enactus.ca%7C367dc9699cf5410c1f8508dde1e1e6d8%7C7c2219870afe44f2a111150b0b768cc7%7C0%7C0%7C638915082605285480%7CUnknown%7CTWFpbGZsb3d8eyJFbXB0eU1hcGkiOnRydWUsIlYiOiIwLjAuMDAwMCIsIlAiOiJXaW4zMiIsIkFOIjoiTWFpbCIsIldUIjoyfQ%3D%3D%7C0%7C%7C%7C&amp;sdata=Lq8CzuDfwlAJgc%2BH%2BeODd2XbcpLkDBP20WfrAjAgsZY%3D&amp;reserved=0"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s://can01.safelinks.protection.outlook.com/?url=https%3A%2F%2Fenactuscanada.fillout.com%2F2025-2026-program-registration&amp;data=05%7C02%7Cabigail%40enactus.ca%7C367dc9699cf5410c1f8508dde1e1e6d8%7C7c2219870afe44f2a111150b0b768cc7%7C0%7C0%7C638915082605285480%7CUnknown%7CTWFpbGZsb3d8eyJFbXB0eU1hcGkiOnRydWUsIlYiOiIwLjAuMDAwMCIsIlAiOiJXaW4zMiIsIkFOIjoiTWFpbCIsIldUIjoyfQ%3D%3D%7C0%7C%7C%7C&amp;sdata=Lq8CzuDfwlAJgc%2BH%2BeODd2XbcpLkDBP20WfrAjAgsZY%3D&amp;reserved=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cactus.enactus.ca"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hyperlink" Target="https://enactus.ca/"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enactus.ca/"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enactus.ca/events/"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hyperlink" Target="https://enactus.ca/events/"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enactuscanada.fillout.com/2025-2026-training-registration"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hyperlink" Target="https://enactus.ca/event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s://enactus.ca/programs/project-accelerators/"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hyperlink" Target="https://airtable.com/appB4N82u8ld17S2r/pagUuTfiPdBF78dKv/form" TargetMode="External"/><Relationship Id="rId5" Type="http://schemas.openxmlformats.org/officeDocument/2006/relationships/image" Target="../media/image27.jpeg"/><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hyperlink" Target="https://enactus.ca/event/fall-collaboration-summit-vancouver/" TargetMode="External"/><Relationship Id="rId7" Type="http://schemas.openxmlformats.org/officeDocument/2006/relationships/hyperlink" Target="https://enactus.ca/event/fall-collaboration-summit-montreal/"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hyperlink" Target="https://enactus.ca/event/fall-collaboration-summit-calgary/" TargetMode="External"/><Relationship Id="rId5" Type="http://schemas.openxmlformats.org/officeDocument/2006/relationships/hyperlink" Target="https://enactus.ca/event/fall-collaboration-summit-halifax/" TargetMode="External"/><Relationship Id="rId10" Type="http://schemas.openxmlformats.org/officeDocument/2006/relationships/image" Target="../media/image30.jpeg"/><Relationship Id="rId4" Type="http://schemas.openxmlformats.org/officeDocument/2006/relationships/hyperlink" Target="https://enactus.ca/event/fall-collaboration-summit-toronto/" TargetMode="External"/><Relationship Id="rId9"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hyperlink" Target="https://enactus.ca/programs/student-entrepreneur-competition/"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hyperlink" Target="https://enactus.ca/give-recognition/"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enactus.ca/events/" TargetMode="External"/><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s://enactus.ca/resources/" TargetMode="External"/><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45.jpeg"/></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49.jpe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54278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5703B9-709F-4BEC-B1CC-1C920FC697F9}"/>
              </a:ext>
            </a:extLst>
          </p:cNvPr>
          <p:cNvSpPr txBox="1"/>
          <p:nvPr/>
        </p:nvSpPr>
        <p:spPr>
          <a:xfrm>
            <a:off x="1343219" y="1512015"/>
            <a:ext cx="9505560" cy="861774"/>
          </a:xfrm>
          <a:prstGeom prst="rect">
            <a:avLst/>
          </a:prstGeom>
          <a:noFill/>
        </p:spPr>
        <p:txBody>
          <a:bodyPr wrap="square" lIns="91440" tIns="45720" rIns="91440" bIns="45720" rtlCol="0" anchor="t">
            <a:spAutoFit/>
          </a:bodyPr>
          <a:lstStyle/>
          <a:p>
            <a:pPr algn="ctr"/>
            <a:r>
              <a:rPr lang="en-US" sz="5000">
                <a:solidFill>
                  <a:srgbClr val="000000"/>
                </a:solidFill>
                <a:latin typeface="Knockout 28 Junior Feathrwt"/>
              </a:rPr>
              <a:t>Welcome From Enactus Canada!</a:t>
            </a:r>
          </a:p>
        </p:txBody>
      </p:sp>
      <p:pic>
        <p:nvPicPr>
          <p:cNvPr id="4" name="Picture 3" descr="A group of people wearing cowboy hats and scarves&#10;&#10;AI-generated content may be incorrect.">
            <a:extLst>
              <a:ext uri="{FF2B5EF4-FFF2-40B4-BE49-F238E27FC236}">
                <a16:creationId xmlns:a16="http://schemas.microsoft.com/office/drawing/2014/main" id="{6D76859E-7F68-21BF-6D10-B8BC1E6E81AC}"/>
              </a:ext>
            </a:extLst>
          </p:cNvPr>
          <p:cNvPicPr>
            <a:picLocks noChangeAspect="1"/>
          </p:cNvPicPr>
          <p:nvPr/>
        </p:nvPicPr>
        <p:blipFill>
          <a:blip r:embed="rId4"/>
          <a:stretch>
            <a:fillRect/>
          </a:stretch>
        </p:blipFill>
        <p:spPr>
          <a:xfrm>
            <a:off x="3856326" y="2578273"/>
            <a:ext cx="4479350" cy="284967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4904530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40502-28F6-1649-2E69-FAF819C4DD6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ADD4EC1-818E-6807-A41E-4B635164E98C}"/>
              </a:ext>
            </a:extLst>
          </p:cNvPr>
          <p:cNvSpPr txBox="1">
            <a:spLocks/>
          </p:cNvSpPr>
          <p:nvPr/>
        </p:nvSpPr>
        <p:spPr>
          <a:xfrm>
            <a:off x="800497" y="469582"/>
            <a:ext cx="10576630" cy="124891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6000" kern="1200">
                <a:solidFill>
                  <a:srgbClr val="515356"/>
                </a:solidFill>
                <a:latin typeface="Knockout 28 Junior Feathrwt" panose="02000506020000020004" pitchFamily="50" charset="0"/>
                <a:ea typeface="+mj-ea"/>
                <a:cs typeface="+mj-cs"/>
              </a:defRPr>
            </a:lvl1pPr>
          </a:lstStyle>
          <a:p>
            <a:pPr algn="ctr"/>
            <a:r>
              <a:rPr lang="en-US" sz="6600">
                <a:solidFill>
                  <a:srgbClr val="000000"/>
                </a:solidFill>
                <a:latin typeface="Knockout 28 Junior Feathrwt"/>
              </a:rPr>
              <a:t>Meet the Program Managers!</a:t>
            </a:r>
          </a:p>
        </p:txBody>
      </p:sp>
      <p:pic>
        <p:nvPicPr>
          <p:cNvPr id="5" name="Picture 4" descr="A person with a beard&#10;&#10;Description automatically generated">
            <a:extLst>
              <a:ext uri="{FF2B5EF4-FFF2-40B4-BE49-F238E27FC236}">
                <a16:creationId xmlns:a16="http://schemas.microsoft.com/office/drawing/2014/main" id="{F8A64E52-7AF9-B442-FBA9-425F8B318D3B}"/>
              </a:ext>
            </a:extLst>
          </p:cNvPr>
          <p:cNvPicPr>
            <a:picLocks noChangeAspect="1"/>
          </p:cNvPicPr>
          <p:nvPr/>
        </p:nvPicPr>
        <p:blipFill rotWithShape="1">
          <a:blip r:embed="rId3"/>
          <a:srcRect l="14219" t="7973" r="24373" b="26607"/>
          <a:stretch>
            <a:fillRect/>
          </a:stretch>
        </p:blipFill>
        <p:spPr>
          <a:xfrm>
            <a:off x="800554" y="2165434"/>
            <a:ext cx="1975775" cy="1983665"/>
          </a:xfrm>
          <a:prstGeom prst="rect">
            <a:avLst/>
          </a:prstGeom>
        </p:spPr>
      </p:pic>
      <p:pic>
        <p:nvPicPr>
          <p:cNvPr id="11" name="Clara" descr="A person in a suit&#10;&#10;AI-generated content may be incorrect.">
            <a:extLst>
              <a:ext uri="{FF2B5EF4-FFF2-40B4-BE49-F238E27FC236}">
                <a16:creationId xmlns:a16="http://schemas.microsoft.com/office/drawing/2014/main" id="{362DD592-27CD-9467-D769-35AF7CD711C3}"/>
              </a:ext>
            </a:extLst>
          </p:cNvPr>
          <p:cNvPicPr>
            <a:picLocks noChangeAspect="1" noChangeArrowheads="1"/>
          </p:cNvPicPr>
          <p:nvPr/>
        </p:nvPicPr>
        <p:blipFill rotWithShape="1">
          <a:blip r:embed="rId4"/>
          <a:srcRect l="132" r="132"/>
          <a:stretch/>
        </p:blipFill>
        <p:spPr bwMode="auto">
          <a:xfrm>
            <a:off x="2948668" y="2156798"/>
            <a:ext cx="1982067" cy="1984588"/>
          </a:xfrm>
          <a:prstGeom prst="rect">
            <a:avLst/>
          </a:prstGeom>
          <a:noFill/>
          <a:extLst>
            <a:ext uri="{909E8E84-426E-40DD-AFC4-6F175D3DCCD1}">
              <a14:hiddenFill xmlns:a14="http://schemas.microsoft.com/office/drawing/2010/main">
                <a:solidFill>
                  <a:srgbClr val="FFFFFF"/>
                </a:solidFill>
              </a14:hiddenFill>
            </a:ext>
          </a:extLst>
        </p:spPr>
      </p:pic>
      <p:sp>
        <p:nvSpPr>
          <p:cNvPr id="12" name="Clara Lachman">
            <a:extLst>
              <a:ext uri="{FF2B5EF4-FFF2-40B4-BE49-F238E27FC236}">
                <a16:creationId xmlns:a16="http://schemas.microsoft.com/office/drawing/2014/main" id="{A51E8081-C55F-6B85-B759-DD2E4BBD62B4}"/>
              </a:ext>
            </a:extLst>
          </p:cNvPr>
          <p:cNvSpPr/>
          <p:nvPr/>
        </p:nvSpPr>
        <p:spPr>
          <a:xfrm>
            <a:off x="2207409" y="4466778"/>
            <a:ext cx="3461440" cy="961883"/>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000000"/>
                </a:solidFill>
                <a:latin typeface="Knockout 28 Junior Feathrwt" panose="02000506020000020004"/>
              </a:rPr>
              <a:t>Eric MacPhee</a:t>
            </a:r>
            <a:endParaRPr lang="en-US" sz="2000" b="1">
              <a:solidFill>
                <a:srgbClr val="000000"/>
              </a:solidFill>
            </a:endParaRPr>
          </a:p>
          <a:p>
            <a:pPr algn="ctr"/>
            <a:r>
              <a:rPr lang="en-US">
                <a:solidFill>
                  <a:srgbClr val="000000"/>
                </a:solidFill>
                <a:latin typeface="Knockout 28 Junior Feathrwt" panose="02000506020000020004"/>
              </a:rPr>
              <a:t>Program Manager</a:t>
            </a:r>
          </a:p>
          <a:p>
            <a:pPr algn="ctr"/>
            <a:r>
              <a:rPr lang="en-US">
                <a:solidFill>
                  <a:srgbClr val="000000"/>
                </a:solidFill>
                <a:latin typeface="Knockout 28 Junior Feathrwt" panose="02000506020000020004"/>
              </a:rPr>
              <a:t>Central Canada</a:t>
            </a:r>
            <a:endParaRPr lang="en-US">
              <a:solidFill>
                <a:srgbClr val="000000"/>
              </a:solidFill>
            </a:endParaRPr>
          </a:p>
        </p:txBody>
      </p:sp>
      <p:sp>
        <p:nvSpPr>
          <p:cNvPr id="14" name="Arthanaa Ganendran">
            <a:extLst>
              <a:ext uri="{FF2B5EF4-FFF2-40B4-BE49-F238E27FC236}">
                <a16:creationId xmlns:a16="http://schemas.microsoft.com/office/drawing/2014/main" id="{7E758C4B-5853-6DB4-6747-10774A957F91}"/>
              </a:ext>
            </a:extLst>
          </p:cNvPr>
          <p:cNvSpPr/>
          <p:nvPr/>
        </p:nvSpPr>
        <p:spPr>
          <a:xfrm>
            <a:off x="6546724" y="4464265"/>
            <a:ext cx="3459030" cy="954107"/>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000000"/>
                </a:solidFill>
                <a:latin typeface="Knockout 28 Junior Feathrwt" panose="02000506020000020004"/>
              </a:rPr>
              <a:t>Syed Sohaib </a:t>
            </a:r>
          </a:p>
          <a:p>
            <a:pPr algn="ctr"/>
            <a:r>
              <a:rPr lang="en-US">
                <a:solidFill>
                  <a:srgbClr val="000000"/>
                </a:solidFill>
                <a:latin typeface="Knockout 28 Junior Feathrwt" panose="02000506020000020004"/>
              </a:rPr>
              <a:t>Program Manager</a:t>
            </a:r>
          </a:p>
          <a:p>
            <a:pPr algn="ctr"/>
            <a:r>
              <a:rPr lang="en-US">
                <a:solidFill>
                  <a:srgbClr val="000000"/>
                </a:solidFill>
                <a:latin typeface="Knockout 28 Junior Feathrwt" panose="02000506020000020004"/>
              </a:rPr>
              <a:t>Western Canada</a:t>
            </a:r>
            <a:endParaRPr lang="en-US">
              <a:solidFill>
                <a:srgbClr val="000000"/>
              </a:solidFill>
            </a:endParaRPr>
          </a:p>
        </p:txBody>
      </p:sp>
      <p:pic>
        <p:nvPicPr>
          <p:cNvPr id="15" name="Picture 14" descr="A person in a blue suit&#10;&#10;AI-generated content may be incorrect.">
            <a:extLst>
              <a:ext uri="{FF2B5EF4-FFF2-40B4-BE49-F238E27FC236}">
                <a16:creationId xmlns:a16="http://schemas.microsoft.com/office/drawing/2014/main" id="{9580A926-2448-1993-916B-5082CE324A10}"/>
              </a:ext>
            </a:extLst>
          </p:cNvPr>
          <p:cNvPicPr>
            <a:picLocks noChangeAspect="1"/>
          </p:cNvPicPr>
          <p:nvPr/>
        </p:nvPicPr>
        <p:blipFill>
          <a:blip r:embed="rId5"/>
          <a:srcRect t="2044" r="1319" b="29051"/>
          <a:stretch/>
        </p:blipFill>
        <p:spPr>
          <a:xfrm>
            <a:off x="7293900" y="2158848"/>
            <a:ext cx="1968810" cy="1984256"/>
          </a:xfrm>
          <a:prstGeom prst="rect">
            <a:avLst/>
          </a:prstGeom>
        </p:spPr>
      </p:pic>
      <p:sp>
        <p:nvSpPr>
          <p:cNvPr id="16" name="Arthanaa Ganendran">
            <a:extLst>
              <a:ext uri="{FF2B5EF4-FFF2-40B4-BE49-F238E27FC236}">
                <a16:creationId xmlns:a16="http://schemas.microsoft.com/office/drawing/2014/main" id="{1B12AFB4-F861-C992-82D7-DFC16BD3BDB1}"/>
              </a:ext>
            </a:extLst>
          </p:cNvPr>
          <p:cNvSpPr/>
          <p:nvPr/>
        </p:nvSpPr>
        <p:spPr>
          <a:xfrm>
            <a:off x="4603842" y="4469102"/>
            <a:ext cx="2979159" cy="954107"/>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000000"/>
                </a:solidFill>
                <a:latin typeface="Knockout 28 Junior Feathrwt" panose="02000506020000020004"/>
              </a:rPr>
              <a:t>Maddie Bristol</a:t>
            </a:r>
          </a:p>
          <a:p>
            <a:pPr algn="ctr"/>
            <a:r>
              <a:rPr lang="en-US">
                <a:solidFill>
                  <a:srgbClr val="000000"/>
                </a:solidFill>
                <a:latin typeface="Knockout 28 Junior Feathrwt" panose="02000506020000020004"/>
              </a:rPr>
              <a:t>Program Manager</a:t>
            </a:r>
          </a:p>
          <a:p>
            <a:pPr algn="ctr"/>
            <a:r>
              <a:rPr lang="en-US">
                <a:solidFill>
                  <a:srgbClr val="000000"/>
                </a:solidFill>
                <a:latin typeface="Knockout 28 Junior Feathrwt" panose="02000506020000020004"/>
              </a:rPr>
              <a:t>Atlantic Canada</a:t>
            </a:r>
            <a:endParaRPr lang="en-US">
              <a:solidFill>
                <a:srgbClr val="000000"/>
              </a:solidFill>
            </a:endParaRPr>
          </a:p>
        </p:txBody>
      </p:sp>
      <p:pic>
        <p:nvPicPr>
          <p:cNvPr id="17" name="Picture 16" descr="A person smiling in front of a green wall&#10;&#10;AI-generated content may be incorrect.">
            <a:extLst>
              <a:ext uri="{FF2B5EF4-FFF2-40B4-BE49-F238E27FC236}">
                <a16:creationId xmlns:a16="http://schemas.microsoft.com/office/drawing/2014/main" id="{4A7796AF-568A-9324-FE64-336459D504DB}"/>
              </a:ext>
            </a:extLst>
          </p:cNvPr>
          <p:cNvPicPr>
            <a:picLocks noChangeAspect="1"/>
          </p:cNvPicPr>
          <p:nvPr/>
        </p:nvPicPr>
        <p:blipFill>
          <a:blip r:embed="rId6"/>
          <a:stretch>
            <a:fillRect/>
          </a:stretch>
        </p:blipFill>
        <p:spPr>
          <a:xfrm>
            <a:off x="5087271" y="2138349"/>
            <a:ext cx="2074087" cy="2006131"/>
          </a:xfrm>
          <a:prstGeom prst="rect">
            <a:avLst/>
          </a:prstGeom>
        </p:spPr>
      </p:pic>
      <p:sp>
        <p:nvSpPr>
          <p:cNvPr id="13" name="Clara Lachman">
            <a:extLst>
              <a:ext uri="{FF2B5EF4-FFF2-40B4-BE49-F238E27FC236}">
                <a16:creationId xmlns:a16="http://schemas.microsoft.com/office/drawing/2014/main" id="{F8E2C625-28DE-A6C9-F44F-D1AC108F6DBE}"/>
              </a:ext>
            </a:extLst>
          </p:cNvPr>
          <p:cNvSpPr/>
          <p:nvPr/>
        </p:nvSpPr>
        <p:spPr>
          <a:xfrm>
            <a:off x="13772" y="4466777"/>
            <a:ext cx="3461440" cy="961883"/>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000000"/>
                </a:solidFill>
                <a:latin typeface="Knockout 28 Junior Feathrwt" panose="02000506020000020004"/>
              </a:rPr>
              <a:t>Thierry Mateus</a:t>
            </a:r>
            <a:endParaRPr lang="en-US">
              <a:solidFill>
                <a:srgbClr val="000000"/>
              </a:solidFill>
            </a:endParaRPr>
          </a:p>
          <a:p>
            <a:pPr algn="ctr"/>
            <a:r>
              <a:rPr lang="en-US">
                <a:solidFill>
                  <a:srgbClr val="000000"/>
                </a:solidFill>
                <a:latin typeface="Knockout 28 Junior Feathrwt" panose="02000506020000020004"/>
              </a:rPr>
              <a:t>Program Manager</a:t>
            </a:r>
          </a:p>
          <a:p>
            <a:pPr algn="ctr"/>
            <a:r>
              <a:rPr lang="en-US">
                <a:solidFill>
                  <a:srgbClr val="000000"/>
                </a:solidFill>
                <a:latin typeface="Knockout 28 Junior Feathrwt" panose="02000506020000020004"/>
              </a:rPr>
              <a:t>Bilingual</a:t>
            </a:r>
            <a:endParaRPr lang="en-US">
              <a:solidFill>
                <a:srgbClr val="000000"/>
              </a:solidFill>
            </a:endParaRPr>
          </a:p>
        </p:txBody>
      </p:sp>
      <p:pic>
        <p:nvPicPr>
          <p:cNvPr id="2" name="Picture 1" descr="A person taking a selfie&#10;&#10;AI-generated content may be incorrect.">
            <a:extLst>
              <a:ext uri="{FF2B5EF4-FFF2-40B4-BE49-F238E27FC236}">
                <a16:creationId xmlns:a16="http://schemas.microsoft.com/office/drawing/2014/main" id="{95D353D7-384F-B4F3-893F-918CF3DBEC3D}"/>
              </a:ext>
            </a:extLst>
          </p:cNvPr>
          <p:cNvPicPr>
            <a:picLocks noChangeAspect="1"/>
          </p:cNvPicPr>
          <p:nvPr/>
        </p:nvPicPr>
        <p:blipFill>
          <a:blip r:embed="rId7"/>
          <a:srcRect l="15530" t="3690" r="23993" b="11317"/>
          <a:stretch>
            <a:fillRect/>
          </a:stretch>
        </p:blipFill>
        <p:spPr>
          <a:xfrm>
            <a:off x="9344466" y="2134998"/>
            <a:ext cx="2006707" cy="2000376"/>
          </a:xfrm>
          <a:prstGeom prst="rect">
            <a:avLst/>
          </a:prstGeom>
        </p:spPr>
      </p:pic>
      <p:sp>
        <p:nvSpPr>
          <p:cNvPr id="3" name="Arthanaa Ganendran">
            <a:extLst>
              <a:ext uri="{FF2B5EF4-FFF2-40B4-BE49-F238E27FC236}">
                <a16:creationId xmlns:a16="http://schemas.microsoft.com/office/drawing/2014/main" id="{15931835-EF4E-C6AA-8E5A-AB2BDC18EB3A}"/>
              </a:ext>
            </a:extLst>
          </p:cNvPr>
          <p:cNvSpPr/>
          <p:nvPr/>
        </p:nvSpPr>
        <p:spPr>
          <a:xfrm>
            <a:off x="8618829" y="4464264"/>
            <a:ext cx="3459030" cy="954107"/>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000000"/>
                </a:solidFill>
                <a:latin typeface="Knockout 28 Junior Feathrwt" panose="02000506020000020004"/>
              </a:rPr>
              <a:t>Abigail Austin </a:t>
            </a:r>
          </a:p>
          <a:p>
            <a:pPr algn="ctr"/>
            <a:r>
              <a:rPr lang="en-US">
                <a:solidFill>
                  <a:srgbClr val="000000"/>
                </a:solidFill>
                <a:latin typeface="Knockout 28 Junior Feathrwt" panose="02000506020000020004"/>
              </a:rPr>
              <a:t>Program Manager</a:t>
            </a:r>
          </a:p>
          <a:p>
            <a:pPr algn="ctr"/>
            <a:r>
              <a:rPr lang="en-US">
                <a:solidFill>
                  <a:srgbClr val="000000"/>
                </a:solidFill>
                <a:latin typeface="Knockout 28 Junior Feathrwt" panose="02000506020000020004"/>
              </a:rPr>
              <a:t>Central Canada</a:t>
            </a:r>
            <a:endParaRPr lang="en-US">
              <a:solidFill>
                <a:srgbClr val="000000"/>
              </a:solidFill>
            </a:endParaRPr>
          </a:p>
        </p:txBody>
      </p:sp>
    </p:spTree>
    <p:extLst>
      <p:ext uri="{BB962C8B-B14F-4D97-AF65-F5344CB8AC3E}">
        <p14:creationId xmlns:p14="http://schemas.microsoft.com/office/powerpoint/2010/main" val="2215116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C2F791A-EE63-B48B-175A-81884A66C42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3C519E-0635-B206-2D4B-38BBEFFEBA29}"/>
              </a:ext>
            </a:extLst>
          </p:cNvPr>
          <p:cNvSpPr txBox="1"/>
          <p:nvPr/>
        </p:nvSpPr>
        <p:spPr>
          <a:xfrm>
            <a:off x="1395412" y="2026852"/>
            <a:ext cx="9401175" cy="2800767"/>
          </a:xfrm>
          <a:prstGeom prst="rect">
            <a:avLst/>
          </a:prstGeom>
          <a:noFill/>
        </p:spPr>
        <p:txBody>
          <a:bodyPr wrap="square" lIns="91440" tIns="45720" rIns="91440" bIns="45720" rtlCol="0" anchor="t">
            <a:spAutoFit/>
          </a:bodyPr>
          <a:lstStyle/>
          <a:p>
            <a:pPr algn="ctr"/>
            <a:r>
              <a:rPr lang="en-US" sz="8800">
                <a:solidFill>
                  <a:srgbClr val="000000"/>
                </a:solidFill>
                <a:latin typeface="Knockout 28 Junior Feathrwt"/>
              </a:rPr>
              <a:t>Breakout Room</a:t>
            </a:r>
          </a:p>
          <a:p>
            <a:pPr algn="ctr"/>
            <a:r>
              <a:rPr lang="en-US" sz="8800">
                <a:solidFill>
                  <a:srgbClr val="000000"/>
                </a:solidFill>
                <a:latin typeface="Knockout 28 Junior Feathrwt"/>
                <a:ea typeface="+mn-lt"/>
                <a:cs typeface="+mn-lt"/>
              </a:rPr>
              <a:t>(Français)</a:t>
            </a:r>
            <a:endParaRPr lang="en-US">
              <a:solidFill>
                <a:srgbClr val="000000"/>
              </a:solidFill>
              <a:latin typeface="Knockout 28 Junior Feathrwt"/>
              <a:ea typeface="+mn-lt"/>
              <a:cs typeface="+mn-lt"/>
            </a:endParaRPr>
          </a:p>
        </p:txBody>
      </p:sp>
    </p:spTree>
    <p:extLst>
      <p:ext uri="{BB962C8B-B14F-4D97-AF65-F5344CB8AC3E}">
        <p14:creationId xmlns:p14="http://schemas.microsoft.com/office/powerpoint/2010/main" val="6610282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Agenda">
            <a:extLst>
              <a:ext uri="{FF2B5EF4-FFF2-40B4-BE49-F238E27FC236}">
                <a16:creationId xmlns:a16="http://schemas.microsoft.com/office/drawing/2014/main" id="{D5986571-9830-4BDC-9966-0F5306323CD5}"/>
              </a:ext>
            </a:extLst>
          </p:cNvPr>
          <p:cNvSpPr txBox="1">
            <a:spLocks/>
          </p:cNvSpPr>
          <p:nvPr/>
        </p:nvSpPr>
        <p:spPr>
          <a:xfrm>
            <a:off x="3171568" y="-280218"/>
            <a:ext cx="9520238"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solidFill>
                  <a:srgbClr val="000000"/>
                </a:solidFill>
                <a:latin typeface="Knockout 28 Junior Feathrwt"/>
              </a:rPr>
              <a:t>Agenda</a:t>
            </a:r>
            <a:endParaRPr lang="en-CA">
              <a:solidFill>
                <a:srgbClr val="000000"/>
              </a:solidFill>
            </a:endParaRPr>
          </a:p>
        </p:txBody>
      </p:sp>
      <p:sp>
        <p:nvSpPr>
          <p:cNvPr id="5" name="6-7">
            <a:extLst>
              <a:ext uri="{FF2B5EF4-FFF2-40B4-BE49-F238E27FC236}">
                <a16:creationId xmlns:a16="http://schemas.microsoft.com/office/drawing/2014/main" id="{963617C0-EB0A-4E6A-8145-C1070AF15684}"/>
              </a:ext>
            </a:extLst>
          </p:cNvPr>
          <p:cNvSpPr txBox="1">
            <a:spLocks/>
          </p:cNvSpPr>
          <p:nvPr/>
        </p:nvSpPr>
        <p:spPr>
          <a:xfrm>
            <a:off x="3089926" y="1096736"/>
            <a:ext cx="8739683" cy="5336721"/>
          </a:xfrm>
          <a:prstGeom prst="rect">
            <a:avLst/>
          </a:prstGeom>
        </p:spPr>
        <p:txBody>
          <a:bodyPr vert="horz" lIns="91440" tIns="45720" rIns="91440" bIns="45720" rtlCol="0" anchor="t">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110000"/>
              </a:lnSpc>
              <a:buFont typeface="Arial" panose="020B0604020202020204" pitchFamily="34" charset="0"/>
              <a:buChar char="•"/>
            </a:pPr>
            <a:r>
              <a:rPr lang="en-US" sz="2900">
                <a:solidFill>
                  <a:srgbClr val="000000"/>
                </a:solidFill>
                <a:latin typeface="Roboto"/>
                <a:ea typeface="Roboto Condensed"/>
                <a:cs typeface="Roboto Condensed"/>
              </a:rPr>
              <a:t>Updates</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R&amp;R -&gt; CACTUS</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Website</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Events &amp; Deadlines</a:t>
            </a:r>
          </a:p>
          <a:p>
            <a:pPr marL="342900" indent="-342900" algn="l">
              <a:lnSpc>
                <a:spcPct val="110000"/>
              </a:lnSpc>
              <a:buChar char="•"/>
            </a:pPr>
            <a:r>
              <a:rPr lang="en-US" sz="2900">
                <a:solidFill>
                  <a:srgbClr val="000000"/>
                </a:solidFill>
                <a:latin typeface="Roboto"/>
                <a:ea typeface="Roboto Condensed"/>
                <a:cs typeface="Roboto Condensed"/>
              </a:rPr>
              <a:t>Overview of the Year</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Training Sessions</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Mental Wellness Ambassador Program</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Project Accelerators</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Collaboration Summits</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Student Entrepreneur</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Awards &amp; Bursaries</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Expositions</a:t>
            </a:r>
          </a:p>
          <a:p>
            <a:pPr marL="342900" indent="-342900" algn="l">
              <a:lnSpc>
                <a:spcPct val="110000"/>
              </a:lnSpc>
              <a:buChar char="•"/>
            </a:pPr>
            <a:r>
              <a:rPr lang="en-US" sz="2900">
                <a:solidFill>
                  <a:srgbClr val="000000"/>
                </a:solidFill>
                <a:latin typeface="Roboto"/>
                <a:ea typeface="Roboto Condensed"/>
                <a:cs typeface="Roboto Condensed"/>
              </a:rPr>
              <a:t>Additional Resources</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Team Resources</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Career Connections</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Data Collection and Reporting</a:t>
            </a:r>
          </a:p>
          <a:p>
            <a:pPr marL="800100" lvl="1" indent="-342900" algn="l">
              <a:lnSpc>
                <a:spcPct val="110000"/>
              </a:lnSpc>
              <a:buFont typeface="Arial" panose="020B0604020202020204" pitchFamily="34" charset="0"/>
              <a:buChar char="•"/>
            </a:pPr>
            <a:r>
              <a:rPr lang="en-US" sz="2600">
                <a:solidFill>
                  <a:srgbClr val="000000"/>
                </a:solidFill>
                <a:latin typeface="Roboto"/>
                <a:ea typeface="Roboto Condensed"/>
                <a:cs typeface="Roboto Condensed"/>
              </a:rPr>
              <a:t>Questions</a:t>
            </a:r>
          </a:p>
          <a:p>
            <a:pPr marL="342900" indent="-342900" algn="l">
              <a:buFont typeface="Arial" panose="020B0604020202020204" pitchFamily="34" charset="0"/>
              <a:buChar char="•"/>
            </a:pPr>
            <a:endParaRPr lang="en-US">
              <a:solidFill>
                <a:srgbClr val="000000"/>
              </a:solidFill>
              <a:latin typeface="Roboto"/>
              <a:ea typeface="Roboto Condensed" panose="02000000000000000000" pitchFamily="2" charset="0"/>
              <a:cs typeface="Roboto Condensed" panose="02000000000000000000" pitchFamily="2" charset="0"/>
            </a:endParaRPr>
          </a:p>
          <a:p>
            <a:pPr marL="342900" indent="-342900" algn="l">
              <a:buChar char="•"/>
            </a:pPr>
            <a:endParaRPr lang="en-US">
              <a:solidFill>
                <a:srgbClr val="000000"/>
              </a:solidFill>
              <a:latin typeface="Roboto"/>
              <a:ea typeface="Roboto"/>
              <a:cs typeface="Roboto"/>
            </a:endParaRPr>
          </a:p>
        </p:txBody>
      </p:sp>
    </p:spTree>
    <p:extLst>
      <p:ext uri="{BB962C8B-B14F-4D97-AF65-F5344CB8AC3E}">
        <p14:creationId xmlns:p14="http://schemas.microsoft.com/office/powerpoint/2010/main" val="12070880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BA4CADB-26DB-25A3-F51D-414D8E5BFF5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1F3DA6F-501D-69DE-B5A9-4BDCEF8FBA0F}"/>
              </a:ext>
            </a:extLst>
          </p:cNvPr>
          <p:cNvSpPr txBox="1"/>
          <p:nvPr/>
        </p:nvSpPr>
        <p:spPr>
          <a:xfrm>
            <a:off x="1395412" y="1848475"/>
            <a:ext cx="9401175" cy="3170099"/>
          </a:xfrm>
          <a:prstGeom prst="rect">
            <a:avLst/>
          </a:prstGeom>
          <a:noFill/>
        </p:spPr>
        <p:txBody>
          <a:bodyPr wrap="square" lIns="91440" tIns="45720" rIns="91440" bIns="45720" rtlCol="0" anchor="t">
            <a:spAutoFit/>
          </a:bodyPr>
          <a:lstStyle/>
          <a:p>
            <a:pPr algn="ctr"/>
            <a:r>
              <a:rPr lang="en-US" sz="6000">
                <a:solidFill>
                  <a:srgbClr val="000000"/>
                </a:solidFill>
                <a:latin typeface="Knockout 28 Junior Feathrwt"/>
              </a:rPr>
              <a:t>Start Here: CACTUS &amp; Website</a:t>
            </a:r>
          </a:p>
          <a:p>
            <a:pPr algn="ctr"/>
            <a:r>
              <a:rPr lang="en-US" sz="4000" i="1">
                <a:solidFill>
                  <a:schemeClr val="bg1">
                    <a:lumMod val="49000"/>
                  </a:schemeClr>
                </a:solidFill>
                <a:latin typeface="Roboto"/>
                <a:ea typeface="Roboto Condensed"/>
                <a:cs typeface="Roboto Condensed"/>
              </a:rPr>
              <a:t>Your team's first steps &amp; this year's key updates</a:t>
            </a:r>
          </a:p>
        </p:txBody>
      </p:sp>
    </p:spTree>
    <p:extLst>
      <p:ext uri="{BB962C8B-B14F-4D97-AF65-F5344CB8AC3E}">
        <p14:creationId xmlns:p14="http://schemas.microsoft.com/office/powerpoint/2010/main" val="68776919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2673F0C-6A02-4E0B-AAA6-1BBA13DF4911}"/>
              </a:ext>
            </a:extLst>
          </p:cNvPr>
          <p:cNvSpPr/>
          <p:nvPr/>
        </p:nvSpPr>
        <p:spPr>
          <a:xfrm>
            <a:off x="844497" y="1798341"/>
            <a:ext cx="6152135" cy="3539430"/>
          </a:xfrm>
          <a:prstGeom prst="rect">
            <a:avLst/>
          </a:prstGeom>
        </p:spPr>
        <p:txBody>
          <a:bodyPr wrap="square" lIns="91440" tIns="45720" rIns="91440" bIns="45720" anchor="t">
            <a:spAutoFit/>
          </a:bodyPr>
          <a:lstStyle/>
          <a:p>
            <a:r>
              <a:rPr lang="en-US" sz="2800">
                <a:solidFill>
                  <a:srgbClr val="000000"/>
                </a:solidFill>
                <a:latin typeface="Roboto"/>
                <a:ea typeface="Roboto"/>
                <a:cs typeface="Roboto"/>
              </a:rPr>
              <a:t>Registration &amp; Reporting Platform is now </a:t>
            </a:r>
            <a:r>
              <a:rPr lang="en-US" sz="2800" b="1">
                <a:solidFill>
                  <a:srgbClr val="000000"/>
                </a:solidFill>
                <a:latin typeface="Roboto"/>
                <a:ea typeface="Roboto"/>
                <a:cs typeface="Roboto"/>
              </a:rPr>
              <a:t>CACTUS </a:t>
            </a:r>
            <a:r>
              <a:rPr lang="en-US" sz="2800">
                <a:solidFill>
                  <a:srgbClr val="000000"/>
                </a:solidFill>
                <a:latin typeface="Roboto"/>
                <a:ea typeface="Roboto"/>
                <a:cs typeface="Roboto"/>
              </a:rPr>
              <a:t> — the hub for:</a:t>
            </a:r>
          </a:p>
          <a:p>
            <a:pPr marL="342900" indent="-342900">
              <a:buFont typeface="Arial"/>
              <a:buChar char="•"/>
            </a:pPr>
            <a:r>
              <a:rPr lang="en-US" sz="2400">
                <a:solidFill>
                  <a:srgbClr val="000000"/>
                </a:solidFill>
                <a:latin typeface="Roboto"/>
                <a:ea typeface="Roboto"/>
                <a:cs typeface="Roboto"/>
              </a:rPr>
              <a:t>Event registration (Training Sessions, Expositions, Summits, etc.)</a:t>
            </a:r>
          </a:p>
          <a:p>
            <a:pPr marL="342900" indent="-342900">
              <a:buFont typeface="Arial"/>
              <a:buChar char="•"/>
            </a:pPr>
            <a:r>
              <a:rPr lang="en-US" sz="2400">
                <a:solidFill>
                  <a:srgbClr val="000000"/>
                </a:solidFill>
                <a:latin typeface="Roboto"/>
                <a:ea typeface="Roboto"/>
                <a:cs typeface="Roboto"/>
              </a:rPr>
              <a:t>Volunteer Hour Tracking</a:t>
            </a:r>
          </a:p>
          <a:p>
            <a:pPr marL="342900" indent="-342900">
              <a:buFont typeface="Arial"/>
              <a:buChar char="•"/>
            </a:pPr>
            <a:r>
              <a:rPr lang="en-US" sz="2400">
                <a:solidFill>
                  <a:srgbClr val="000000"/>
                </a:solidFill>
                <a:latin typeface="Roboto"/>
                <a:ea typeface="Roboto"/>
                <a:cs typeface="Roboto"/>
              </a:rPr>
              <a:t>Final Reporting</a:t>
            </a:r>
          </a:p>
          <a:p>
            <a:pPr marL="342900" indent="-342900">
              <a:buFont typeface="Arial"/>
              <a:buChar char="•"/>
            </a:pPr>
            <a:r>
              <a:rPr lang="en-US" sz="2400">
                <a:solidFill>
                  <a:srgbClr val="000000"/>
                </a:solidFill>
                <a:latin typeface="Roboto"/>
                <a:ea typeface="Roboto"/>
                <a:cs typeface="Roboto"/>
              </a:rPr>
              <a:t>Awards/Bursaries Nominations</a:t>
            </a:r>
          </a:p>
          <a:p>
            <a:pPr marL="342900" indent="-342900">
              <a:buFont typeface="Arial"/>
              <a:buChar char="•"/>
            </a:pPr>
            <a:r>
              <a:rPr lang="en-US" sz="2400">
                <a:solidFill>
                  <a:srgbClr val="000000"/>
                </a:solidFill>
                <a:latin typeface="Roboto"/>
                <a:ea typeface="Roboto"/>
                <a:cs typeface="Roboto"/>
              </a:rPr>
              <a:t>Project Accelerator Applications</a:t>
            </a:r>
            <a:endParaRPr lang="en-US" sz="2400">
              <a:solidFill>
                <a:srgbClr val="000000"/>
              </a:solidFill>
              <a:latin typeface="Calibri" panose="020F0502020204030204"/>
              <a:ea typeface="Calibri" panose="020F0502020204030204"/>
              <a:cs typeface="Calibri" panose="020F0502020204030204"/>
            </a:endParaRPr>
          </a:p>
          <a:p>
            <a:pPr marL="342900" indent="-342900">
              <a:buFont typeface="Arial"/>
              <a:buChar char="•"/>
            </a:pPr>
            <a:r>
              <a:rPr lang="en-US" sz="2400">
                <a:solidFill>
                  <a:srgbClr val="000000"/>
                </a:solidFill>
                <a:latin typeface="Roboto"/>
                <a:ea typeface="Roboto"/>
                <a:cs typeface="Roboto"/>
              </a:rPr>
              <a:t>And more!</a:t>
            </a:r>
          </a:p>
        </p:txBody>
      </p:sp>
      <p:sp>
        <p:nvSpPr>
          <p:cNvPr id="4" name="Title 3">
            <a:extLst>
              <a:ext uri="{FF2B5EF4-FFF2-40B4-BE49-F238E27FC236}">
                <a16:creationId xmlns:a16="http://schemas.microsoft.com/office/drawing/2014/main" id="{878E07DC-E156-E76B-1ED9-27D1B897C6FD}"/>
              </a:ext>
            </a:extLst>
          </p:cNvPr>
          <p:cNvSpPr>
            <a:spLocks noGrp="1"/>
          </p:cNvSpPr>
          <p:nvPr>
            <p:ph type="title"/>
          </p:nvPr>
        </p:nvSpPr>
        <p:spPr/>
        <p:txBody>
          <a:bodyPr>
            <a:normAutofit fontScale="90000"/>
          </a:bodyPr>
          <a:lstStyle/>
          <a:p>
            <a:r>
              <a:rPr lang="en-US">
                <a:solidFill>
                  <a:srgbClr val="000000"/>
                </a:solidFill>
                <a:latin typeface="Knockout 28 Junior Feathrwt"/>
              </a:rPr>
              <a:t>Welcome to Enactus CACTUS!</a:t>
            </a:r>
            <a:endParaRPr lang="en-US">
              <a:solidFill>
                <a:srgbClr val="000000"/>
              </a:solidFill>
            </a:endParaRPr>
          </a:p>
        </p:txBody>
      </p:sp>
      <p:pic>
        <p:nvPicPr>
          <p:cNvPr id="7" name="Picture 6" descr="A screenshot of a chat&#10;&#10;AI-generated content may be incorrect.">
            <a:extLst>
              <a:ext uri="{FF2B5EF4-FFF2-40B4-BE49-F238E27FC236}">
                <a16:creationId xmlns:a16="http://schemas.microsoft.com/office/drawing/2014/main" id="{4E734F1B-0239-F266-BD6D-4DAF608A852A}"/>
              </a:ext>
            </a:extLst>
          </p:cNvPr>
          <p:cNvPicPr>
            <a:picLocks noChangeAspect="1"/>
          </p:cNvPicPr>
          <p:nvPr/>
        </p:nvPicPr>
        <p:blipFill>
          <a:blip r:embed="rId3"/>
          <a:stretch>
            <a:fillRect/>
          </a:stretch>
        </p:blipFill>
        <p:spPr>
          <a:xfrm>
            <a:off x="7174526" y="1549830"/>
            <a:ext cx="4739693" cy="4197457"/>
          </a:xfrm>
          <a:prstGeom prst="rect">
            <a:avLst/>
          </a:prstGeom>
        </p:spPr>
      </p:pic>
      <p:sp>
        <p:nvSpPr>
          <p:cNvPr id="10" name="TextBox 9">
            <a:extLst>
              <a:ext uri="{FF2B5EF4-FFF2-40B4-BE49-F238E27FC236}">
                <a16:creationId xmlns:a16="http://schemas.microsoft.com/office/drawing/2014/main" id="{E721BDB1-3362-0BAE-FC42-38EBB52ABDDF}"/>
              </a:ext>
            </a:extLst>
          </p:cNvPr>
          <p:cNvSpPr txBox="1"/>
          <p:nvPr/>
        </p:nvSpPr>
        <p:spPr>
          <a:xfrm>
            <a:off x="873792" y="1184486"/>
            <a:ext cx="91362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000000"/>
                </a:solidFill>
                <a:latin typeface="Roboto"/>
                <a:ea typeface="Roboto"/>
                <a:cs typeface="Roboto"/>
              </a:rPr>
              <a:t>(</a:t>
            </a:r>
            <a:r>
              <a:rPr lang="en-US" b="1" i="1">
                <a:solidFill>
                  <a:srgbClr val="000000"/>
                </a:solidFill>
                <a:latin typeface="Roboto"/>
                <a:ea typeface="Roboto"/>
                <a:cs typeface="Roboto"/>
              </a:rPr>
              <a:t>C</a:t>
            </a:r>
            <a:r>
              <a:rPr lang="en-US" i="1">
                <a:solidFill>
                  <a:srgbClr val="000000"/>
                </a:solidFill>
                <a:latin typeface="Roboto"/>
                <a:ea typeface="Roboto"/>
                <a:cs typeface="Roboto"/>
              </a:rPr>
              <a:t>ommunity </a:t>
            </a:r>
            <a:r>
              <a:rPr lang="en-US" b="1" i="1">
                <a:solidFill>
                  <a:srgbClr val="000000"/>
                </a:solidFill>
                <a:latin typeface="Roboto"/>
                <a:ea typeface="Roboto"/>
                <a:cs typeface="Roboto"/>
              </a:rPr>
              <a:t>A</a:t>
            </a:r>
            <a:r>
              <a:rPr lang="en-US" i="1">
                <a:solidFill>
                  <a:srgbClr val="000000"/>
                </a:solidFill>
                <a:latin typeface="Roboto"/>
                <a:ea typeface="Roboto"/>
                <a:cs typeface="Roboto"/>
              </a:rPr>
              <a:t>ction </a:t>
            </a:r>
            <a:r>
              <a:rPr lang="en-US" b="1" i="1">
                <a:solidFill>
                  <a:srgbClr val="000000"/>
                </a:solidFill>
                <a:latin typeface="Roboto"/>
                <a:ea typeface="Roboto"/>
                <a:cs typeface="Roboto"/>
              </a:rPr>
              <a:t>C</a:t>
            </a:r>
            <a:r>
              <a:rPr lang="en-US" i="1">
                <a:solidFill>
                  <a:srgbClr val="000000"/>
                </a:solidFill>
                <a:latin typeface="Roboto"/>
                <a:ea typeface="Roboto"/>
                <a:cs typeface="Roboto"/>
              </a:rPr>
              <a:t>entre </a:t>
            </a:r>
            <a:r>
              <a:rPr lang="en-US" b="1" i="1">
                <a:solidFill>
                  <a:srgbClr val="000000"/>
                </a:solidFill>
                <a:latin typeface="Roboto"/>
                <a:ea typeface="Roboto"/>
                <a:cs typeface="Roboto"/>
              </a:rPr>
              <a:t>T</a:t>
            </a:r>
            <a:r>
              <a:rPr lang="en-US" i="1">
                <a:solidFill>
                  <a:srgbClr val="000000"/>
                </a:solidFill>
                <a:latin typeface="Roboto"/>
                <a:ea typeface="Roboto"/>
                <a:cs typeface="Roboto"/>
              </a:rPr>
              <a:t>o </a:t>
            </a:r>
            <a:r>
              <a:rPr lang="en-US" b="1" i="1">
                <a:solidFill>
                  <a:srgbClr val="000000"/>
                </a:solidFill>
                <a:latin typeface="Roboto"/>
                <a:ea typeface="Roboto"/>
                <a:cs typeface="Roboto"/>
              </a:rPr>
              <a:t>U</a:t>
            </a:r>
            <a:r>
              <a:rPr lang="en-US" i="1">
                <a:solidFill>
                  <a:srgbClr val="000000"/>
                </a:solidFill>
                <a:latin typeface="Roboto"/>
                <a:ea typeface="Roboto"/>
                <a:cs typeface="Roboto"/>
              </a:rPr>
              <a:t>nlock </a:t>
            </a:r>
            <a:r>
              <a:rPr lang="en-US" b="1" i="1">
                <a:solidFill>
                  <a:srgbClr val="000000"/>
                </a:solidFill>
                <a:latin typeface="Roboto"/>
                <a:ea typeface="Roboto"/>
                <a:cs typeface="Roboto"/>
              </a:rPr>
              <a:t>S</a:t>
            </a:r>
            <a:r>
              <a:rPr lang="en-US" i="1">
                <a:solidFill>
                  <a:srgbClr val="000000"/>
                </a:solidFill>
                <a:latin typeface="Roboto"/>
                <a:ea typeface="Roboto"/>
                <a:cs typeface="Roboto"/>
              </a:rPr>
              <a:t>uccess)</a:t>
            </a:r>
          </a:p>
        </p:txBody>
      </p:sp>
      <p:sp>
        <p:nvSpPr>
          <p:cNvPr id="11" name="TextBox 10">
            <a:extLst>
              <a:ext uri="{FF2B5EF4-FFF2-40B4-BE49-F238E27FC236}">
                <a16:creationId xmlns:a16="http://schemas.microsoft.com/office/drawing/2014/main" id="{2F4AB043-D49D-7E5D-5B31-290C6C86371A}"/>
              </a:ext>
            </a:extLst>
          </p:cNvPr>
          <p:cNvSpPr txBox="1"/>
          <p:nvPr/>
        </p:nvSpPr>
        <p:spPr>
          <a:xfrm>
            <a:off x="7036230" y="5912603"/>
            <a:ext cx="501628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515656"/>
                </a:solidFill>
                <a:latin typeface="Roboto"/>
                <a:cs typeface="Segoe UI"/>
                <a:hlinkClick r:id="rId4"/>
              </a:rPr>
              <a:t>Register for 2025-2026 in CACTUS today!</a:t>
            </a:r>
            <a:endParaRPr lang="en-US" sz="2000" b="1">
              <a:solidFill>
                <a:srgbClr val="515656"/>
              </a:solidFill>
              <a:latin typeface="Roboto"/>
              <a:ea typeface="Roboto"/>
              <a:cs typeface="Segoe UI"/>
            </a:endParaRPr>
          </a:p>
        </p:txBody>
      </p:sp>
    </p:spTree>
    <p:extLst>
      <p:ext uri="{BB962C8B-B14F-4D97-AF65-F5344CB8AC3E}">
        <p14:creationId xmlns:p14="http://schemas.microsoft.com/office/powerpoint/2010/main" val="100693534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4AB29-AE61-6C70-C4B2-6A52070D57D9}"/>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5AF38876-6CDC-15E1-5060-ACB041FC47F0}"/>
              </a:ext>
            </a:extLst>
          </p:cNvPr>
          <p:cNvSpPr/>
          <p:nvPr/>
        </p:nvSpPr>
        <p:spPr>
          <a:xfrm>
            <a:off x="830120" y="1712077"/>
            <a:ext cx="5160098" cy="2739211"/>
          </a:xfrm>
          <a:prstGeom prst="rect">
            <a:avLst/>
          </a:prstGeom>
        </p:spPr>
        <p:txBody>
          <a:bodyPr wrap="square" lIns="91440" tIns="45720" rIns="91440" bIns="45720" anchor="t">
            <a:spAutoFit/>
          </a:bodyPr>
          <a:lstStyle/>
          <a:p>
            <a:r>
              <a:rPr lang="en-US" sz="3200" b="1">
                <a:solidFill>
                  <a:srgbClr val="000000"/>
                </a:solidFill>
                <a:latin typeface="Roboto"/>
                <a:ea typeface="Roboto"/>
                <a:cs typeface="Roboto"/>
              </a:rPr>
              <a:t>New this year:</a:t>
            </a:r>
          </a:p>
          <a:p>
            <a:pPr marL="342900" indent="-342900">
              <a:buFont typeface="Arial"/>
              <a:buChar char="•"/>
            </a:pPr>
            <a:r>
              <a:rPr lang="en-US" sz="2800">
                <a:solidFill>
                  <a:srgbClr val="000000"/>
                </a:solidFill>
                <a:latin typeface="Roboto"/>
                <a:ea typeface="Roboto"/>
                <a:cs typeface="Roboto"/>
              </a:rPr>
              <a:t>One bilingual form (English &amp; Français) for all forms</a:t>
            </a:r>
          </a:p>
          <a:p>
            <a:pPr marL="342900" indent="-342900">
              <a:buFont typeface="Arial"/>
              <a:buChar char="•"/>
            </a:pPr>
            <a:r>
              <a:rPr lang="en-US" sz="2800">
                <a:solidFill>
                  <a:srgbClr val="000000"/>
                </a:solidFill>
                <a:latin typeface="Roboto"/>
                <a:ea typeface="Roboto"/>
                <a:cs typeface="Roboto"/>
              </a:rPr>
              <a:t>Returning members update profiles; new members register</a:t>
            </a:r>
          </a:p>
        </p:txBody>
      </p:sp>
      <p:sp>
        <p:nvSpPr>
          <p:cNvPr id="4" name="Title 3">
            <a:extLst>
              <a:ext uri="{FF2B5EF4-FFF2-40B4-BE49-F238E27FC236}">
                <a16:creationId xmlns:a16="http://schemas.microsoft.com/office/drawing/2014/main" id="{1E2B7247-22C1-C536-15F5-DD456F8A7F6C}"/>
              </a:ext>
            </a:extLst>
          </p:cNvPr>
          <p:cNvSpPr>
            <a:spLocks noGrp="1"/>
          </p:cNvSpPr>
          <p:nvPr>
            <p:ph type="title"/>
          </p:nvPr>
        </p:nvSpPr>
        <p:spPr/>
        <p:txBody>
          <a:bodyPr>
            <a:normAutofit fontScale="90000"/>
          </a:bodyPr>
          <a:lstStyle/>
          <a:p>
            <a:r>
              <a:rPr lang="en-US">
                <a:solidFill>
                  <a:srgbClr val="000000"/>
                </a:solidFill>
                <a:latin typeface="Knockout 28 Junior Feathrwt"/>
              </a:rPr>
              <a:t>Enactus CACTUS Changes</a:t>
            </a:r>
            <a:endParaRPr lang="en-US">
              <a:solidFill>
                <a:srgbClr val="000000"/>
              </a:solidFill>
            </a:endParaRPr>
          </a:p>
        </p:txBody>
      </p:sp>
      <p:pic>
        <p:nvPicPr>
          <p:cNvPr id="7" name="Picture 6" descr="A screenshot of a chat&#10;&#10;AI-generated content may be incorrect.">
            <a:extLst>
              <a:ext uri="{FF2B5EF4-FFF2-40B4-BE49-F238E27FC236}">
                <a16:creationId xmlns:a16="http://schemas.microsoft.com/office/drawing/2014/main" id="{CD6FCBFE-692D-EE3A-3D5B-2F58B6426755}"/>
              </a:ext>
            </a:extLst>
          </p:cNvPr>
          <p:cNvPicPr>
            <a:picLocks noChangeAspect="1"/>
          </p:cNvPicPr>
          <p:nvPr/>
        </p:nvPicPr>
        <p:blipFill>
          <a:blip r:embed="rId3"/>
          <a:stretch>
            <a:fillRect/>
          </a:stretch>
        </p:blipFill>
        <p:spPr>
          <a:xfrm>
            <a:off x="7174526" y="1549830"/>
            <a:ext cx="4739693" cy="4197457"/>
          </a:xfrm>
          <a:prstGeom prst="rect">
            <a:avLst/>
          </a:prstGeom>
        </p:spPr>
      </p:pic>
      <p:sp>
        <p:nvSpPr>
          <p:cNvPr id="11" name="TextBox 10">
            <a:extLst>
              <a:ext uri="{FF2B5EF4-FFF2-40B4-BE49-F238E27FC236}">
                <a16:creationId xmlns:a16="http://schemas.microsoft.com/office/drawing/2014/main" id="{CFCE20F6-BFDB-4E47-B0A4-91E6A7B2BDAF}"/>
              </a:ext>
            </a:extLst>
          </p:cNvPr>
          <p:cNvSpPr txBox="1"/>
          <p:nvPr/>
        </p:nvSpPr>
        <p:spPr>
          <a:xfrm>
            <a:off x="7036230" y="5912603"/>
            <a:ext cx="501628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515656"/>
                </a:solidFill>
                <a:latin typeface="Roboto"/>
                <a:cs typeface="Segoe UI"/>
                <a:hlinkClick r:id="rId4"/>
              </a:rPr>
              <a:t>Register for 2025-2026 in CACTUS today!</a:t>
            </a:r>
            <a:endParaRPr lang="en-US" sz="2000" b="1">
              <a:solidFill>
                <a:srgbClr val="515656"/>
              </a:solidFill>
              <a:latin typeface="Roboto"/>
              <a:ea typeface="Roboto"/>
              <a:cs typeface="Segoe UI"/>
            </a:endParaRPr>
          </a:p>
        </p:txBody>
      </p:sp>
      <p:sp>
        <p:nvSpPr>
          <p:cNvPr id="2" name="Oval 1">
            <a:extLst>
              <a:ext uri="{FF2B5EF4-FFF2-40B4-BE49-F238E27FC236}">
                <a16:creationId xmlns:a16="http://schemas.microsoft.com/office/drawing/2014/main" id="{125BEB3D-C52A-5DC1-60CE-F36BE5CE7345}"/>
              </a:ext>
            </a:extLst>
          </p:cNvPr>
          <p:cNvSpPr/>
          <p:nvPr/>
        </p:nvSpPr>
        <p:spPr>
          <a:xfrm>
            <a:off x="7000815" y="2044459"/>
            <a:ext cx="4999807" cy="117383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Arrow: Right 2">
            <a:extLst>
              <a:ext uri="{FF2B5EF4-FFF2-40B4-BE49-F238E27FC236}">
                <a16:creationId xmlns:a16="http://schemas.microsoft.com/office/drawing/2014/main" id="{513BC1DC-1E86-0398-CBF8-CED155CB581E}"/>
              </a:ext>
            </a:extLst>
          </p:cNvPr>
          <p:cNvSpPr/>
          <p:nvPr/>
        </p:nvSpPr>
        <p:spPr>
          <a:xfrm rot="1500000">
            <a:off x="6293086" y="4101366"/>
            <a:ext cx="978408" cy="484632"/>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AD534B3C-6C41-A4B4-A5F8-332F11018126}"/>
              </a:ext>
            </a:extLst>
          </p:cNvPr>
          <p:cNvSpPr/>
          <p:nvPr/>
        </p:nvSpPr>
        <p:spPr>
          <a:xfrm rot="-900000">
            <a:off x="6307464" y="4892121"/>
            <a:ext cx="978408" cy="484632"/>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486473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A7786-1443-B48C-4E75-F7840AC99166}"/>
              </a:ext>
            </a:extLst>
          </p:cNvPr>
          <p:cNvSpPr>
            <a:spLocks noGrp="1"/>
          </p:cNvSpPr>
          <p:nvPr>
            <p:ph type="title"/>
          </p:nvPr>
        </p:nvSpPr>
        <p:spPr/>
        <p:txBody>
          <a:bodyPr>
            <a:normAutofit fontScale="90000"/>
          </a:bodyPr>
          <a:lstStyle/>
          <a:p>
            <a:r>
              <a:rPr lang="en-US" err="1">
                <a:solidFill>
                  <a:srgbClr val="000000"/>
                </a:solidFill>
                <a:latin typeface="Knockout 28 Junior Feathrwt"/>
              </a:rPr>
              <a:t>cactus.enactus.ca</a:t>
            </a:r>
            <a:endParaRPr lang="en-US">
              <a:solidFill>
                <a:srgbClr val="000000"/>
              </a:solidFill>
            </a:endParaRPr>
          </a:p>
        </p:txBody>
      </p:sp>
      <p:sp>
        <p:nvSpPr>
          <p:cNvPr id="3" name="Text Placeholder 2">
            <a:extLst>
              <a:ext uri="{FF2B5EF4-FFF2-40B4-BE49-F238E27FC236}">
                <a16:creationId xmlns:a16="http://schemas.microsoft.com/office/drawing/2014/main" id="{70D60360-6964-53AD-8D48-21B6832C91FD}"/>
              </a:ext>
            </a:extLst>
          </p:cNvPr>
          <p:cNvSpPr>
            <a:spLocks noGrp="1"/>
          </p:cNvSpPr>
          <p:nvPr>
            <p:ph type="body" sz="quarter" idx="10"/>
          </p:nvPr>
        </p:nvSpPr>
        <p:spPr/>
        <p:txBody>
          <a:bodyPr vert="horz" lIns="91440" tIns="45720" rIns="91440" bIns="45720" rtlCol="0" anchor="t">
            <a:noAutofit/>
          </a:bodyPr>
          <a:lstStyle/>
          <a:p>
            <a:pPr marL="0" indent="0">
              <a:buNone/>
            </a:pPr>
            <a:r>
              <a:rPr lang="en-US" sz="2000">
                <a:solidFill>
                  <a:schemeClr val="tx1"/>
                </a:solidFill>
                <a:latin typeface="Roboto"/>
                <a:ea typeface="Roboto"/>
                <a:cs typeface="Roboto"/>
              </a:rPr>
              <a:t>Enactus CACTUS is available at </a:t>
            </a:r>
            <a:r>
              <a:rPr lang="en-US" sz="2000">
                <a:latin typeface="Roboto"/>
                <a:ea typeface="Roboto"/>
                <a:cs typeface="Roboto"/>
                <a:hlinkClick r:id="rId3"/>
              </a:rPr>
              <a:t>cactus.enactus.ca</a:t>
            </a:r>
            <a:r>
              <a:rPr lang="en-US" sz="2000">
                <a:latin typeface="Roboto"/>
                <a:ea typeface="Roboto"/>
                <a:cs typeface="Roboto"/>
              </a:rPr>
              <a:t>:</a:t>
            </a:r>
          </a:p>
          <a:p>
            <a:r>
              <a:rPr lang="en-US" sz="2000" b="1">
                <a:solidFill>
                  <a:schemeClr val="tx1"/>
                </a:solidFill>
                <a:latin typeface="Roboto"/>
                <a:ea typeface="Roboto"/>
                <a:cs typeface="Roboto"/>
              </a:rPr>
              <a:t>Everything in one place</a:t>
            </a:r>
            <a:r>
              <a:rPr lang="en-US" sz="2000">
                <a:solidFill>
                  <a:schemeClr val="tx1"/>
                </a:solidFill>
                <a:latin typeface="Roboto"/>
                <a:ea typeface="Roboto"/>
                <a:cs typeface="Roboto"/>
              </a:rPr>
              <a:t> – All active links to CACTUS forms (e.g. Enactus Canada Program Registration, Volunteer Hour Submissions, Regionals/Nationals Registration, etc.) under “Important Links”</a:t>
            </a:r>
          </a:p>
          <a:p>
            <a:r>
              <a:rPr lang="en-US" sz="2000" b="1">
                <a:solidFill>
                  <a:schemeClr val="tx1"/>
                </a:solidFill>
                <a:latin typeface="Roboto"/>
                <a:ea typeface="Roboto"/>
                <a:cs typeface="Roboto"/>
              </a:rPr>
              <a:t>More transparency</a:t>
            </a:r>
            <a:r>
              <a:rPr lang="en-US" sz="2000">
                <a:solidFill>
                  <a:schemeClr val="tx1"/>
                </a:solidFill>
                <a:latin typeface="Roboto"/>
                <a:ea typeface="Roboto"/>
                <a:cs typeface="Roboto"/>
              </a:rPr>
              <a:t> – Learn more about all teams across Canada, explore what they’re working on, and get inspired.</a:t>
            </a:r>
          </a:p>
          <a:p>
            <a:pPr marL="0" indent="0">
              <a:buNone/>
            </a:pPr>
            <a:r>
              <a:rPr lang="en-US" sz="2000">
                <a:solidFill>
                  <a:schemeClr val="tx1"/>
                </a:solidFill>
                <a:latin typeface="Roboto"/>
                <a:ea typeface="Roboto"/>
                <a:cs typeface="Roboto"/>
              </a:rPr>
              <a:t>This year, only one (1) individual from every team will be given access to login on CACTUS (Program Managers will confirm who that is with each team):</a:t>
            </a:r>
          </a:p>
          <a:p>
            <a:r>
              <a:rPr lang="en-US" sz="2000" b="1">
                <a:solidFill>
                  <a:schemeClr val="tx1"/>
                </a:solidFill>
                <a:latin typeface="Roboto"/>
                <a:ea typeface="Roboto"/>
                <a:cs typeface="Roboto"/>
              </a:rPr>
              <a:t>Better visualization</a:t>
            </a:r>
            <a:r>
              <a:rPr lang="en-US" sz="2000">
                <a:solidFill>
                  <a:schemeClr val="tx1"/>
                </a:solidFill>
                <a:latin typeface="Roboto"/>
                <a:ea typeface="Roboto"/>
                <a:cs typeface="Roboto"/>
              </a:rPr>
              <a:t> – See and edit your team’s volunteer hours, members, projects and more!</a:t>
            </a:r>
          </a:p>
          <a:p>
            <a:r>
              <a:rPr lang="en-US" sz="2000" b="1">
                <a:solidFill>
                  <a:schemeClr val="tx1"/>
                </a:solidFill>
                <a:latin typeface="Roboto"/>
                <a:ea typeface="Roboto"/>
                <a:cs typeface="Roboto"/>
              </a:rPr>
              <a:t>Historical data</a:t>
            </a:r>
            <a:r>
              <a:rPr lang="en-US" sz="2000">
                <a:solidFill>
                  <a:schemeClr val="tx1"/>
                </a:solidFill>
                <a:latin typeface="Roboto"/>
                <a:ea typeface="Roboto"/>
                <a:cs typeface="Roboto"/>
              </a:rPr>
              <a:t> – You’ll be able to see your team’s previous competition materials &amp; results, Final Reporting, and more!</a:t>
            </a:r>
          </a:p>
          <a:p>
            <a:pPr marL="0" indent="0">
              <a:buNone/>
            </a:pPr>
            <a:r>
              <a:rPr lang="en-US" sz="2000">
                <a:solidFill>
                  <a:schemeClr val="tx1"/>
                </a:solidFill>
                <a:latin typeface="Roboto"/>
                <a:ea typeface="Roboto"/>
                <a:cs typeface="Roboto"/>
              </a:rPr>
              <a:t>New features and updates will continue throughout the year to better support your team. Send any requests or UI changes to programs@enactus.ca.</a:t>
            </a:r>
          </a:p>
        </p:txBody>
      </p:sp>
      <p:pic>
        <p:nvPicPr>
          <p:cNvPr id="5" name="Picture 4" descr="A green cactus logo on a black background&#10;&#10;AI-generated content may be incorrect.">
            <a:extLst>
              <a:ext uri="{FF2B5EF4-FFF2-40B4-BE49-F238E27FC236}">
                <a16:creationId xmlns:a16="http://schemas.microsoft.com/office/drawing/2014/main" id="{AFACD34D-9851-C435-E7FD-AAE3605864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4351" y="365127"/>
            <a:ext cx="4158912" cy="993889"/>
          </a:xfrm>
          <a:prstGeom prst="rect">
            <a:avLst/>
          </a:prstGeom>
        </p:spPr>
      </p:pic>
    </p:spTree>
    <p:extLst>
      <p:ext uri="{BB962C8B-B14F-4D97-AF65-F5344CB8AC3E}">
        <p14:creationId xmlns:p14="http://schemas.microsoft.com/office/powerpoint/2010/main" val="166627455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5C05F-AD38-3A91-3DB3-C1CB4C902FA9}"/>
              </a:ext>
            </a:extLst>
          </p:cNvPr>
          <p:cNvSpPr>
            <a:spLocks noGrp="1"/>
          </p:cNvSpPr>
          <p:nvPr>
            <p:ph type="title"/>
          </p:nvPr>
        </p:nvSpPr>
        <p:spPr/>
        <p:txBody>
          <a:bodyPr>
            <a:normAutofit fontScale="90000"/>
          </a:bodyPr>
          <a:lstStyle/>
          <a:p>
            <a:endParaRPr lang="en-US"/>
          </a:p>
        </p:txBody>
      </p:sp>
      <p:sp>
        <p:nvSpPr>
          <p:cNvPr id="3" name="Text Placeholder 2">
            <a:extLst>
              <a:ext uri="{FF2B5EF4-FFF2-40B4-BE49-F238E27FC236}">
                <a16:creationId xmlns:a16="http://schemas.microsoft.com/office/drawing/2014/main" id="{AAE940C7-6893-08C7-9A1A-8CE6AA003708}"/>
              </a:ext>
            </a:extLst>
          </p:cNvPr>
          <p:cNvSpPr>
            <a:spLocks noGrp="1"/>
          </p:cNvSpPr>
          <p:nvPr>
            <p:ph type="body" sz="quarter" idx="10"/>
          </p:nvPr>
        </p:nvSpPr>
        <p:spPr/>
        <p:txBody>
          <a:bodyPr/>
          <a:lstStyle/>
          <a:p>
            <a:endParaRPr lang="en-US"/>
          </a:p>
        </p:txBody>
      </p:sp>
      <p:pic>
        <p:nvPicPr>
          <p:cNvPr id="7" name="Picture 6" descr="A map of the united states&#10;&#10;AI-generated content may be incorrect.">
            <a:extLst>
              <a:ext uri="{FF2B5EF4-FFF2-40B4-BE49-F238E27FC236}">
                <a16:creationId xmlns:a16="http://schemas.microsoft.com/office/drawing/2014/main" id="{F30463D6-FB26-3670-DE30-8F12FBBA298A}"/>
              </a:ext>
            </a:extLst>
          </p:cNvPr>
          <p:cNvPicPr>
            <a:picLocks noChangeAspect="1"/>
          </p:cNvPicPr>
          <p:nvPr/>
        </p:nvPicPr>
        <p:blipFill>
          <a:blip r:embed="rId3"/>
          <a:stretch>
            <a:fillRect/>
          </a:stretch>
        </p:blipFill>
        <p:spPr>
          <a:xfrm>
            <a:off x="4876800" y="0"/>
            <a:ext cx="7315200" cy="5935652"/>
          </a:xfrm>
          <a:prstGeom prst="rect">
            <a:avLst/>
          </a:prstGeom>
        </p:spPr>
      </p:pic>
      <p:pic>
        <p:nvPicPr>
          <p:cNvPr id="8" name="Picture 7" descr="A screenshot of a web page&#10;&#10;AI-generated content may be incorrect.">
            <a:extLst>
              <a:ext uri="{FF2B5EF4-FFF2-40B4-BE49-F238E27FC236}">
                <a16:creationId xmlns:a16="http://schemas.microsoft.com/office/drawing/2014/main" id="{4F82DACD-7179-87DD-2C63-F306D5B6AC7F}"/>
              </a:ext>
            </a:extLst>
          </p:cNvPr>
          <p:cNvPicPr>
            <a:picLocks noChangeAspect="1"/>
          </p:cNvPicPr>
          <p:nvPr/>
        </p:nvPicPr>
        <p:blipFill>
          <a:blip r:embed="rId4"/>
          <a:srcRect b="45053"/>
          <a:stretch>
            <a:fillRect/>
          </a:stretch>
        </p:blipFill>
        <p:spPr>
          <a:xfrm>
            <a:off x="6227400" y="4405422"/>
            <a:ext cx="5964602" cy="2452578"/>
          </a:xfrm>
          <a:prstGeom prst="rect">
            <a:avLst/>
          </a:prstGeom>
        </p:spPr>
      </p:pic>
      <p:pic>
        <p:nvPicPr>
          <p:cNvPr id="9" name="Picture 8" descr="A person and person smiling for a picture&#10;&#10;AI-generated content may be incorrect.">
            <a:extLst>
              <a:ext uri="{FF2B5EF4-FFF2-40B4-BE49-F238E27FC236}">
                <a16:creationId xmlns:a16="http://schemas.microsoft.com/office/drawing/2014/main" id="{8F6F6179-900B-CFAA-16F2-63D392C4EEA7}"/>
              </a:ext>
            </a:extLst>
          </p:cNvPr>
          <p:cNvPicPr>
            <a:picLocks noChangeAspect="1"/>
          </p:cNvPicPr>
          <p:nvPr/>
        </p:nvPicPr>
        <p:blipFill>
          <a:blip r:embed="rId5"/>
          <a:stretch>
            <a:fillRect/>
          </a:stretch>
        </p:blipFill>
        <p:spPr>
          <a:xfrm>
            <a:off x="0" y="-3229"/>
            <a:ext cx="4880500" cy="3954340"/>
          </a:xfrm>
          <a:prstGeom prst="rect">
            <a:avLst/>
          </a:prstGeom>
        </p:spPr>
      </p:pic>
      <p:pic>
        <p:nvPicPr>
          <p:cNvPr id="6" name="Picture 5" descr="A screenshot of a web page&#10;&#10;AI-generated content may be incorrect.">
            <a:extLst>
              <a:ext uri="{FF2B5EF4-FFF2-40B4-BE49-F238E27FC236}">
                <a16:creationId xmlns:a16="http://schemas.microsoft.com/office/drawing/2014/main" id="{F1190225-A239-537F-5288-D17BA2BE3A40}"/>
              </a:ext>
            </a:extLst>
          </p:cNvPr>
          <p:cNvPicPr>
            <a:picLocks noChangeAspect="1"/>
          </p:cNvPicPr>
          <p:nvPr/>
        </p:nvPicPr>
        <p:blipFill>
          <a:blip r:embed="rId6"/>
          <a:stretch>
            <a:fillRect/>
          </a:stretch>
        </p:blipFill>
        <p:spPr>
          <a:xfrm>
            <a:off x="1" y="3635023"/>
            <a:ext cx="6227399" cy="3222978"/>
          </a:xfrm>
          <a:prstGeom prst="rect">
            <a:avLst/>
          </a:prstGeom>
        </p:spPr>
      </p:pic>
    </p:spTree>
    <p:extLst>
      <p:ext uri="{BB962C8B-B14F-4D97-AF65-F5344CB8AC3E}">
        <p14:creationId xmlns:p14="http://schemas.microsoft.com/office/powerpoint/2010/main" val="3061427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7CDD6-28FF-BD3C-09E2-8EF1357BD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22CB41-4D2D-E40C-205A-1FEAC5026E5F}"/>
              </a:ext>
            </a:extLst>
          </p:cNvPr>
          <p:cNvSpPr>
            <a:spLocks noGrp="1"/>
          </p:cNvSpPr>
          <p:nvPr>
            <p:ph type="title"/>
          </p:nvPr>
        </p:nvSpPr>
        <p:spPr/>
        <p:txBody>
          <a:bodyPr>
            <a:normAutofit fontScale="90000"/>
          </a:bodyPr>
          <a:lstStyle/>
          <a:p>
            <a:endParaRPr lang="en-US"/>
          </a:p>
        </p:txBody>
      </p:sp>
      <p:sp>
        <p:nvSpPr>
          <p:cNvPr id="3" name="Text Placeholder 2">
            <a:extLst>
              <a:ext uri="{FF2B5EF4-FFF2-40B4-BE49-F238E27FC236}">
                <a16:creationId xmlns:a16="http://schemas.microsoft.com/office/drawing/2014/main" id="{140D9966-EDA6-A0A1-BF18-FF712817271F}"/>
              </a:ext>
            </a:extLst>
          </p:cNvPr>
          <p:cNvSpPr>
            <a:spLocks noGrp="1"/>
          </p:cNvSpPr>
          <p:nvPr>
            <p:ph type="body" sz="quarter" idx="10"/>
          </p:nvPr>
        </p:nvSpPr>
        <p:spPr/>
        <p:txBody>
          <a:bodyPr/>
          <a:lstStyle/>
          <a:p>
            <a:endParaRPr lang="en-US"/>
          </a:p>
        </p:txBody>
      </p:sp>
      <p:pic>
        <p:nvPicPr>
          <p:cNvPr id="4" name="Picture 3" descr="A screenshot of a web page&#10;&#10;AI-generated content may be incorrect.">
            <a:extLst>
              <a:ext uri="{FF2B5EF4-FFF2-40B4-BE49-F238E27FC236}">
                <a16:creationId xmlns:a16="http://schemas.microsoft.com/office/drawing/2014/main" id="{94445557-E5FB-D388-31A5-D3F5145DEA5C}"/>
              </a:ext>
            </a:extLst>
          </p:cNvPr>
          <p:cNvPicPr>
            <a:picLocks noChangeAspect="1"/>
          </p:cNvPicPr>
          <p:nvPr/>
        </p:nvPicPr>
        <p:blipFill>
          <a:blip r:embed="rId3"/>
          <a:stretch>
            <a:fillRect/>
          </a:stretch>
        </p:blipFill>
        <p:spPr>
          <a:xfrm>
            <a:off x="6453764" y="659044"/>
            <a:ext cx="5830340" cy="4776026"/>
          </a:xfrm>
          <a:prstGeom prst="rect">
            <a:avLst/>
          </a:prstGeom>
        </p:spPr>
      </p:pic>
      <p:pic>
        <p:nvPicPr>
          <p:cNvPr id="5" name="Picture 4" descr="A screenshot of a web page&#10;&#10;AI-generated content may be incorrect.">
            <a:extLst>
              <a:ext uri="{FF2B5EF4-FFF2-40B4-BE49-F238E27FC236}">
                <a16:creationId xmlns:a16="http://schemas.microsoft.com/office/drawing/2014/main" id="{007AFAF8-ED15-7335-8886-A9D47D2C14F5}"/>
              </a:ext>
            </a:extLst>
          </p:cNvPr>
          <p:cNvPicPr>
            <a:picLocks noChangeAspect="1"/>
          </p:cNvPicPr>
          <p:nvPr/>
        </p:nvPicPr>
        <p:blipFill>
          <a:blip r:embed="rId4"/>
          <a:stretch>
            <a:fillRect/>
          </a:stretch>
        </p:blipFill>
        <p:spPr>
          <a:xfrm>
            <a:off x="0" y="531107"/>
            <a:ext cx="6453764" cy="5265737"/>
          </a:xfrm>
          <a:prstGeom prst="rect">
            <a:avLst/>
          </a:prstGeom>
        </p:spPr>
      </p:pic>
    </p:spTree>
    <p:extLst>
      <p:ext uri="{BB962C8B-B14F-4D97-AF65-F5344CB8AC3E}">
        <p14:creationId xmlns:p14="http://schemas.microsoft.com/office/powerpoint/2010/main" val="129583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57AC8-F2D4-857D-5677-84EEE5D5749D}"/>
            </a:ext>
          </a:extLst>
        </p:cNvPr>
        <p:cNvGrpSpPr/>
        <p:nvPr/>
      </p:nvGrpSpPr>
      <p:grpSpPr>
        <a:xfrm>
          <a:off x="0" y="0"/>
          <a:ext cx="0" cy="0"/>
          <a:chOff x="0" y="0"/>
          <a:chExt cx="0" cy="0"/>
        </a:xfrm>
      </p:grpSpPr>
      <p:pic>
        <p:nvPicPr>
          <p:cNvPr id="8" name="Picture 7" descr="A close-up of a website&#10;&#10;AI-generated content may be incorrect.">
            <a:extLst>
              <a:ext uri="{FF2B5EF4-FFF2-40B4-BE49-F238E27FC236}">
                <a16:creationId xmlns:a16="http://schemas.microsoft.com/office/drawing/2014/main" id="{3BCD5A3C-235A-C510-C372-6BF6A2D857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3117"/>
            <a:ext cx="12193155" cy="5364987"/>
          </a:xfrm>
          <a:prstGeom prst="rect">
            <a:avLst/>
          </a:prstGeom>
        </p:spPr>
      </p:pic>
      <p:sp>
        <p:nvSpPr>
          <p:cNvPr id="2" name="Title 1">
            <a:extLst>
              <a:ext uri="{FF2B5EF4-FFF2-40B4-BE49-F238E27FC236}">
                <a16:creationId xmlns:a16="http://schemas.microsoft.com/office/drawing/2014/main" id="{6A73535E-B506-9660-12C7-3EE13D7B772A}"/>
              </a:ext>
            </a:extLst>
          </p:cNvPr>
          <p:cNvSpPr>
            <a:spLocks noGrp="1"/>
          </p:cNvSpPr>
          <p:nvPr>
            <p:ph type="title"/>
          </p:nvPr>
        </p:nvSpPr>
        <p:spPr/>
        <p:txBody>
          <a:bodyPr>
            <a:normAutofit/>
          </a:bodyPr>
          <a:lstStyle/>
          <a:p>
            <a:r>
              <a:rPr lang="en-US" sz="4000">
                <a:solidFill>
                  <a:srgbClr val="000000"/>
                </a:solidFill>
                <a:latin typeface="Knockout 28 Junior Feathrwt"/>
              </a:rPr>
              <a:t>New Website! New Look, Same Address</a:t>
            </a:r>
            <a:endParaRPr lang="en-US" sz="4000">
              <a:solidFill>
                <a:srgbClr val="000000"/>
              </a:solidFill>
            </a:endParaRPr>
          </a:p>
        </p:txBody>
      </p:sp>
      <p:sp>
        <p:nvSpPr>
          <p:cNvPr id="10" name="TextBox 9">
            <a:extLst>
              <a:ext uri="{FF2B5EF4-FFF2-40B4-BE49-F238E27FC236}">
                <a16:creationId xmlns:a16="http://schemas.microsoft.com/office/drawing/2014/main" id="{B22D7658-40C9-A074-8F91-0D2FF7F0CEC7}"/>
              </a:ext>
            </a:extLst>
          </p:cNvPr>
          <p:cNvSpPr txBox="1"/>
          <p:nvPr/>
        </p:nvSpPr>
        <p:spPr>
          <a:xfrm>
            <a:off x="8059785" y="6096019"/>
            <a:ext cx="376350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Roboto"/>
                <a:ea typeface="+mn-lt"/>
                <a:cs typeface="+mn-lt"/>
                <a:hlinkClick r:id="rId4"/>
              </a:rPr>
              <a:t>https://enactus.ca/</a:t>
            </a:r>
            <a:endParaRPr lang="en-US" sz="2800">
              <a:latin typeface="Roboto"/>
              <a:ea typeface="Roboto"/>
              <a:cs typeface="Roboto"/>
            </a:endParaRPr>
          </a:p>
        </p:txBody>
      </p:sp>
    </p:spTree>
    <p:extLst>
      <p:ext uri="{BB962C8B-B14F-4D97-AF65-F5344CB8AC3E}">
        <p14:creationId xmlns:p14="http://schemas.microsoft.com/office/powerpoint/2010/main" val="706871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BDA7F2-6D9D-C713-D6E2-2C2573B367B4}"/>
            </a:ext>
          </a:extLst>
        </p:cNvPr>
        <p:cNvGrpSpPr/>
        <p:nvPr/>
      </p:nvGrpSpPr>
      <p:grpSpPr>
        <a:xfrm>
          <a:off x="0" y="0"/>
          <a:ext cx="0" cy="0"/>
          <a:chOff x="0" y="0"/>
          <a:chExt cx="0" cy="0"/>
        </a:xfrm>
      </p:grpSpPr>
      <p:pic>
        <p:nvPicPr>
          <p:cNvPr id="5" name="Picture 4" descr="A screenshot of a website&#10;&#10;AI-generated content may be incorrect.">
            <a:extLst>
              <a:ext uri="{FF2B5EF4-FFF2-40B4-BE49-F238E27FC236}">
                <a16:creationId xmlns:a16="http://schemas.microsoft.com/office/drawing/2014/main" id="{6D6DBACF-583C-F07C-444E-B023EB6824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5833"/>
            <a:ext cx="12192000" cy="5486401"/>
          </a:xfrm>
          <a:prstGeom prst="rect">
            <a:avLst/>
          </a:prstGeom>
        </p:spPr>
      </p:pic>
      <p:sp>
        <p:nvSpPr>
          <p:cNvPr id="3" name="TextBox 2">
            <a:extLst>
              <a:ext uri="{FF2B5EF4-FFF2-40B4-BE49-F238E27FC236}">
                <a16:creationId xmlns:a16="http://schemas.microsoft.com/office/drawing/2014/main" id="{7FD82FD3-5B79-AE12-706D-FF18B71C14D3}"/>
              </a:ext>
            </a:extLst>
          </p:cNvPr>
          <p:cNvSpPr txBox="1"/>
          <p:nvPr/>
        </p:nvSpPr>
        <p:spPr>
          <a:xfrm>
            <a:off x="6040835" y="6134765"/>
            <a:ext cx="589869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2800">
                <a:latin typeface="Roboto"/>
                <a:ea typeface="+mn-lt"/>
                <a:cs typeface="+mn-lt"/>
                <a:hlinkClick r:id="rId4"/>
              </a:rPr>
              <a:t>https://enactus.ca/</a:t>
            </a:r>
            <a:endParaRPr lang="en-US" sz="2800">
              <a:latin typeface="Roboto"/>
              <a:ea typeface="Roboto"/>
              <a:cs typeface="Roboto"/>
              <a:hlinkClick r:id="rId4"/>
            </a:endParaRPr>
          </a:p>
        </p:txBody>
      </p:sp>
      <p:sp>
        <p:nvSpPr>
          <p:cNvPr id="4" name="Arrow: Right 3">
            <a:extLst>
              <a:ext uri="{FF2B5EF4-FFF2-40B4-BE49-F238E27FC236}">
                <a16:creationId xmlns:a16="http://schemas.microsoft.com/office/drawing/2014/main" id="{0C18520D-8A10-1786-4FA4-1D24A9C91F40}"/>
              </a:ext>
            </a:extLst>
          </p:cNvPr>
          <p:cNvSpPr/>
          <p:nvPr/>
        </p:nvSpPr>
        <p:spPr>
          <a:xfrm rot="14940000">
            <a:off x="7412273" y="1212116"/>
            <a:ext cx="978408" cy="484632"/>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2290368-01CE-5FFD-4A92-33558EF98CAD}"/>
              </a:ext>
            </a:extLst>
          </p:cNvPr>
          <p:cNvSpPr/>
          <p:nvPr/>
        </p:nvSpPr>
        <p:spPr>
          <a:xfrm>
            <a:off x="4540190" y="1060209"/>
            <a:ext cx="2031182" cy="237239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90471485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6685E-422B-AAEE-0138-CB3BC1D79396}"/>
              </a:ext>
            </a:extLst>
          </p:cNvPr>
          <p:cNvSpPr>
            <a:spLocks noGrp="1"/>
          </p:cNvSpPr>
          <p:nvPr>
            <p:ph type="title"/>
          </p:nvPr>
        </p:nvSpPr>
        <p:spPr/>
        <p:txBody>
          <a:bodyPr>
            <a:normAutofit fontScale="90000"/>
          </a:bodyPr>
          <a:lstStyle/>
          <a:p>
            <a:r>
              <a:rPr lang="en-US">
                <a:solidFill>
                  <a:srgbClr val="000000"/>
                </a:solidFill>
                <a:latin typeface="Knockout 28 Junior Feathrwt"/>
              </a:rPr>
              <a:t>Events &amp; Deadlines</a:t>
            </a:r>
          </a:p>
        </p:txBody>
      </p:sp>
      <p:sp>
        <p:nvSpPr>
          <p:cNvPr id="3" name="Text Placeholder 2">
            <a:extLst>
              <a:ext uri="{FF2B5EF4-FFF2-40B4-BE49-F238E27FC236}">
                <a16:creationId xmlns:a16="http://schemas.microsoft.com/office/drawing/2014/main" id="{DA7C5E36-C15F-3D4C-2C7E-436365905496}"/>
              </a:ext>
            </a:extLst>
          </p:cNvPr>
          <p:cNvSpPr>
            <a:spLocks noGrp="1"/>
          </p:cNvSpPr>
          <p:nvPr>
            <p:ph type="body" sz="quarter" idx="10"/>
          </p:nvPr>
        </p:nvSpPr>
        <p:spPr>
          <a:xfrm>
            <a:off x="838200" y="1669754"/>
            <a:ext cx="5746735" cy="4011909"/>
          </a:xfrm>
        </p:spPr>
        <p:txBody>
          <a:bodyPr vert="horz" lIns="91440" tIns="45720" rIns="91440" bIns="45720" rtlCol="0" anchor="t">
            <a:noAutofit/>
          </a:bodyPr>
          <a:lstStyle/>
          <a:p>
            <a:r>
              <a:rPr lang="en-US">
                <a:solidFill>
                  <a:schemeClr val="tx1"/>
                </a:solidFill>
                <a:latin typeface="Roboto"/>
                <a:ea typeface="Roboto"/>
                <a:cs typeface="Roboto"/>
              </a:rPr>
              <a:t>"Important dates and deadlines" have been merged into one location</a:t>
            </a:r>
          </a:p>
          <a:p>
            <a:pPr marL="0" indent="0">
              <a:buNone/>
            </a:pPr>
            <a:endParaRPr lang="en-US">
              <a:solidFill>
                <a:schemeClr val="tx1"/>
              </a:solidFill>
              <a:latin typeface="Roboto"/>
              <a:ea typeface="Roboto"/>
              <a:cs typeface="Roboto"/>
            </a:endParaRPr>
          </a:p>
          <a:p>
            <a:r>
              <a:rPr lang="en-US">
                <a:solidFill>
                  <a:schemeClr val="tx1"/>
                </a:solidFill>
                <a:latin typeface="Roboto"/>
                <a:ea typeface="Roboto"/>
                <a:cs typeface="Roboto"/>
              </a:rPr>
              <a:t>Link: </a:t>
            </a:r>
            <a:r>
              <a:rPr lang="en-US">
                <a:latin typeface="Roboto"/>
                <a:ea typeface="Roboto"/>
                <a:cs typeface="Roboto"/>
                <a:hlinkClick r:id="rId3"/>
              </a:rPr>
              <a:t>https://enactus.ca/events/</a:t>
            </a:r>
            <a:endParaRPr lang="en-US">
              <a:latin typeface="Roboto"/>
              <a:ea typeface="Roboto"/>
              <a:cs typeface="Roboto"/>
            </a:endParaRPr>
          </a:p>
          <a:p>
            <a:endParaRPr lang="en-US">
              <a:latin typeface="Roboto"/>
              <a:ea typeface="Roboto"/>
              <a:cs typeface="Roboto"/>
            </a:endParaRPr>
          </a:p>
        </p:txBody>
      </p:sp>
      <p:pic>
        <p:nvPicPr>
          <p:cNvPr id="5" name="Picture 4">
            <a:extLst>
              <a:ext uri="{FF2B5EF4-FFF2-40B4-BE49-F238E27FC236}">
                <a16:creationId xmlns:a16="http://schemas.microsoft.com/office/drawing/2014/main" id="{427EF946-B712-7402-E857-D2C0B59FC00A}"/>
              </a:ext>
            </a:extLst>
          </p:cNvPr>
          <p:cNvPicPr>
            <a:picLocks noChangeAspect="1"/>
          </p:cNvPicPr>
          <p:nvPr/>
        </p:nvPicPr>
        <p:blipFill>
          <a:blip r:embed="rId4"/>
          <a:stretch>
            <a:fillRect/>
          </a:stretch>
        </p:blipFill>
        <p:spPr>
          <a:xfrm>
            <a:off x="6803982" y="-3017"/>
            <a:ext cx="5187831" cy="6340220"/>
          </a:xfrm>
          <a:prstGeom prst="rect">
            <a:avLst/>
          </a:prstGeom>
        </p:spPr>
      </p:pic>
    </p:spTree>
    <p:extLst>
      <p:ext uri="{BB962C8B-B14F-4D97-AF65-F5344CB8AC3E}">
        <p14:creationId xmlns:p14="http://schemas.microsoft.com/office/powerpoint/2010/main" val="859959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21403-C49F-2C2B-7495-38EB3E6588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52EC71-62A6-65A6-B2CD-62208663CC80}"/>
              </a:ext>
            </a:extLst>
          </p:cNvPr>
          <p:cNvSpPr>
            <a:spLocks noGrp="1"/>
          </p:cNvSpPr>
          <p:nvPr>
            <p:ph type="title"/>
          </p:nvPr>
        </p:nvSpPr>
        <p:spPr/>
        <p:txBody>
          <a:bodyPr>
            <a:normAutofit fontScale="90000"/>
          </a:bodyPr>
          <a:lstStyle/>
          <a:p>
            <a:r>
              <a:rPr lang="en-US">
                <a:solidFill>
                  <a:srgbClr val="000000"/>
                </a:solidFill>
                <a:latin typeface="Knockout 28 Junior Feathrwt"/>
              </a:rPr>
              <a:t>Events &amp; Deadlines</a:t>
            </a:r>
            <a:endParaRPr lang="en-US">
              <a:solidFill>
                <a:srgbClr val="000000"/>
              </a:solidFill>
            </a:endParaRPr>
          </a:p>
        </p:txBody>
      </p:sp>
      <p:sp>
        <p:nvSpPr>
          <p:cNvPr id="3" name="Text Placeholder 2">
            <a:extLst>
              <a:ext uri="{FF2B5EF4-FFF2-40B4-BE49-F238E27FC236}">
                <a16:creationId xmlns:a16="http://schemas.microsoft.com/office/drawing/2014/main" id="{4C6D2C37-42BE-5832-0E21-0F7357B0865E}"/>
              </a:ext>
            </a:extLst>
          </p:cNvPr>
          <p:cNvSpPr>
            <a:spLocks noGrp="1"/>
          </p:cNvSpPr>
          <p:nvPr>
            <p:ph type="body" sz="quarter" idx="10"/>
          </p:nvPr>
        </p:nvSpPr>
        <p:spPr>
          <a:xfrm>
            <a:off x="838200" y="1669754"/>
            <a:ext cx="5746735" cy="4011909"/>
          </a:xfrm>
        </p:spPr>
        <p:txBody>
          <a:bodyPr vert="horz" lIns="91440" tIns="45720" rIns="91440" bIns="45720" rtlCol="0" anchor="t">
            <a:noAutofit/>
          </a:bodyPr>
          <a:lstStyle/>
          <a:p>
            <a:r>
              <a:rPr lang="en-US">
                <a:solidFill>
                  <a:schemeClr val="tx1"/>
                </a:solidFill>
                <a:latin typeface="Roboto"/>
                <a:ea typeface="Roboto Condensed"/>
                <a:cs typeface="Roboto Condensed"/>
              </a:rPr>
              <a:t>You can Filter by Events, Competitions ...</a:t>
            </a:r>
          </a:p>
          <a:p>
            <a:pPr marL="0" indent="0">
              <a:buNone/>
            </a:pPr>
            <a:endParaRPr lang="en-US">
              <a:solidFill>
                <a:schemeClr val="tx1"/>
              </a:solidFill>
              <a:latin typeface="Roboto"/>
              <a:ea typeface="Roboto Condensed" panose="02000000000000000000" pitchFamily="2" charset="0"/>
              <a:cs typeface="Roboto Condensed" panose="02000000000000000000" pitchFamily="2" charset="0"/>
            </a:endParaRPr>
          </a:p>
          <a:p>
            <a:pPr marL="0" indent="0">
              <a:buNone/>
            </a:pPr>
            <a:endParaRPr lang="en-US">
              <a:solidFill>
                <a:schemeClr val="tx1"/>
              </a:solidFill>
              <a:latin typeface="Roboto"/>
              <a:ea typeface="Roboto Condensed"/>
              <a:cs typeface="Roboto Condensed"/>
            </a:endParaRPr>
          </a:p>
          <a:p>
            <a:pPr marL="0" indent="0">
              <a:buNone/>
            </a:pPr>
            <a:endParaRPr lang="en-US">
              <a:solidFill>
                <a:schemeClr val="tx1"/>
              </a:solidFill>
              <a:latin typeface="Roboto"/>
              <a:ea typeface="Roboto Condensed"/>
              <a:cs typeface="Roboto Condensed"/>
            </a:endParaRPr>
          </a:p>
          <a:p>
            <a:pPr marL="0" indent="0">
              <a:buNone/>
            </a:pPr>
            <a:endParaRPr lang="en-US">
              <a:solidFill>
                <a:schemeClr val="tx1"/>
              </a:solidFill>
              <a:latin typeface="Roboto"/>
              <a:ea typeface="Roboto Condensed"/>
              <a:cs typeface="Roboto Condensed"/>
            </a:endParaRPr>
          </a:p>
          <a:p>
            <a:pPr marL="0" indent="0">
              <a:buNone/>
            </a:pPr>
            <a:endParaRPr lang="en-US">
              <a:solidFill>
                <a:schemeClr val="tx1"/>
              </a:solidFill>
              <a:latin typeface="Roboto"/>
              <a:ea typeface="Roboto Condensed"/>
              <a:cs typeface="Roboto Condensed"/>
            </a:endParaRPr>
          </a:p>
          <a:p>
            <a:r>
              <a:rPr lang="en-US">
                <a:solidFill>
                  <a:schemeClr val="tx1"/>
                </a:solidFill>
                <a:latin typeface="Roboto"/>
                <a:ea typeface="Roboto Condensed"/>
                <a:cs typeface="Roboto Condensed"/>
              </a:rPr>
              <a:t>Link: </a:t>
            </a:r>
            <a:r>
              <a:rPr lang="en-US">
                <a:latin typeface="Roboto"/>
                <a:ea typeface="Roboto Condensed"/>
                <a:cs typeface="Roboto Condensed"/>
                <a:hlinkClick r:id="rId3"/>
              </a:rPr>
              <a:t>https://enactus.ca/events/</a:t>
            </a:r>
            <a:endParaRPr lang="en-US">
              <a:latin typeface="Roboto"/>
              <a:ea typeface="Roboto Condensed" panose="02000000000000000000" pitchFamily="2" charset="0"/>
              <a:cs typeface="Roboto Condensed" panose="02000000000000000000" pitchFamily="2" charset="0"/>
            </a:endParaRPr>
          </a:p>
          <a:p>
            <a:endParaRPr lang="en-US">
              <a:latin typeface="Roboto"/>
              <a:cs typeface="Roboto Light"/>
            </a:endParaRPr>
          </a:p>
        </p:txBody>
      </p:sp>
      <p:pic>
        <p:nvPicPr>
          <p:cNvPr id="5" name="Picture 4">
            <a:extLst>
              <a:ext uri="{FF2B5EF4-FFF2-40B4-BE49-F238E27FC236}">
                <a16:creationId xmlns:a16="http://schemas.microsoft.com/office/drawing/2014/main" id="{8C49BD68-9359-F8C5-EA7F-FEDBAB1EE78B}"/>
              </a:ext>
            </a:extLst>
          </p:cNvPr>
          <p:cNvPicPr>
            <a:picLocks noChangeAspect="1"/>
          </p:cNvPicPr>
          <p:nvPr/>
        </p:nvPicPr>
        <p:blipFill>
          <a:blip r:embed="rId4"/>
          <a:stretch>
            <a:fillRect/>
          </a:stretch>
        </p:blipFill>
        <p:spPr>
          <a:xfrm>
            <a:off x="6803982" y="-3017"/>
            <a:ext cx="5187831" cy="6340220"/>
          </a:xfrm>
          <a:prstGeom prst="rect">
            <a:avLst/>
          </a:prstGeom>
        </p:spPr>
      </p:pic>
      <p:sp>
        <p:nvSpPr>
          <p:cNvPr id="6" name="Oval 5">
            <a:extLst>
              <a:ext uri="{FF2B5EF4-FFF2-40B4-BE49-F238E27FC236}">
                <a16:creationId xmlns:a16="http://schemas.microsoft.com/office/drawing/2014/main" id="{6BF4CE78-0AFF-6877-A227-88107781F269}"/>
              </a:ext>
            </a:extLst>
          </p:cNvPr>
          <p:cNvSpPr/>
          <p:nvPr/>
        </p:nvSpPr>
        <p:spPr>
          <a:xfrm>
            <a:off x="6756400" y="1066799"/>
            <a:ext cx="5215466" cy="149013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3476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FE8E1B0-876D-02D3-6351-4606FA7EBA4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FFF4AC8-1805-D392-00B0-F85ABCD72A02}"/>
              </a:ext>
            </a:extLst>
          </p:cNvPr>
          <p:cNvSpPr txBox="1"/>
          <p:nvPr/>
        </p:nvSpPr>
        <p:spPr>
          <a:xfrm>
            <a:off x="1395412" y="1718265"/>
            <a:ext cx="9401175" cy="3416320"/>
          </a:xfrm>
          <a:prstGeom prst="rect">
            <a:avLst/>
          </a:prstGeom>
          <a:noFill/>
        </p:spPr>
        <p:txBody>
          <a:bodyPr wrap="square" lIns="91440" tIns="45720" rIns="91440" bIns="45720" rtlCol="0" anchor="t">
            <a:spAutoFit/>
          </a:bodyPr>
          <a:lstStyle/>
          <a:p>
            <a:pPr algn="ctr"/>
            <a:r>
              <a:rPr lang="en-US" sz="7200">
                <a:solidFill>
                  <a:srgbClr val="000000"/>
                </a:solidFill>
                <a:latin typeface="Knockout 28 Junior Feathrwt"/>
                <a:ea typeface="+mn-lt"/>
                <a:cs typeface="+mn-lt"/>
              </a:rPr>
              <a:t>Your Enactus Year:</a:t>
            </a:r>
          </a:p>
          <a:p>
            <a:pPr algn="ctr"/>
            <a:r>
              <a:rPr lang="en-US" sz="7200">
                <a:solidFill>
                  <a:srgbClr val="000000"/>
                </a:solidFill>
                <a:latin typeface="Knockout 28 Junior Feathrwt"/>
                <a:ea typeface="+mn-lt"/>
                <a:cs typeface="+mn-lt"/>
              </a:rPr>
              <a:t>From Kickoff to Nationals</a:t>
            </a:r>
            <a:endParaRPr lang="en-US" sz="7200">
              <a:latin typeface="Knockout 28 Junior Feathrwt"/>
            </a:endParaRPr>
          </a:p>
        </p:txBody>
      </p:sp>
    </p:spTree>
    <p:extLst>
      <p:ext uri="{BB962C8B-B14F-4D97-AF65-F5344CB8AC3E}">
        <p14:creationId xmlns:p14="http://schemas.microsoft.com/office/powerpoint/2010/main" val="118936121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E92A5E5F-7615-45DD-996B-2D0F8AFC9DC2}"/>
              </a:ext>
            </a:extLst>
          </p:cNvPr>
          <p:cNvCxnSpPr/>
          <p:nvPr/>
        </p:nvCxnSpPr>
        <p:spPr>
          <a:xfrm>
            <a:off x="126124" y="3907973"/>
            <a:ext cx="11929242" cy="0"/>
          </a:xfrm>
          <a:prstGeom prst="line">
            <a:avLst/>
          </a:prstGeom>
          <a:ln w="88900" cap="rnd">
            <a:solidFill>
              <a:srgbClr val="515356"/>
            </a:solidFill>
            <a:prstDash val="solid"/>
            <a:headEnd type="none" w="lg" len="lg"/>
            <a:tailEnd type="triangle" w="lg" len="lg"/>
          </a:ln>
        </p:spPr>
        <p:style>
          <a:lnRef idx="1">
            <a:schemeClr val="dk1"/>
          </a:lnRef>
          <a:fillRef idx="0">
            <a:schemeClr val="dk1"/>
          </a:fillRef>
          <a:effectRef idx="0">
            <a:schemeClr val="dk1"/>
          </a:effectRef>
          <a:fontRef idx="minor">
            <a:schemeClr val="tx1"/>
          </a:fontRef>
        </p:style>
      </p:cxnSp>
      <p:sp>
        <p:nvSpPr>
          <p:cNvPr id="33" name="Title 6">
            <a:extLst>
              <a:ext uri="{FF2B5EF4-FFF2-40B4-BE49-F238E27FC236}">
                <a16:creationId xmlns:a16="http://schemas.microsoft.com/office/drawing/2014/main" id="{EBBAAEA3-314A-4027-95EA-1D140CACD03D}"/>
              </a:ext>
            </a:extLst>
          </p:cNvPr>
          <p:cNvSpPr>
            <a:spLocks noGrp="1"/>
          </p:cNvSpPr>
          <p:nvPr>
            <p:ph type="title"/>
          </p:nvPr>
        </p:nvSpPr>
        <p:spPr>
          <a:xfrm>
            <a:off x="385297" y="99432"/>
            <a:ext cx="10515600" cy="1325563"/>
          </a:xfrm>
        </p:spPr>
        <p:txBody>
          <a:bodyPr>
            <a:normAutofit/>
          </a:bodyPr>
          <a:lstStyle/>
          <a:p>
            <a:r>
              <a:rPr lang="en-US" sz="5400">
                <a:solidFill>
                  <a:srgbClr val="000000"/>
                </a:solidFill>
                <a:latin typeface="Knockout 28 Junior Feathrwt" panose="02000506020000020004"/>
              </a:rPr>
              <a:t>Overview of the Year</a:t>
            </a:r>
            <a:endParaRPr lang="en-CA" sz="5400">
              <a:solidFill>
                <a:srgbClr val="000000"/>
              </a:solidFill>
              <a:latin typeface="Knockout 28 Junior Feathrwt" panose="02000506020000020004"/>
            </a:endParaRPr>
          </a:p>
        </p:txBody>
      </p:sp>
      <p:grpSp>
        <p:nvGrpSpPr>
          <p:cNvPr id="6" name="Group 5">
            <a:extLst>
              <a:ext uri="{FF2B5EF4-FFF2-40B4-BE49-F238E27FC236}">
                <a16:creationId xmlns:a16="http://schemas.microsoft.com/office/drawing/2014/main" id="{ED211196-6C89-5CC4-32F0-EDBE0AC3ADCE}"/>
              </a:ext>
            </a:extLst>
          </p:cNvPr>
          <p:cNvGrpSpPr/>
          <p:nvPr/>
        </p:nvGrpSpPr>
        <p:grpSpPr>
          <a:xfrm>
            <a:off x="357562" y="1569795"/>
            <a:ext cx="4321443" cy="2235318"/>
            <a:chOff x="772823" y="971466"/>
            <a:chExt cx="4903063" cy="2498367"/>
          </a:xfrm>
        </p:grpSpPr>
        <p:sp>
          <p:nvSpPr>
            <p:cNvPr id="30" name="Frame 29">
              <a:extLst>
                <a:ext uri="{FF2B5EF4-FFF2-40B4-BE49-F238E27FC236}">
                  <a16:creationId xmlns:a16="http://schemas.microsoft.com/office/drawing/2014/main" id="{D6B27647-E11E-42E7-91D8-B5891A6C9752}"/>
                </a:ext>
              </a:extLst>
            </p:cNvPr>
            <p:cNvSpPr/>
            <p:nvPr/>
          </p:nvSpPr>
          <p:spPr>
            <a:xfrm>
              <a:off x="3123971" y="971466"/>
              <a:ext cx="2551915" cy="2498367"/>
            </a:xfrm>
            <a:prstGeom prst="frame">
              <a:avLst/>
            </a:prstGeom>
            <a:solidFill>
              <a:srgbClr val="FFC22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515656"/>
                </a:solidFill>
              </a:endParaRPr>
            </a:p>
          </p:txBody>
        </p:sp>
        <p:sp>
          <p:nvSpPr>
            <p:cNvPr id="34" name="TextBox 33">
              <a:extLst>
                <a:ext uri="{FF2B5EF4-FFF2-40B4-BE49-F238E27FC236}">
                  <a16:creationId xmlns:a16="http://schemas.microsoft.com/office/drawing/2014/main" id="{FCE157BD-6266-4045-9E7A-F3C96F5BF693}"/>
                </a:ext>
              </a:extLst>
            </p:cNvPr>
            <p:cNvSpPr txBox="1"/>
            <p:nvPr/>
          </p:nvSpPr>
          <p:spPr>
            <a:xfrm>
              <a:off x="772823" y="1466339"/>
              <a:ext cx="2070211" cy="1341582"/>
            </a:xfrm>
            <a:prstGeom prst="rect">
              <a:avLst/>
            </a:prstGeom>
            <a:noFill/>
          </p:spPr>
          <p:txBody>
            <a:bodyPr wrap="square" lIns="91440" tIns="45720" rIns="91440" bIns="45720" rtlCol="0" anchor="t">
              <a:spAutoFit/>
            </a:bodyPr>
            <a:lstStyle/>
            <a:p>
              <a:pPr algn="ctr"/>
              <a:r>
                <a:rPr lang="en-US" sz="1200" b="1" u="sng">
                  <a:solidFill>
                    <a:srgbClr val="515656"/>
                  </a:solidFill>
                  <a:latin typeface="Roboto Condensed"/>
                  <a:ea typeface="Roboto Condensed"/>
                  <a:cs typeface="Roboto Condensed"/>
                </a:rPr>
                <a:t>Project Accelerators</a:t>
              </a:r>
              <a:endParaRPr lang="en-US">
                <a:solidFill>
                  <a:srgbClr val="515656"/>
                </a:solidFill>
              </a:endParaRPr>
            </a:p>
            <a:p>
              <a:pPr algn="ctr"/>
              <a:endParaRPr lang="en-US" sz="1200">
                <a:solidFill>
                  <a:srgbClr val="515656"/>
                </a:solidFill>
                <a:latin typeface="Roboto Condensed" pitchFamily="2" charset="0"/>
                <a:ea typeface="Roboto Condensed" pitchFamily="2" charset="0"/>
              </a:endParaRPr>
            </a:p>
            <a:p>
              <a:pPr algn="ctr"/>
              <a:r>
                <a:rPr lang="en-US" sz="1200">
                  <a:solidFill>
                    <a:srgbClr val="515656"/>
                  </a:solidFill>
                  <a:latin typeface="Roboto Condensed"/>
                  <a:ea typeface="Roboto Condensed"/>
                  <a:cs typeface="Roboto Condensed"/>
                </a:rPr>
                <a:t>Launching </a:t>
              </a:r>
              <a:r>
                <a:rPr lang="en-US" sz="1200" b="1">
                  <a:solidFill>
                    <a:srgbClr val="515656"/>
                  </a:solidFill>
                  <a:latin typeface="Roboto Condensed"/>
                  <a:ea typeface="Roboto Condensed"/>
                  <a:cs typeface="Roboto Condensed"/>
                </a:rPr>
                <a:t>September 22</a:t>
              </a:r>
              <a:r>
                <a:rPr lang="en-US" sz="1200" b="1" baseline="30000">
                  <a:solidFill>
                    <a:srgbClr val="515656"/>
                  </a:solidFill>
                  <a:latin typeface="Roboto Condensed"/>
                  <a:ea typeface="Roboto Condensed"/>
                  <a:cs typeface="Roboto Condensed"/>
                </a:rPr>
                <a:t>nd</a:t>
              </a:r>
              <a:r>
                <a:rPr lang="en-US" sz="1200" b="1">
                  <a:solidFill>
                    <a:srgbClr val="515656"/>
                  </a:solidFill>
                  <a:latin typeface="Roboto Condensed"/>
                  <a:ea typeface="Roboto Condensed"/>
                  <a:cs typeface="Roboto Condensed"/>
                </a:rPr>
                <a:t>, 2025!</a:t>
              </a:r>
            </a:p>
            <a:p>
              <a:pPr algn="ctr"/>
              <a:endParaRPr lang="en-US" sz="1200">
                <a:solidFill>
                  <a:srgbClr val="515656"/>
                </a:solidFill>
                <a:latin typeface="Roboto Condensed"/>
                <a:ea typeface="Roboto Condensed"/>
                <a:cs typeface="Roboto Condensed"/>
              </a:endParaRPr>
            </a:p>
            <a:p>
              <a:pPr algn="ctr"/>
              <a:r>
                <a:rPr lang="en-US" sz="1200">
                  <a:solidFill>
                    <a:srgbClr val="515656"/>
                  </a:solidFill>
                  <a:latin typeface="Roboto Condensed"/>
                  <a:ea typeface="Roboto Condensed"/>
                  <a:cs typeface="Roboto Condensed"/>
                </a:rPr>
                <a:t>More Info Coming soon</a:t>
              </a:r>
            </a:p>
          </p:txBody>
        </p:sp>
      </p:grpSp>
      <p:grpSp>
        <p:nvGrpSpPr>
          <p:cNvPr id="5" name="Group 4">
            <a:extLst>
              <a:ext uri="{FF2B5EF4-FFF2-40B4-BE49-F238E27FC236}">
                <a16:creationId xmlns:a16="http://schemas.microsoft.com/office/drawing/2014/main" id="{26769C6C-238B-DB66-C2DC-22071338C77B}"/>
              </a:ext>
            </a:extLst>
          </p:cNvPr>
          <p:cNvGrpSpPr/>
          <p:nvPr/>
        </p:nvGrpSpPr>
        <p:grpSpPr>
          <a:xfrm>
            <a:off x="7022816" y="1565914"/>
            <a:ext cx="2249197" cy="2235318"/>
            <a:chOff x="6127387" y="1032161"/>
            <a:chExt cx="2620169" cy="2498367"/>
          </a:xfrm>
        </p:grpSpPr>
        <p:sp>
          <p:nvSpPr>
            <p:cNvPr id="31" name="Frame 30">
              <a:extLst>
                <a:ext uri="{FF2B5EF4-FFF2-40B4-BE49-F238E27FC236}">
                  <a16:creationId xmlns:a16="http://schemas.microsoft.com/office/drawing/2014/main" id="{B5CBA5E8-FD81-42B0-BECD-2688FAF84078}"/>
                </a:ext>
              </a:extLst>
            </p:cNvPr>
            <p:cNvSpPr/>
            <p:nvPr/>
          </p:nvSpPr>
          <p:spPr>
            <a:xfrm>
              <a:off x="6127387" y="1032161"/>
              <a:ext cx="2620169" cy="2498367"/>
            </a:xfrm>
            <a:prstGeom prst="frame">
              <a:avLst/>
            </a:prstGeom>
            <a:solidFill>
              <a:srgbClr val="FFC22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515656"/>
                </a:solidFill>
              </a:endParaRPr>
            </a:p>
          </p:txBody>
        </p:sp>
        <p:sp>
          <p:nvSpPr>
            <p:cNvPr id="36" name="TextBox 35">
              <a:extLst>
                <a:ext uri="{FF2B5EF4-FFF2-40B4-BE49-F238E27FC236}">
                  <a16:creationId xmlns:a16="http://schemas.microsoft.com/office/drawing/2014/main" id="{CFD68923-E370-48FD-9E13-DE71012C61ED}"/>
                </a:ext>
              </a:extLst>
            </p:cNvPr>
            <p:cNvSpPr txBox="1"/>
            <p:nvPr/>
          </p:nvSpPr>
          <p:spPr>
            <a:xfrm>
              <a:off x="6245449" y="1438505"/>
              <a:ext cx="2385545" cy="1685577"/>
            </a:xfrm>
            <a:prstGeom prst="rect">
              <a:avLst/>
            </a:prstGeom>
            <a:noFill/>
          </p:spPr>
          <p:txBody>
            <a:bodyPr wrap="square" lIns="91440" tIns="45720" rIns="91440" bIns="45720" rtlCol="0" anchor="t">
              <a:spAutoFit/>
            </a:bodyPr>
            <a:lstStyle/>
            <a:p>
              <a:pPr algn="ctr"/>
              <a:r>
                <a:rPr lang="en-US" sz="1200" b="1" u="sng">
                  <a:solidFill>
                    <a:srgbClr val="515656"/>
                  </a:solidFill>
                  <a:latin typeface="Roboto Condensed"/>
                  <a:ea typeface="Roboto Condensed"/>
                  <a:cs typeface="Roboto Condensed"/>
                </a:rPr>
                <a:t>Regional Expositions</a:t>
              </a:r>
            </a:p>
            <a:p>
              <a:pPr algn="ctr"/>
              <a:r>
                <a:rPr lang="en-US" sz="1200" b="1">
                  <a:solidFill>
                    <a:srgbClr val="515656"/>
                  </a:solidFill>
                  <a:latin typeface="Roboto Condensed"/>
                  <a:ea typeface="Roboto Condensed"/>
                  <a:cs typeface="Roboto Condensed"/>
                </a:rPr>
                <a:t>Atlantic: Halifax</a:t>
              </a:r>
            </a:p>
            <a:p>
              <a:pPr algn="ctr"/>
              <a:r>
                <a:rPr lang="en-US" sz="1100">
                  <a:solidFill>
                    <a:srgbClr val="515656"/>
                  </a:solidFill>
                  <a:latin typeface="Roboto Condensed"/>
                  <a:ea typeface="Roboto Condensed"/>
                  <a:cs typeface="Roboto Condensed"/>
                </a:rPr>
                <a:t>  February 26</a:t>
              </a:r>
              <a:r>
                <a:rPr lang="en-US" sz="1100" baseline="30000">
                  <a:solidFill>
                    <a:srgbClr val="515656"/>
                  </a:solidFill>
                  <a:latin typeface="Roboto Condensed"/>
                  <a:ea typeface="Roboto Condensed"/>
                  <a:cs typeface="Roboto Condensed"/>
                </a:rPr>
                <a:t>th</a:t>
              </a:r>
              <a:r>
                <a:rPr lang="en-US" sz="1100">
                  <a:solidFill>
                    <a:srgbClr val="515656"/>
                  </a:solidFill>
                  <a:latin typeface="Roboto Condensed"/>
                  <a:ea typeface="Roboto Condensed"/>
                  <a:cs typeface="Roboto Condensed"/>
                </a:rPr>
                <a:t> – February 27</a:t>
              </a:r>
              <a:r>
                <a:rPr lang="en-US" sz="1100" baseline="30000">
                  <a:solidFill>
                    <a:srgbClr val="515656"/>
                  </a:solidFill>
                  <a:latin typeface="Roboto Condensed"/>
                  <a:ea typeface="Roboto Condensed"/>
                  <a:cs typeface="Roboto Condensed"/>
                </a:rPr>
                <a:t>th</a:t>
              </a:r>
              <a:r>
                <a:rPr lang="en-US" sz="1100">
                  <a:solidFill>
                    <a:srgbClr val="515656"/>
                  </a:solidFill>
                  <a:latin typeface="Roboto Condensed"/>
                  <a:ea typeface="Roboto Condensed"/>
                  <a:cs typeface="Roboto Condensed"/>
                </a:rPr>
                <a:t>, 2026</a:t>
              </a:r>
            </a:p>
            <a:p>
              <a:pPr algn="ctr"/>
              <a:r>
                <a:rPr lang="en-US" sz="1200" b="1">
                  <a:solidFill>
                    <a:srgbClr val="515656"/>
                  </a:solidFill>
                  <a:latin typeface="Roboto Condensed"/>
                  <a:ea typeface="Roboto Condensed"/>
                  <a:cs typeface="Roboto Condensed"/>
                </a:rPr>
                <a:t>Western: Vancouver</a:t>
              </a:r>
              <a:endParaRPr lang="en-US" sz="1200">
                <a:solidFill>
                  <a:srgbClr val="515656"/>
                </a:solidFill>
                <a:latin typeface="Roboto Condensed"/>
                <a:ea typeface="Roboto Condensed"/>
                <a:cs typeface="Roboto Condensed"/>
              </a:endParaRPr>
            </a:p>
            <a:p>
              <a:pPr algn="ctr"/>
              <a:r>
                <a:rPr lang="en-US" sz="1100">
                  <a:solidFill>
                    <a:srgbClr val="515656"/>
                  </a:solidFill>
                  <a:latin typeface="Roboto Condensed"/>
                  <a:ea typeface="Roboto Condensed"/>
                  <a:cs typeface="Roboto Condensed"/>
                </a:rPr>
                <a:t>March 12</a:t>
              </a:r>
              <a:r>
                <a:rPr lang="en-US" sz="700" baseline="30000">
                  <a:solidFill>
                    <a:srgbClr val="515656"/>
                  </a:solidFill>
                  <a:latin typeface="Roboto Condensed"/>
                  <a:ea typeface="Roboto Condensed"/>
                  <a:cs typeface="Roboto Condensed"/>
                </a:rPr>
                <a:t>th </a:t>
              </a:r>
              <a:r>
                <a:rPr lang="en-US" sz="1100">
                  <a:solidFill>
                    <a:srgbClr val="515656"/>
                  </a:solidFill>
                  <a:latin typeface="Roboto Condensed"/>
                  <a:ea typeface="Roboto Condensed"/>
                  <a:cs typeface="Roboto Condensed"/>
                </a:rPr>
                <a:t>- 13</a:t>
              </a:r>
              <a:r>
                <a:rPr lang="en-US" sz="700" baseline="30000">
                  <a:solidFill>
                    <a:srgbClr val="515656"/>
                  </a:solidFill>
                  <a:latin typeface="Roboto Condensed"/>
                  <a:ea typeface="Roboto Condensed"/>
                  <a:cs typeface="Roboto Condensed"/>
                </a:rPr>
                <a:t>th</a:t>
              </a:r>
              <a:r>
                <a:rPr lang="en-US" sz="1100">
                  <a:solidFill>
                    <a:srgbClr val="515656"/>
                  </a:solidFill>
                  <a:latin typeface="Roboto Condensed"/>
                  <a:ea typeface="Roboto Condensed"/>
                  <a:cs typeface="Roboto Condensed"/>
                </a:rPr>
                <a:t>, 2026</a:t>
              </a:r>
              <a:endParaRPr lang="en-US">
                <a:solidFill>
                  <a:srgbClr val="515656"/>
                </a:solidFill>
              </a:endParaRPr>
            </a:p>
            <a:p>
              <a:pPr algn="ctr"/>
              <a:r>
                <a:rPr lang="en-US" sz="1200" b="1">
                  <a:solidFill>
                    <a:srgbClr val="515656"/>
                  </a:solidFill>
                  <a:latin typeface="Roboto Condensed"/>
                  <a:ea typeface="Roboto Condensed"/>
                  <a:cs typeface="Roboto Condensed"/>
                </a:rPr>
                <a:t>Central: Toronto</a:t>
              </a:r>
            </a:p>
            <a:p>
              <a:pPr algn="ctr"/>
              <a:r>
                <a:rPr lang="en-US" sz="1100">
                  <a:solidFill>
                    <a:srgbClr val="515656"/>
                  </a:solidFill>
                  <a:latin typeface="Roboto Condensed"/>
                  <a:ea typeface="Roboto Condensed"/>
                  <a:cs typeface="Roboto Condensed"/>
                </a:rPr>
                <a:t> March 17</a:t>
              </a:r>
              <a:r>
                <a:rPr lang="en-US" sz="1100" baseline="30000">
                  <a:solidFill>
                    <a:srgbClr val="515656"/>
                  </a:solidFill>
                  <a:latin typeface="Roboto Condensed"/>
                  <a:ea typeface="Roboto Condensed"/>
                  <a:cs typeface="Roboto Condensed"/>
                </a:rPr>
                <a:t>th</a:t>
              </a:r>
              <a:r>
                <a:rPr lang="en-US" sz="1100">
                  <a:solidFill>
                    <a:srgbClr val="515656"/>
                  </a:solidFill>
                  <a:latin typeface="Roboto Condensed"/>
                  <a:ea typeface="Roboto Condensed"/>
                  <a:cs typeface="Roboto Condensed"/>
                </a:rPr>
                <a:t> -18</a:t>
              </a:r>
              <a:r>
                <a:rPr lang="en-US" sz="1100" baseline="30000">
                  <a:solidFill>
                    <a:srgbClr val="515656"/>
                  </a:solidFill>
                  <a:latin typeface="Roboto Condensed"/>
                  <a:ea typeface="Roboto Condensed"/>
                  <a:cs typeface="Roboto Condensed"/>
                </a:rPr>
                <a:t>th</a:t>
              </a:r>
              <a:r>
                <a:rPr lang="en-US" sz="1100">
                  <a:solidFill>
                    <a:srgbClr val="515656"/>
                  </a:solidFill>
                  <a:latin typeface="Roboto Condensed"/>
                  <a:ea typeface="Roboto Condensed"/>
                  <a:cs typeface="Roboto Condensed"/>
                </a:rPr>
                <a:t>, 2026</a:t>
              </a:r>
              <a:endParaRPr lang="en-US" sz="1100" b="1">
                <a:solidFill>
                  <a:srgbClr val="515656"/>
                </a:solidFill>
                <a:latin typeface="Roboto Condensed"/>
                <a:ea typeface="Roboto Condensed"/>
                <a:cs typeface="Roboto Condensed"/>
              </a:endParaRPr>
            </a:p>
          </p:txBody>
        </p:sp>
      </p:grpSp>
      <p:grpSp>
        <p:nvGrpSpPr>
          <p:cNvPr id="4" name="Group 3">
            <a:extLst>
              <a:ext uri="{FF2B5EF4-FFF2-40B4-BE49-F238E27FC236}">
                <a16:creationId xmlns:a16="http://schemas.microsoft.com/office/drawing/2014/main" id="{B69CB808-72C4-1CE4-0C2F-89E6BC03B7BF}"/>
              </a:ext>
            </a:extLst>
          </p:cNvPr>
          <p:cNvGrpSpPr/>
          <p:nvPr/>
        </p:nvGrpSpPr>
        <p:grpSpPr>
          <a:xfrm>
            <a:off x="9327513" y="1565644"/>
            <a:ext cx="2249197" cy="2235318"/>
            <a:chOff x="8969456" y="1031891"/>
            <a:chExt cx="2620169" cy="2498367"/>
          </a:xfrm>
        </p:grpSpPr>
        <p:sp>
          <p:nvSpPr>
            <p:cNvPr id="32" name="Frame 31">
              <a:extLst>
                <a:ext uri="{FF2B5EF4-FFF2-40B4-BE49-F238E27FC236}">
                  <a16:creationId xmlns:a16="http://schemas.microsoft.com/office/drawing/2014/main" id="{A1D5D168-9D96-42DA-9419-F6359887B77E}"/>
                </a:ext>
              </a:extLst>
            </p:cNvPr>
            <p:cNvSpPr/>
            <p:nvPr/>
          </p:nvSpPr>
          <p:spPr>
            <a:xfrm>
              <a:off x="8969456" y="1031891"/>
              <a:ext cx="2620169" cy="2498367"/>
            </a:xfrm>
            <a:prstGeom prst="frame">
              <a:avLst/>
            </a:prstGeom>
            <a:solidFill>
              <a:srgbClr val="FFC22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515656"/>
                </a:solidFill>
              </a:endParaRPr>
            </a:p>
          </p:txBody>
        </p:sp>
        <p:sp>
          <p:nvSpPr>
            <p:cNvPr id="37" name="TextBox 36">
              <a:extLst>
                <a:ext uri="{FF2B5EF4-FFF2-40B4-BE49-F238E27FC236}">
                  <a16:creationId xmlns:a16="http://schemas.microsoft.com/office/drawing/2014/main" id="{CA19A49E-EDA8-45C8-AC49-41339EF3F3B9}"/>
                </a:ext>
              </a:extLst>
            </p:cNvPr>
            <p:cNvSpPr txBox="1"/>
            <p:nvPr/>
          </p:nvSpPr>
          <p:spPr>
            <a:xfrm>
              <a:off x="9212501" y="1368927"/>
              <a:ext cx="2150920" cy="1934973"/>
            </a:xfrm>
            <a:prstGeom prst="rect">
              <a:avLst/>
            </a:prstGeom>
            <a:noFill/>
          </p:spPr>
          <p:txBody>
            <a:bodyPr wrap="square" lIns="91440" tIns="45720" rIns="91440" bIns="45720" rtlCol="0" anchor="t">
              <a:spAutoFit/>
            </a:bodyPr>
            <a:lstStyle/>
            <a:p>
              <a:pPr algn="ctr"/>
              <a:r>
                <a:rPr lang="en-US" sz="1200" b="1" u="sng">
                  <a:solidFill>
                    <a:srgbClr val="515656"/>
                  </a:solidFill>
                  <a:latin typeface="Roboto Condensed"/>
                  <a:ea typeface="Roboto Condensed"/>
                  <a:cs typeface="Roboto Condensed"/>
                </a:rPr>
                <a:t>National Exposition</a:t>
              </a:r>
            </a:p>
            <a:p>
              <a:pPr algn="ctr"/>
              <a:r>
                <a:rPr lang="en-US" sz="1050" b="1">
                  <a:solidFill>
                    <a:srgbClr val="515656"/>
                  </a:solidFill>
                  <a:latin typeface="Roboto Condensed"/>
                  <a:ea typeface="Roboto Condensed"/>
                  <a:cs typeface="Roboto Condensed"/>
                </a:rPr>
                <a:t>Location: Montreal</a:t>
              </a:r>
              <a:endParaRPr lang="en-US" sz="1050">
                <a:solidFill>
                  <a:srgbClr val="515656"/>
                </a:solidFill>
                <a:latin typeface="Roboto Condensed" pitchFamily="2" charset="0"/>
                <a:ea typeface="Roboto Condensed" pitchFamily="2" charset="0"/>
                <a:cs typeface="Roboto Condensed"/>
              </a:endParaRPr>
            </a:p>
            <a:p>
              <a:pPr algn="ctr"/>
              <a:r>
                <a:rPr lang="fr-FR" sz="1050">
                  <a:solidFill>
                    <a:srgbClr val="515656"/>
                  </a:solidFill>
                  <a:latin typeface="Roboto Condensed"/>
                  <a:ea typeface="Roboto Condensed"/>
                  <a:cs typeface="Roboto Condensed"/>
                </a:rPr>
                <a:t>Palais des Congrès de Montréal</a:t>
              </a:r>
            </a:p>
            <a:p>
              <a:pPr algn="ctr"/>
              <a:r>
                <a:rPr lang="en-US" sz="1050">
                  <a:solidFill>
                    <a:srgbClr val="515656"/>
                  </a:solidFill>
                  <a:latin typeface="Roboto Condensed"/>
                  <a:ea typeface="Roboto Condensed"/>
                  <a:cs typeface="Roboto Condensed"/>
                </a:rPr>
                <a:t>May 6</a:t>
              </a:r>
              <a:r>
                <a:rPr lang="en-US" sz="1050" baseline="30000">
                  <a:solidFill>
                    <a:srgbClr val="515656"/>
                  </a:solidFill>
                  <a:latin typeface="Roboto Condensed"/>
                  <a:ea typeface="Roboto Condensed"/>
                  <a:cs typeface="Roboto Condensed"/>
                </a:rPr>
                <a:t>th </a:t>
              </a:r>
              <a:r>
                <a:rPr lang="en-US" sz="1050">
                  <a:solidFill>
                    <a:srgbClr val="515656"/>
                  </a:solidFill>
                  <a:latin typeface="Roboto Condensed"/>
                  <a:ea typeface="Roboto Condensed"/>
                  <a:cs typeface="Roboto Condensed"/>
                </a:rPr>
                <a:t>- 8</a:t>
              </a:r>
              <a:r>
                <a:rPr lang="en-US" sz="1050" baseline="30000">
                  <a:solidFill>
                    <a:srgbClr val="515656"/>
                  </a:solidFill>
                  <a:latin typeface="Roboto Condensed"/>
                  <a:ea typeface="Roboto Condensed"/>
                  <a:cs typeface="Roboto Condensed"/>
                </a:rPr>
                <a:t>th</a:t>
              </a:r>
              <a:r>
                <a:rPr lang="en-US" sz="1050">
                  <a:solidFill>
                    <a:srgbClr val="515656"/>
                  </a:solidFill>
                  <a:latin typeface="Roboto Condensed"/>
                  <a:ea typeface="Roboto Condensed"/>
                  <a:cs typeface="Roboto Condensed"/>
                </a:rPr>
                <a:t>, 2026</a:t>
              </a:r>
              <a:endParaRPr lang="en-US" sz="1050">
                <a:solidFill>
                  <a:srgbClr val="515656"/>
                </a:solidFill>
                <a:latin typeface="Calibri"/>
                <a:ea typeface="Calibri"/>
                <a:cs typeface="Calibri"/>
              </a:endParaRPr>
            </a:p>
            <a:p>
              <a:pPr algn="ctr"/>
              <a:r>
                <a:rPr lang="en-US" sz="1050">
                  <a:solidFill>
                    <a:srgbClr val="515656"/>
                  </a:solidFill>
                  <a:latin typeface="Roboto Condensed"/>
                  <a:ea typeface="Roboto Condensed"/>
                  <a:cs typeface="Roboto Condensed"/>
                </a:rPr>
                <a:t> </a:t>
              </a:r>
              <a:br>
                <a:rPr lang="en-US" sz="1050">
                  <a:solidFill>
                    <a:srgbClr val="515656"/>
                  </a:solidFill>
                  <a:latin typeface="Roboto Condensed"/>
                  <a:ea typeface="Roboto Condensed"/>
                  <a:cs typeface="Roboto Condensed"/>
                </a:rPr>
              </a:br>
              <a:r>
                <a:rPr lang="en-US" sz="1200" b="1" u="sng">
                  <a:solidFill>
                    <a:srgbClr val="515656"/>
                  </a:solidFill>
                  <a:latin typeface="Roboto Condensed"/>
                  <a:ea typeface="Roboto Condensed"/>
                  <a:cs typeface="Roboto Condensed"/>
                </a:rPr>
                <a:t>Leadership Summit</a:t>
              </a:r>
              <a:endParaRPr lang="en-US" sz="1200">
                <a:solidFill>
                  <a:srgbClr val="515656"/>
                </a:solidFill>
                <a:ea typeface="Calibri"/>
                <a:cs typeface="Calibri"/>
              </a:endParaRPr>
            </a:p>
            <a:p>
              <a:pPr algn="ctr"/>
              <a:r>
                <a:rPr lang="en-US" sz="1050">
                  <a:solidFill>
                    <a:srgbClr val="515656"/>
                  </a:solidFill>
                  <a:latin typeface="Roboto Condensed"/>
                  <a:ea typeface="Roboto Condensed"/>
                  <a:cs typeface="Roboto Condensed"/>
                </a:rPr>
                <a:t>Takes place after National Expo</a:t>
              </a:r>
            </a:p>
            <a:p>
              <a:pPr algn="ctr"/>
              <a:endParaRPr lang="en-US" sz="900">
                <a:solidFill>
                  <a:srgbClr val="515656"/>
                </a:solidFill>
                <a:latin typeface="Roboto Condensed"/>
                <a:ea typeface="Roboto Condensed"/>
                <a:cs typeface="Roboto Condensed"/>
              </a:endParaRPr>
            </a:p>
          </p:txBody>
        </p:sp>
      </p:grpSp>
      <p:sp>
        <p:nvSpPr>
          <p:cNvPr id="40" name="TextBox 39">
            <a:extLst>
              <a:ext uri="{FF2B5EF4-FFF2-40B4-BE49-F238E27FC236}">
                <a16:creationId xmlns:a16="http://schemas.microsoft.com/office/drawing/2014/main" id="{75DDB7DD-CA56-4FE0-8F92-38C7C94E6472}"/>
              </a:ext>
            </a:extLst>
          </p:cNvPr>
          <p:cNvSpPr txBox="1"/>
          <p:nvPr/>
        </p:nvSpPr>
        <p:spPr>
          <a:xfrm>
            <a:off x="1326871" y="4447699"/>
            <a:ext cx="1422429" cy="1077218"/>
          </a:xfrm>
          <a:prstGeom prst="rect">
            <a:avLst/>
          </a:prstGeom>
          <a:noFill/>
          <a:ln>
            <a:solidFill>
              <a:srgbClr val="FFC222"/>
            </a:solidFill>
          </a:ln>
        </p:spPr>
        <p:txBody>
          <a:bodyPr wrap="square" lIns="91440" tIns="45720" rIns="91440" bIns="45720" rtlCol="0" anchor="t">
            <a:spAutoFit/>
          </a:bodyPr>
          <a:lstStyle/>
          <a:p>
            <a:pPr algn="ctr"/>
            <a:r>
              <a:rPr lang="en-US" sz="1600" b="1">
                <a:solidFill>
                  <a:srgbClr val="515656"/>
                </a:solidFill>
                <a:latin typeface="Roboto Condensed"/>
                <a:ea typeface="Roboto Condensed"/>
                <a:cs typeface="Roboto Condensed"/>
              </a:rPr>
              <a:t>August -September:</a:t>
            </a:r>
            <a:br>
              <a:rPr lang="en-US" sz="1600" b="1">
                <a:solidFill>
                  <a:srgbClr val="515656"/>
                </a:solidFill>
                <a:latin typeface="Roboto Condensed"/>
                <a:ea typeface="Roboto Condensed"/>
                <a:cs typeface="Roboto Condensed"/>
              </a:rPr>
            </a:br>
            <a:r>
              <a:rPr lang="en-US" sz="1600">
                <a:solidFill>
                  <a:srgbClr val="515656"/>
                </a:solidFill>
                <a:latin typeface="Roboto Condensed"/>
                <a:ea typeface="Roboto Condensed"/>
                <a:cs typeface="Roboto Condensed"/>
              </a:rPr>
              <a:t>Fall Recruitment</a:t>
            </a:r>
            <a:endParaRPr lang="en-CA" sz="1600">
              <a:solidFill>
                <a:srgbClr val="515656"/>
              </a:solidFill>
              <a:latin typeface="Roboto Condensed"/>
              <a:ea typeface="Roboto Condensed"/>
              <a:cs typeface="Roboto Condensed"/>
            </a:endParaRPr>
          </a:p>
        </p:txBody>
      </p:sp>
      <p:grpSp>
        <p:nvGrpSpPr>
          <p:cNvPr id="8" name="Group 7">
            <a:extLst>
              <a:ext uri="{FF2B5EF4-FFF2-40B4-BE49-F238E27FC236}">
                <a16:creationId xmlns:a16="http://schemas.microsoft.com/office/drawing/2014/main" id="{E63FDEA4-D2A9-E2FF-5078-4542B924E65A}"/>
              </a:ext>
            </a:extLst>
          </p:cNvPr>
          <p:cNvGrpSpPr/>
          <p:nvPr/>
        </p:nvGrpSpPr>
        <p:grpSpPr>
          <a:xfrm>
            <a:off x="165035" y="1565222"/>
            <a:ext cx="6802898" cy="2235317"/>
            <a:chOff x="164200" y="1018554"/>
            <a:chExt cx="8234305" cy="2498366"/>
          </a:xfrm>
        </p:grpSpPr>
        <p:sp>
          <p:nvSpPr>
            <p:cNvPr id="29" name="Frame 28">
              <a:extLst>
                <a:ext uri="{FF2B5EF4-FFF2-40B4-BE49-F238E27FC236}">
                  <a16:creationId xmlns:a16="http://schemas.microsoft.com/office/drawing/2014/main" id="{EA125E4D-C588-4111-9BFE-D7F4CF8E236B}"/>
                </a:ext>
              </a:extLst>
            </p:cNvPr>
            <p:cNvSpPr/>
            <p:nvPr/>
          </p:nvSpPr>
          <p:spPr>
            <a:xfrm>
              <a:off x="164200" y="1018554"/>
              <a:ext cx="2687871" cy="2498366"/>
            </a:xfrm>
            <a:prstGeom prst="frame">
              <a:avLst/>
            </a:prstGeom>
            <a:solidFill>
              <a:srgbClr val="FFC22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 name="TextBox 2">
              <a:extLst>
                <a:ext uri="{FF2B5EF4-FFF2-40B4-BE49-F238E27FC236}">
                  <a16:creationId xmlns:a16="http://schemas.microsoft.com/office/drawing/2014/main" id="{9866079B-87FE-CDC1-23DB-18051D8B64E3}"/>
                </a:ext>
              </a:extLst>
            </p:cNvPr>
            <p:cNvSpPr txBox="1"/>
            <p:nvPr/>
          </p:nvSpPr>
          <p:spPr>
            <a:xfrm>
              <a:off x="5666359" y="2076648"/>
              <a:ext cx="2732146" cy="1049186"/>
            </a:xfrm>
            <a:prstGeom prst="rect">
              <a:avLst/>
            </a:prstGeom>
            <a:noFill/>
          </p:spPr>
          <p:txBody>
            <a:bodyPr wrap="square" lIns="91440" tIns="45720" rIns="91440" bIns="45720" rtlCol="0" anchor="t">
              <a:spAutoFit/>
            </a:bodyPr>
            <a:lstStyle/>
            <a:p>
              <a:pPr algn="ctr"/>
              <a:r>
                <a:rPr lang="en-US" sz="1100">
                  <a:solidFill>
                    <a:srgbClr val="515656"/>
                  </a:solidFill>
                  <a:latin typeface="Roboto Condensed"/>
                  <a:ea typeface="Roboto Condensed"/>
                  <a:cs typeface="Roboto Condensed"/>
                </a:rPr>
                <a:t>• October 18 – Toronto</a:t>
              </a:r>
            </a:p>
            <a:p>
              <a:pPr algn="ctr"/>
              <a:r>
                <a:rPr lang="en-US" sz="1100">
                  <a:solidFill>
                    <a:srgbClr val="515656"/>
                  </a:solidFill>
                  <a:latin typeface="Roboto Condensed"/>
                  <a:ea typeface="Roboto Condensed"/>
                  <a:cs typeface="Roboto Condensed"/>
                </a:rPr>
                <a:t>• October 18 – Vancouver</a:t>
              </a:r>
            </a:p>
            <a:p>
              <a:pPr algn="ctr"/>
              <a:r>
                <a:rPr lang="en-US" sz="1100">
                  <a:solidFill>
                    <a:srgbClr val="515656"/>
                  </a:solidFill>
                  <a:latin typeface="Roboto Condensed"/>
                  <a:ea typeface="Roboto Condensed"/>
                  <a:cs typeface="Roboto Condensed"/>
                </a:rPr>
                <a:t>• October 25 – Calgary</a:t>
              </a:r>
            </a:p>
            <a:p>
              <a:pPr algn="ctr"/>
              <a:r>
                <a:rPr lang="en-US" sz="1100">
                  <a:solidFill>
                    <a:srgbClr val="515656"/>
                  </a:solidFill>
                  <a:latin typeface="Roboto Condensed"/>
                  <a:ea typeface="Roboto Condensed"/>
                  <a:cs typeface="Roboto Condensed"/>
                </a:rPr>
                <a:t>• October 25 – Montreal</a:t>
              </a:r>
            </a:p>
            <a:p>
              <a:pPr algn="ctr"/>
              <a:r>
                <a:rPr lang="en-US" sz="1100">
                  <a:solidFill>
                    <a:srgbClr val="515656"/>
                  </a:solidFill>
                  <a:latin typeface="Roboto Condensed"/>
                  <a:ea typeface="Roboto Condensed"/>
                  <a:cs typeface="Roboto Condensed"/>
                </a:rPr>
                <a:t>• November 1 – Halifax </a:t>
              </a:r>
            </a:p>
          </p:txBody>
        </p:sp>
        <p:sp>
          <p:nvSpPr>
            <p:cNvPr id="35" name="TextBox 34">
              <a:extLst>
                <a:ext uri="{FF2B5EF4-FFF2-40B4-BE49-F238E27FC236}">
                  <a16:creationId xmlns:a16="http://schemas.microsoft.com/office/drawing/2014/main" id="{3E887025-79BE-4BE4-8603-7736924AB249}"/>
                </a:ext>
              </a:extLst>
            </p:cNvPr>
            <p:cNvSpPr txBox="1"/>
            <p:nvPr/>
          </p:nvSpPr>
          <p:spPr>
            <a:xfrm>
              <a:off x="5830980" y="1404500"/>
              <a:ext cx="2462194" cy="687991"/>
            </a:xfrm>
            <a:prstGeom prst="rect">
              <a:avLst/>
            </a:prstGeom>
            <a:noFill/>
          </p:spPr>
          <p:txBody>
            <a:bodyPr wrap="square" lIns="91440" tIns="45720" rIns="91440" bIns="45720" rtlCol="0" anchor="t">
              <a:spAutoFit/>
            </a:bodyPr>
            <a:lstStyle>
              <a:defPPr>
                <a:defRPr lang="en-US"/>
              </a:defPPr>
              <a:lvl1pPr algn="ctr">
                <a:defRPr sz="1600" b="1" u="sng">
                  <a:solidFill>
                    <a:srgbClr val="515656"/>
                  </a:solidFill>
                  <a:latin typeface="Roboto"/>
                </a:defRPr>
              </a:lvl1pPr>
            </a:lstStyle>
            <a:p>
              <a:r>
                <a:rPr lang="en-US" sz="1200">
                  <a:latin typeface="Roboto Condensed"/>
                  <a:ea typeface="Roboto Condensed"/>
                  <a:cs typeface="Roboto Condensed"/>
                </a:rPr>
                <a:t>Collaboration Summits</a:t>
              </a:r>
              <a:endParaRPr lang="en-CA" sz="1200" b="0" u="none">
                <a:latin typeface="Roboto Condensed"/>
                <a:ea typeface="Roboto Condensed"/>
                <a:cs typeface="Roboto Condensed"/>
              </a:endParaRPr>
            </a:p>
            <a:p>
              <a:r>
                <a:rPr lang="en-US" sz="1100" b="0" u="none">
                  <a:latin typeface="Roboto Condensed"/>
                  <a:ea typeface="Roboto Condensed"/>
                  <a:cs typeface="Roboto Condensed"/>
                </a:rPr>
                <a:t>(Open to 2</a:t>
              </a:r>
            </a:p>
            <a:p>
              <a:r>
                <a:rPr lang="en-US" sz="1100" b="0" u="none">
                  <a:latin typeface="Roboto Condensed"/>
                  <a:ea typeface="Roboto Condensed"/>
                  <a:cs typeface="Roboto Condensed"/>
                </a:rPr>
                <a:t> student leaders per team</a:t>
              </a:r>
              <a:r>
                <a:rPr lang="en-US" sz="1100" b="0" u="none">
                  <a:solidFill>
                    <a:schemeClr val="tx1"/>
                  </a:solidFill>
                  <a:latin typeface="Roboto Condensed"/>
                  <a:ea typeface="Roboto Condensed"/>
                  <a:cs typeface="Roboto Condensed"/>
                </a:rPr>
                <a:t>)</a:t>
              </a:r>
            </a:p>
          </p:txBody>
        </p:sp>
      </p:grpSp>
      <p:sp>
        <p:nvSpPr>
          <p:cNvPr id="12" name="TextBox 11">
            <a:extLst>
              <a:ext uri="{FF2B5EF4-FFF2-40B4-BE49-F238E27FC236}">
                <a16:creationId xmlns:a16="http://schemas.microsoft.com/office/drawing/2014/main" id="{6C89CB61-BF6B-3179-54F7-FFAF7937B4C9}"/>
              </a:ext>
            </a:extLst>
          </p:cNvPr>
          <p:cNvSpPr txBox="1"/>
          <p:nvPr/>
        </p:nvSpPr>
        <p:spPr>
          <a:xfrm>
            <a:off x="1676401" y="5949777"/>
            <a:ext cx="8839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515656"/>
                </a:solidFill>
                <a:latin typeface="Roboto"/>
                <a:ea typeface="Roboto"/>
                <a:cs typeface="Roboto"/>
              </a:rPr>
              <a:t>Typical Year For Enactus Teams</a:t>
            </a:r>
            <a:endParaRPr lang="en-US" b="1">
              <a:solidFill>
                <a:srgbClr val="515656"/>
              </a:solidFill>
              <a:latin typeface="Roboto"/>
              <a:ea typeface="Roboto"/>
              <a:cs typeface="Roboto"/>
            </a:endParaRPr>
          </a:p>
        </p:txBody>
      </p:sp>
      <p:sp>
        <p:nvSpPr>
          <p:cNvPr id="16" name="TextBox 15">
            <a:extLst>
              <a:ext uri="{FF2B5EF4-FFF2-40B4-BE49-F238E27FC236}">
                <a16:creationId xmlns:a16="http://schemas.microsoft.com/office/drawing/2014/main" id="{EDE00BA8-E372-8A96-6A54-758DBF4557D6}"/>
              </a:ext>
            </a:extLst>
          </p:cNvPr>
          <p:cNvSpPr txBox="1"/>
          <p:nvPr/>
        </p:nvSpPr>
        <p:spPr>
          <a:xfrm>
            <a:off x="4968700" y="4442660"/>
            <a:ext cx="1422429" cy="1077218"/>
          </a:xfrm>
          <a:prstGeom prst="rect">
            <a:avLst/>
          </a:prstGeom>
          <a:noFill/>
          <a:ln>
            <a:solidFill>
              <a:srgbClr val="FFC222"/>
            </a:solidFill>
          </a:ln>
        </p:spPr>
        <p:txBody>
          <a:bodyPr wrap="square" lIns="91440" tIns="45720" rIns="91440" bIns="45720" rtlCol="0" anchor="t">
            <a:spAutoFit/>
          </a:bodyPr>
          <a:lstStyle/>
          <a:p>
            <a:pPr algn="ctr"/>
            <a:r>
              <a:rPr lang="en-US" sz="1600" b="1">
                <a:solidFill>
                  <a:srgbClr val="515656"/>
                </a:solidFill>
                <a:latin typeface="Roboto Condensed"/>
                <a:ea typeface="Roboto Condensed"/>
                <a:cs typeface="Roboto Condensed"/>
              </a:rPr>
              <a:t>January - February:</a:t>
            </a:r>
            <a:br>
              <a:rPr lang="en-US" sz="1600" b="1">
                <a:solidFill>
                  <a:srgbClr val="515656"/>
                </a:solidFill>
                <a:latin typeface="Roboto Condensed"/>
                <a:ea typeface="Roboto Condensed"/>
                <a:cs typeface="Roboto Condensed"/>
              </a:rPr>
            </a:br>
            <a:r>
              <a:rPr lang="en-US" sz="1600">
                <a:solidFill>
                  <a:srgbClr val="515656"/>
                </a:solidFill>
                <a:latin typeface="Roboto Condensed"/>
                <a:ea typeface="Roboto Condensed"/>
                <a:cs typeface="Roboto Condensed"/>
              </a:rPr>
              <a:t>Winter Recruitment</a:t>
            </a:r>
            <a:endParaRPr lang="en-CA" sz="1600">
              <a:solidFill>
                <a:srgbClr val="515656"/>
              </a:solidFill>
              <a:latin typeface="Roboto Condensed"/>
              <a:ea typeface="Roboto Condensed"/>
              <a:cs typeface="Roboto Condensed"/>
            </a:endParaRPr>
          </a:p>
        </p:txBody>
      </p:sp>
      <p:sp>
        <p:nvSpPr>
          <p:cNvPr id="19" name="TextBox 18">
            <a:extLst>
              <a:ext uri="{FF2B5EF4-FFF2-40B4-BE49-F238E27FC236}">
                <a16:creationId xmlns:a16="http://schemas.microsoft.com/office/drawing/2014/main" id="{401762F2-F84E-C40B-3788-1507B39BDE1C}"/>
              </a:ext>
            </a:extLst>
          </p:cNvPr>
          <p:cNvSpPr txBox="1"/>
          <p:nvPr/>
        </p:nvSpPr>
        <p:spPr>
          <a:xfrm>
            <a:off x="3146784" y="4445261"/>
            <a:ext cx="1422429" cy="830997"/>
          </a:xfrm>
          <a:prstGeom prst="rect">
            <a:avLst/>
          </a:prstGeom>
          <a:noFill/>
          <a:ln>
            <a:solidFill>
              <a:srgbClr val="FFC222"/>
            </a:solidFill>
          </a:ln>
        </p:spPr>
        <p:txBody>
          <a:bodyPr wrap="square" lIns="91440" tIns="45720" rIns="91440" bIns="45720" rtlCol="0" anchor="t">
            <a:spAutoFit/>
          </a:bodyPr>
          <a:lstStyle/>
          <a:p>
            <a:pPr algn="ctr"/>
            <a:r>
              <a:rPr lang="en-US" sz="1600" b="1">
                <a:solidFill>
                  <a:srgbClr val="515656"/>
                </a:solidFill>
                <a:latin typeface="Roboto Condensed"/>
                <a:ea typeface="Roboto Condensed"/>
                <a:cs typeface="Roboto Condensed"/>
              </a:rPr>
              <a:t>Oct - Dec:</a:t>
            </a:r>
            <a:br>
              <a:rPr lang="en-US" sz="1600" b="1">
                <a:solidFill>
                  <a:srgbClr val="515656"/>
                </a:solidFill>
                <a:latin typeface="Roboto Condensed"/>
                <a:ea typeface="Roboto Condensed"/>
                <a:cs typeface="Roboto Condensed"/>
              </a:rPr>
            </a:br>
            <a:r>
              <a:rPr lang="en-US" sz="1600">
                <a:solidFill>
                  <a:srgbClr val="515656"/>
                </a:solidFill>
                <a:latin typeface="Roboto Condensed"/>
                <a:ea typeface="Roboto Condensed"/>
                <a:cs typeface="Roboto Condensed"/>
              </a:rPr>
              <a:t>Project Development</a:t>
            </a:r>
          </a:p>
        </p:txBody>
      </p:sp>
      <p:sp>
        <p:nvSpPr>
          <p:cNvPr id="21" name="TextBox 20">
            <a:extLst>
              <a:ext uri="{FF2B5EF4-FFF2-40B4-BE49-F238E27FC236}">
                <a16:creationId xmlns:a16="http://schemas.microsoft.com/office/drawing/2014/main" id="{25250464-020A-57BD-6C17-9F9796680606}"/>
              </a:ext>
            </a:extLst>
          </p:cNvPr>
          <p:cNvSpPr txBox="1"/>
          <p:nvPr/>
        </p:nvSpPr>
        <p:spPr>
          <a:xfrm>
            <a:off x="6784005" y="4442659"/>
            <a:ext cx="2224533" cy="1077218"/>
          </a:xfrm>
          <a:prstGeom prst="rect">
            <a:avLst/>
          </a:prstGeom>
          <a:noFill/>
          <a:ln>
            <a:solidFill>
              <a:srgbClr val="FFC222"/>
            </a:solidFill>
          </a:ln>
        </p:spPr>
        <p:txBody>
          <a:bodyPr wrap="square" lIns="91440" tIns="45720" rIns="91440" bIns="45720" rtlCol="0" anchor="t">
            <a:spAutoFit/>
          </a:bodyPr>
          <a:lstStyle/>
          <a:p>
            <a:pPr algn="ctr"/>
            <a:r>
              <a:rPr lang="en-US" sz="1600" b="1">
                <a:solidFill>
                  <a:srgbClr val="515656"/>
                </a:solidFill>
                <a:latin typeface="Roboto Condensed"/>
                <a:ea typeface="Roboto Condensed"/>
                <a:cs typeface="Roboto Condensed"/>
              </a:rPr>
              <a:t>Jan - May:</a:t>
            </a:r>
            <a:endParaRPr lang="en-US">
              <a:solidFill>
                <a:srgbClr val="515656"/>
              </a:solidFill>
              <a:latin typeface="Calibri" panose="020F0502020204030204"/>
              <a:ea typeface="Calibri" panose="020F0502020204030204"/>
              <a:cs typeface="Calibri" panose="020F0502020204030204"/>
            </a:endParaRPr>
          </a:p>
          <a:p>
            <a:pPr algn="ctr"/>
            <a:r>
              <a:rPr lang="en-US" sz="1600">
                <a:solidFill>
                  <a:srgbClr val="515656"/>
                </a:solidFill>
                <a:latin typeface="Roboto Condensed"/>
                <a:ea typeface="Roboto Condensed"/>
                <a:cs typeface="Roboto Condensed"/>
              </a:rPr>
              <a:t>Project Development</a:t>
            </a:r>
            <a:endParaRPr lang="en-US">
              <a:solidFill>
                <a:srgbClr val="515656"/>
              </a:solidFill>
              <a:ea typeface="Calibri" panose="020F0502020204030204"/>
              <a:cs typeface="Calibri" panose="020F0502020204030204"/>
            </a:endParaRPr>
          </a:p>
          <a:p>
            <a:pPr algn="ctr"/>
            <a:r>
              <a:rPr lang="en-US" sz="1600">
                <a:solidFill>
                  <a:srgbClr val="515656"/>
                </a:solidFill>
                <a:latin typeface="Roboto Condensed"/>
                <a:ea typeface="Roboto Condensed"/>
                <a:cs typeface="Roboto Condensed"/>
              </a:rPr>
              <a:t>Regionals and Nationals Preparation</a:t>
            </a:r>
          </a:p>
        </p:txBody>
      </p:sp>
      <p:sp>
        <p:nvSpPr>
          <p:cNvPr id="25" name="TextBox 24">
            <a:extLst>
              <a:ext uri="{FF2B5EF4-FFF2-40B4-BE49-F238E27FC236}">
                <a16:creationId xmlns:a16="http://schemas.microsoft.com/office/drawing/2014/main" id="{0875C926-B390-24AD-AAAF-9A9F8CE9BCB6}"/>
              </a:ext>
            </a:extLst>
          </p:cNvPr>
          <p:cNvSpPr txBox="1"/>
          <p:nvPr/>
        </p:nvSpPr>
        <p:spPr>
          <a:xfrm>
            <a:off x="9411711" y="4442386"/>
            <a:ext cx="1422429" cy="830997"/>
          </a:xfrm>
          <a:prstGeom prst="rect">
            <a:avLst/>
          </a:prstGeom>
          <a:noFill/>
          <a:ln>
            <a:solidFill>
              <a:srgbClr val="FFC222"/>
            </a:solidFill>
          </a:ln>
        </p:spPr>
        <p:txBody>
          <a:bodyPr wrap="square" lIns="91440" tIns="45720" rIns="91440" bIns="45720" rtlCol="0" anchor="t">
            <a:spAutoFit/>
          </a:bodyPr>
          <a:lstStyle>
            <a:defPPr>
              <a:defRPr lang="en-US"/>
            </a:defPPr>
            <a:lvl1pPr algn="ctr">
              <a:defRPr sz="1600" b="1">
                <a:solidFill>
                  <a:srgbClr val="515656"/>
                </a:solidFill>
                <a:latin typeface="Roboto Condensed"/>
                <a:ea typeface="Roboto Condensed"/>
                <a:cs typeface="Roboto Condensed"/>
              </a:defRPr>
            </a:lvl1pPr>
          </a:lstStyle>
          <a:p>
            <a:r>
              <a:rPr lang="en-US"/>
              <a:t>May - July:</a:t>
            </a:r>
            <a:br>
              <a:rPr lang="en-US"/>
            </a:br>
            <a:r>
              <a:rPr lang="en-US" b="0"/>
              <a:t>Team Succession</a:t>
            </a:r>
          </a:p>
        </p:txBody>
      </p:sp>
      <p:grpSp>
        <p:nvGrpSpPr>
          <p:cNvPr id="10" name="Group 9">
            <a:extLst>
              <a:ext uri="{FF2B5EF4-FFF2-40B4-BE49-F238E27FC236}">
                <a16:creationId xmlns:a16="http://schemas.microsoft.com/office/drawing/2014/main" id="{55F200F4-8653-3B24-CA89-991137CA2D15}"/>
              </a:ext>
            </a:extLst>
          </p:cNvPr>
          <p:cNvGrpSpPr/>
          <p:nvPr/>
        </p:nvGrpSpPr>
        <p:grpSpPr>
          <a:xfrm>
            <a:off x="2627687" y="1569795"/>
            <a:ext cx="4347344" cy="2235318"/>
            <a:chOff x="743436" y="971466"/>
            <a:chExt cx="4932450" cy="2498367"/>
          </a:xfrm>
        </p:grpSpPr>
        <p:sp>
          <p:nvSpPr>
            <p:cNvPr id="11" name="Frame 10">
              <a:extLst>
                <a:ext uri="{FF2B5EF4-FFF2-40B4-BE49-F238E27FC236}">
                  <a16:creationId xmlns:a16="http://schemas.microsoft.com/office/drawing/2014/main" id="{26A3E1C7-D6EE-4460-7686-F66B1121CFE2}"/>
                </a:ext>
              </a:extLst>
            </p:cNvPr>
            <p:cNvSpPr/>
            <p:nvPr/>
          </p:nvSpPr>
          <p:spPr>
            <a:xfrm>
              <a:off x="3123971" y="971466"/>
              <a:ext cx="2551915" cy="2498367"/>
            </a:xfrm>
            <a:prstGeom prst="frame">
              <a:avLst/>
            </a:prstGeom>
            <a:solidFill>
              <a:srgbClr val="FFC22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515656"/>
                </a:solidFill>
              </a:endParaRPr>
            </a:p>
          </p:txBody>
        </p:sp>
        <p:sp>
          <p:nvSpPr>
            <p:cNvPr id="13" name="TextBox 12">
              <a:extLst>
                <a:ext uri="{FF2B5EF4-FFF2-40B4-BE49-F238E27FC236}">
                  <a16:creationId xmlns:a16="http://schemas.microsoft.com/office/drawing/2014/main" id="{AE3F3477-4E8C-4584-3457-6B9AE014A9E9}"/>
                </a:ext>
              </a:extLst>
            </p:cNvPr>
            <p:cNvSpPr txBox="1"/>
            <p:nvPr/>
          </p:nvSpPr>
          <p:spPr>
            <a:xfrm>
              <a:off x="743436" y="1471010"/>
              <a:ext cx="2070212" cy="1547979"/>
            </a:xfrm>
            <a:prstGeom prst="rect">
              <a:avLst/>
            </a:prstGeom>
            <a:noFill/>
          </p:spPr>
          <p:txBody>
            <a:bodyPr wrap="square" lIns="91440" tIns="45720" rIns="91440" bIns="45720" rtlCol="0" anchor="t">
              <a:spAutoFit/>
            </a:bodyPr>
            <a:lstStyle/>
            <a:p>
              <a:pPr algn="ctr"/>
              <a:r>
                <a:rPr lang="en-US" sz="1200" b="1" u="sng">
                  <a:solidFill>
                    <a:srgbClr val="515656"/>
                  </a:solidFill>
                  <a:latin typeface="Roboto Condensed"/>
                  <a:ea typeface="Roboto Condensed"/>
                  <a:cs typeface="Roboto Condensed"/>
                </a:rPr>
                <a:t>Enactus World Cup</a:t>
              </a:r>
              <a:endParaRPr lang="en-US" sz="1200">
                <a:solidFill>
                  <a:srgbClr val="515656"/>
                </a:solidFill>
                <a:latin typeface="Roboto Condensed"/>
                <a:ea typeface="Roboto Condensed"/>
                <a:cs typeface="Roboto Condensed"/>
              </a:endParaRPr>
            </a:p>
            <a:p>
              <a:pPr algn="ctr"/>
              <a:endParaRPr lang="en-US" sz="1200" b="1" u="sng">
                <a:solidFill>
                  <a:srgbClr val="515656"/>
                </a:solidFill>
                <a:latin typeface="Roboto Condensed"/>
                <a:ea typeface="Roboto Condensed"/>
                <a:cs typeface="Roboto Condensed"/>
              </a:endParaRPr>
            </a:p>
            <a:p>
              <a:pPr algn="ctr"/>
              <a:r>
                <a:rPr lang="en-US" sz="1200">
                  <a:solidFill>
                    <a:srgbClr val="515656"/>
                  </a:solidFill>
                  <a:latin typeface="Roboto Condensed"/>
                  <a:ea typeface="Roboto Condensed"/>
                  <a:cs typeface="Roboto Condensed"/>
                </a:rPr>
                <a:t>Location: Bangkok, Thailand</a:t>
              </a:r>
              <a:endParaRPr lang="en-US" sz="1200">
                <a:solidFill>
                  <a:srgbClr val="515656"/>
                </a:solidFill>
                <a:latin typeface="Roboto Condensed" pitchFamily="2" charset="0"/>
                <a:ea typeface="Roboto Condensed" pitchFamily="2" charset="0"/>
                <a:cs typeface="Roboto Condensed"/>
              </a:endParaRPr>
            </a:p>
            <a:p>
              <a:pPr algn="ctr"/>
              <a:endParaRPr lang="en-US" sz="1200">
                <a:solidFill>
                  <a:srgbClr val="515656"/>
                </a:solidFill>
                <a:latin typeface="Roboto Condensed"/>
                <a:ea typeface="Roboto Condensed"/>
                <a:cs typeface="Roboto Condensed"/>
              </a:endParaRPr>
            </a:p>
            <a:p>
              <a:pPr algn="ctr"/>
              <a:r>
                <a:rPr lang="en-US" sz="1200">
                  <a:solidFill>
                    <a:srgbClr val="515656"/>
                  </a:solidFill>
                  <a:latin typeface="Roboto Condensed"/>
                  <a:ea typeface="Roboto Condensed"/>
                  <a:cs typeface="Roboto Condensed"/>
                </a:rPr>
                <a:t>September 25</a:t>
              </a:r>
              <a:r>
                <a:rPr lang="en-US" sz="1200" baseline="30000">
                  <a:solidFill>
                    <a:srgbClr val="515656"/>
                  </a:solidFill>
                  <a:latin typeface="Roboto Condensed"/>
                  <a:ea typeface="Roboto Condensed"/>
                  <a:cs typeface="Roboto Condensed"/>
                </a:rPr>
                <a:t>th</a:t>
              </a:r>
              <a:r>
                <a:rPr lang="en-US" sz="1200">
                  <a:solidFill>
                    <a:srgbClr val="515656"/>
                  </a:solidFill>
                  <a:latin typeface="Roboto Condensed"/>
                  <a:ea typeface="Roboto Condensed"/>
                  <a:cs typeface="Roboto Condensed"/>
                </a:rPr>
                <a:t> – 28</a:t>
              </a:r>
              <a:r>
                <a:rPr lang="en-US" sz="1200" baseline="30000">
                  <a:solidFill>
                    <a:srgbClr val="515656"/>
                  </a:solidFill>
                  <a:latin typeface="Roboto Condensed"/>
                  <a:ea typeface="Roboto Condensed"/>
                  <a:cs typeface="Roboto Condensed"/>
                </a:rPr>
                <a:t>th</a:t>
              </a:r>
              <a:r>
                <a:rPr lang="en-US" sz="1200">
                  <a:solidFill>
                    <a:srgbClr val="515656"/>
                  </a:solidFill>
                  <a:latin typeface="Roboto Condensed"/>
                  <a:ea typeface="Roboto Condensed"/>
                  <a:cs typeface="Roboto Condensed"/>
                </a:rPr>
                <a:t>, 2025</a:t>
              </a:r>
              <a:endParaRPr lang="en-US" sz="1200">
                <a:solidFill>
                  <a:srgbClr val="515656"/>
                </a:solidFill>
              </a:endParaRPr>
            </a:p>
          </p:txBody>
        </p:sp>
      </p:grpSp>
    </p:spTree>
    <p:extLst>
      <p:ext uri="{BB962C8B-B14F-4D97-AF65-F5344CB8AC3E}">
        <p14:creationId xmlns:p14="http://schemas.microsoft.com/office/powerpoint/2010/main" val="256626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FF6C3D5-FB26-3659-D89B-97F8D65B1A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B2D22A4-BDD0-34D8-7A63-38BE573F9710}"/>
              </a:ext>
            </a:extLst>
          </p:cNvPr>
          <p:cNvSpPr txBox="1"/>
          <p:nvPr/>
        </p:nvSpPr>
        <p:spPr>
          <a:xfrm>
            <a:off x="1395412" y="2273890"/>
            <a:ext cx="9401175" cy="2308324"/>
          </a:xfrm>
          <a:prstGeom prst="rect">
            <a:avLst/>
          </a:prstGeom>
          <a:noFill/>
        </p:spPr>
        <p:txBody>
          <a:bodyPr wrap="square" lIns="91440" tIns="45720" rIns="91440" bIns="45720" rtlCol="0" anchor="t">
            <a:spAutoFit/>
          </a:bodyPr>
          <a:lstStyle/>
          <a:p>
            <a:pPr algn="ctr"/>
            <a:r>
              <a:rPr lang="en-US" sz="7200">
                <a:solidFill>
                  <a:srgbClr val="000000"/>
                </a:solidFill>
                <a:latin typeface="Knockout 28 Junior Feathrwt"/>
                <a:ea typeface="+mn-lt"/>
                <a:cs typeface="+mn-lt"/>
              </a:rPr>
              <a:t>Fall Kickoff</a:t>
            </a:r>
          </a:p>
          <a:p>
            <a:pPr algn="ctr"/>
            <a:r>
              <a:rPr lang="en-US" sz="7200">
                <a:latin typeface="Knockout 28 Junior Feathrwt"/>
                <a:ea typeface="Calibri"/>
                <a:cs typeface="Calibri"/>
              </a:rPr>
              <a:t>(Sept. – Nov.)</a:t>
            </a:r>
          </a:p>
        </p:txBody>
      </p:sp>
    </p:spTree>
    <p:extLst>
      <p:ext uri="{BB962C8B-B14F-4D97-AF65-F5344CB8AC3E}">
        <p14:creationId xmlns:p14="http://schemas.microsoft.com/office/powerpoint/2010/main" val="178316339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AC7A2F-1CDF-AF16-DE6A-8303AECE017E}"/>
              </a:ext>
            </a:extLst>
          </p:cNvPr>
          <p:cNvSpPr>
            <a:spLocks noGrp="1"/>
          </p:cNvSpPr>
          <p:nvPr>
            <p:ph type="title"/>
          </p:nvPr>
        </p:nvSpPr>
        <p:spPr/>
        <p:txBody>
          <a:bodyPr>
            <a:normAutofit fontScale="90000"/>
          </a:bodyPr>
          <a:lstStyle/>
          <a:p>
            <a:r>
              <a:rPr lang="en-US">
                <a:solidFill>
                  <a:srgbClr val="000000"/>
                </a:solidFill>
              </a:rPr>
              <a:t>Training Sessions </a:t>
            </a:r>
          </a:p>
        </p:txBody>
      </p:sp>
      <p:sp>
        <p:nvSpPr>
          <p:cNvPr id="4" name="Content Placeholder 3">
            <a:extLst>
              <a:ext uri="{FF2B5EF4-FFF2-40B4-BE49-F238E27FC236}">
                <a16:creationId xmlns:a16="http://schemas.microsoft.com/office/drawing/2014/main" id="{3385A8BA-1874-5683-6C4A-D2040B640A38}"/>
              </a:ext>
            </a:extLst>
          </p:cNvPr>
          <p:cNvSpPr>
            <a:spLocks noGrp="1"/>
          </p:cNvSpPr>
          <p:nvPr>
            <p:ph type="body" sz="quarter" idx="10"/>
          </p:nvPr>
        </p:nvSpPr>
        <p:spPr/>
        <p:txBody>
          <a:bodyPr vert="horz" lIns="91440" tIns="45720" rIns="91440" bIns="45720" rtlCol="0" anchor="t">
            <a:noAutofit/>
          </a:bodyPr>
          <a:lstStyle/>
          <a:p>
            <a:pPr marL="0">
              <a:lnSpc>
                <a:spcPct val="120000"/>
              </a:lnSpc>
              <a:spcBef>
                <a:spcPts val="0"/>
              </a:spcBef>
              <a:buFont typeface="Arial,Sans-Serif" panose="020B0604020202020204" pitchFamily="34" charset="0"/>
            </a:pPr>
            <a:r>
              <a:rPr lang="en-US" sz="2000" b="1">
                <a:solidFill>
                  <a:schemeClr val="tx1"/>
                </a:solidFill>
                <a:latin typeface="Roboto"/>
                <a:ea typeface="Roboto"/>
                <a:cs typeface="Roboto"/>
              </a:rPr>
              <a:t>Purpose:</a:t>
            </a:r>
            <a:r>
              <a:rPr lang="en-US" sz="2000">
                <a:solidFill>
                  <a:schemeClr val="tx1"/>
                </a:solidFill>
                <a:latin typeface="Roboto"/>
                <a:ea typeface="Roboto"/>
                <a:cs typeface="Roboto"/>
              </a:rPr>
              <a:t> Virtual sessions designed to help you develop your skills, support team and project development and prepare for success both within Enactus and in your future career.</a:t>
            </a:r>
          </a:p>
          <a:p>
            <a:pPr marL="0">
              <a:lnSpc>
                <a:spcPct val="120000"/>
              </a:lnSpc>
              <a:spcBef>
                <a:spcPts val="0"/>
              </a:spcBef>
              <a:buFont typeface="Arial,Sans-Serif" panose="020B0604020202020204" pitchFamily="34" charset="0"/>
            </a:pPr>
            <a:r>
              <a:rPr lang="en-US" sz="2000" b="1">
                <a:solidFill>
                  <a:schemeClr val="tx1"/>
                </a:solidFill>
                <a:latin typeface="Roboto"/>
                <a:ea typeface="Roboto"/>
                <a:cs typeface="Roboto"/>
              </a:rPr>
              <a:t>When: </a:t>
            </a:r>
            <a:r>
              <a:rPr lang="en-US" sz="2000">
                <a:solidFill>
                  <a:schemeClr val="tx1"/>
                </a:solidFill>
                <a:latin typeface="Roboto"/>
                <a:ea typeface="Roboto"/>
                <a:cs typeface="Roboto"/>
              </a:rPr>
              <a:t>Throughout the year</a:t>
            </a:r>
          </a:p>
          <a:p>
            <a:pPr marL="0">
              <a:lnSpc>
                <a:spcPct val="120000"/>
              </a:lnSpc>
              <a:spcBef>
                <a:spcPts val="0"/>
              </a:spcBef>
              <a:buFont typeface="Arial,Sans-Serif" panose="020B0604020202020204" pitchFamily="34" charset="0"/>
            </a:pPr>
            <a:r>
              <a:rPr lang="en-US" sz="2000" b="1">
                <a:solidFill>
                  <a:schemeClr val="tx1"/>
                </a:solidFill>
                <a:latin typeface="Roboto"/>
                <a:ea typeface="Roboto"/>
                <a:cs typeface="Roboto"/>
              </a:rPr>
              <a:t>Example Topics Covered:</a:t>
            </a:r>
            <a:r>
              <a:rPr lang="en-US" sz="2000">
                <a:solidFill>
                  <a:schemeClr val="tx1"/>
                </a:solidFill>
                <a:latin typeface="Roboto"/>
                <a:ea typeface="Roboto"/>
                <a:cs typeface="Roboto"/>
              </a:rPr>
              <a:t> Brand Marketing, Competition Prep and more!</a:t>
            </a:r>
          </a:p>
          <a:p>
            <a:pPr marL="0">
              <a:lnSpc>
                <a:spcPct val="120000"/>
              </a:lnSpc>
              <a:spcBef>
                <a:spcPts val="0"/>
              </a:spcBef>
              <a:buFont typeface="Arial,Sans-Serif" panose="020B0604020202020204" pitchFamily="34" charset="0"/>
            </a:pPr>
            <a:r>
              <a:rPr lang="en-US" sz="2000" b="1">
                <a:solidFill>
                  <a:schemeClr val="tx1"/>
                </a:solidFill>
                <a:latin typeface="Roboto"/>
                <a:ea typeface="Roboto"/>
                <a:cs typeface="Roboto"/>
              </a:rPr>
              <a:t>How to Register:</a:t>
            </a:r>
            <a:r>
              <a:rPr lang="en-US" sz="2000">
                <a:solidFill>
                  <a:schemeClr val="tx1"/>
                </a:solidFill>
                <a:latin typeface="Roboto"/>
                <a:ea typeface="Roboto"/>
                <a:cs typeface="Roboto"/>
              </a:rPr>
              <a:t> Through the CACTUS training registration </a:t>
            </a:r>
            <a:r>
              <a:rPr lang="en-US" sz="2000">
                <a:solidFill>
                  <a:srgbClr val="000000"/>
                </a:solidFill>
                <a:latin typeface="Roboto"/>
                <a:ea typeface="Roboto"/>
                <a:cs typeface="Roboto"/>
                <a:hlinkClick r:id="rId3"/>
              </a:rPr>
              <a:t>here</a:t>
            </a:r>
            <a:r>
              <a:rPr lang="en-US" sz="2000">
                <a:solidFill>
                  <a:schemeClr val="tx1"/>
                </a:solidFill>
                <a:latin typeface="Roboto"/>
                <a:ea typeface="Roboto"/>
                <a:cs typeface="Roboto"/>
              </a:rPr>
              <a:t>!</a:t>
            </a:r>
          </a:p>
          <a:p>
            <a:pPr marL="457200" lvl="1" indent="-285750">
              <a:lnSpc>
                <a:spcPct val="120000"/>
              </a:lnSpc>
              <a:spcBef>
                <a:spcPts val="0"/>
              </a:spcBef>
              <a:buFont typeface="Arial,Sans-Serif" panose="020B0604020202020204" pitchFamily="34" charset="0"/>
            </a:pPr>
            <a:r>
              <a:rPr lang="en-US" sz="2000">
                <a:solidFill>
                  <a:schemeClr val="tx1"/>
                </a:solidFill>
                <a:latin typeface="Roboto"/>
                <a:ea typeface="Roboto"/>
                <a:cs typeface="Roboto"/>
              </a:rPr>
              <a:t>Reminder: Must be first registered into the Enactus program through CACTUS </a:t>
            </a:r>
            <a:r>
              <a:rPr lang="en-US" sz="2000" b="1" u="sng">
                <a:solidFill>
                  <a:schemeClr val="tx1"/>
                </a:solidFill>
                <a:latin typeface="Roboto"/>
                <a:ea typeface="Roboto"/>
                <a:cs typeface="Roboto"/>
              </a:rPr>
              <a:t>first</a:t>
            </a:r>
            <a:r>
              <a:rPr lang="en-US" sz="2000">
                <a:solidFill>
                  <a:schemeClr val="tx1"/>
                </a:solidFill>
                <a:latin typeface="Roboto"/>
                <a:ea typeface="Roboto"/>
                <a:cs typeface="Roboto"/>
              </a:rPr>
              <a:t>!</a:t>
            </a:r>
          </a:p>
          <a:p>
            <a:pPr marL="0">
              <a:lnSpc>
                <a:spcPct val="120000"/>
              </a:lnSpc>
              <a:spcBef>
                <a:spcPts val="0"/>
              </a:spcBef>
            </a:pPr>
            <a:r>
              <a:rPr lang="en-US" sz="2000" b="1">
                <a:solidFill>
                  <a:schemeClr val="tx1"/>
                </a:solidFill>
                <a:latin typeface="Roboto"/>
                <a:ea typeface="Roboto"/>
                <a:cs typeface="Roboto"/>
              </a:rPr>
              <a:t>Confirmed Upcoming training sessions</a:t>
            </a:r>
            <a:endParaRPr lang="en-US" sz="2000">
              <a:solidFill>
                <a:schemeClr val="tx1"/>
              </a:solidFill>
              <a:latin typeface="Roboto"/>
              <a:ea typeface="Roboto"/>
              <a:cs typeface="Roboto"/>
            </a:endParaRPr>
          </a:p>
          <a:p>
            <a:pPr marL="457200" lvl="1" indent="-285750">
              <a:lnSpc>
                <a:spcPct val="120000"/>
              </a:lnSpc>
              <a:spcBef>
                <a:spcPts val="0"/>
              </a:spcBef>
            </a:pPr>
            <a:r>
              <a:rPr lang="en-US" sz="2000">
                <a:solidFill>
                  <a:schemeClr val="tx1"/>
                </a:solidFill>
                <a:latin typeface="Roboto"/>
                <a:ea typeface="Roboto"/>
                <a:cs typeface="Roboto"/>
              </a:rPr>
              <a:t>Marketing Training Series – 4 sessions – 3 of 4 attended to receive LinkedIn badge</a:t>
            </a:r>
          </a:p>
          <a:p>
            <a:pPr marL="914400" lvl="2">
              <a:lnSpc>
                <a:spcPct val="120000"/>
              </a:lnSpc>
              <a:spcBef>
                <a:spcPts val="0"/>
              </a:spcBef>
              <a:buFont typeface="Wingdings" panose="020B0604020202020204" pitchFamily="34" charset="0"/>
              <a:buChar char="§"/>
            </a:pPr>
            <a:r>
              <a:rPr lang="en-US">
                <a:solidFill>
                  <a:schemeClr val="tx1"/>
                </a:solidFill>
                <a:latin typeface="Roboto"/>
                <a:ea typeface="Roboto"/>
                <a:cs typeface="Roboto"/>
              </a:rPr>
              <a:t>First session: September 18, Enactus Brand Foundations</a:t>
            </a:r>
          </a:p>
          <a:p>
            <a:pPr marL="457200" indent="0">
              <a:lnSpc>
                <a:spcPct val="120000"/>
              </a:lnSpc>
              <a:buNone/>
            </a:pPr>
            <a:r>
              <a:rPr lang="en-US" sz="2000">
                <a:solidFill>
                  <a:schemeClr val="tx1"/>
                </a:solidFill>
                <a:latin typeface="Roboto"/>
                <a:ea typeface="Roboto"/>
                <a:cs typeface="Roboto"/>
              </a:rPr>
              <a:t> </a:t>
            </a:r>
          </a:p>
          <a:p>
            <a:pPr marL="0" indent="0">
              <a:lnSpc>
                <a:spcPct val="120000"/>
              </a:lnSpc>
              <a:buNone/>
            </a:pPr>
            <a:r>
              <a:rPr lang="en-US" sz="2000">
                <a:solidFill>
                  <a:schemeClr val="tx1"/>
                </a:solidFill>
                <a:latin typeface="Roboto"/>
                <a:ea typeface="Roboto"/>
                <a:cs typeface="Roboto"/>
              </a:rPr>
              <a:t>More information, </a:t>
            </a:r>
            <a:r>
              <a:rPr lang="en-US" sz="2000">
                <a:latin typeface="Roboto"/>
                <a:ea typeface="Roboto"/>
                <a:cs typeface="Roboto"/>
                <a:hlinkClick r:id="rId4"/>
              </a:rPr>
              <a:t>click here</a:t>
            </a:r>
            <a:r>
              <a:rPr lang="en-US" sz="2000">
                <a:latin typeface="Roboto"/>
                <a:ea typeface="Roboto"/>
                <a:cs typeface="Roboto"/>
              </a:rPr>
              <a:t>.</a:t>
            </a:r>
            <a:endParaRPr lang="en-US">
              <a:latin typeface="Roboto"/>
              <a:cs typeface="Roboto Light"/>
            </a:endParaRPr>
          </a:p>
          <a:p>
            <a:pPr>
              <a:lnSpc>
                <a:spcPct val="120000"/>
              </a:lnSpc>
            </a:pPr>
            <a:endParaRPr lang="en-US" sz="2000">
              <a:latin typeface="Roboto"/>
              <a:ea typeface="Roboto"/>
              <a:cs typeface="Roboto"/>
            </a:endParaRPr>
          </a:p>
        </p:txBody>
      </p:sp>
    </p:spTree>
    <p:extLst>
      <p:ext uri="{BB962C8B-B14F-4D97-AF65-F5344CB8AC3E}">
        <p14:creationId xmlns:p14="http://schemas.microsoft.com/office/powerpoint/2010/main" val="225529121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ign on a stand&#10;&#10;AI-generated content may be incorrect.">
            <a:extLst>
              <a:ext uri="{FF2B5EF4-FFF2-40B4-BE49-F238E27FC236}">
                <a16:creationId xmlns:a16="http://schemas.microsoft.com/office/drawing/2014/main" id="{0D335C90-B51D-4D5E-DB4F-F37F0724A329}"/>
              </a:ext>
            </a:extLst>
          </p:cNvPr>
          <p:cNvPicPr>
            <a:picLocks noChangeAspect="1"/>
          </p:cNvPicPr>
          <p:nvPr/>
        </p:nvPicPr>
        <p:blipFill>
          <a:blip r:embed="rId3"/>
          <a:srcRect t="13470" r="378" b="156"/>
          <a:stretch>
            <a:fillRect/>
          </a:stretch>
        </p:blipFill>
        <p:spPr>
          <a:xfrm>
            <a:off x="7093625" y="1592692"/>
            <a:ext cx="4259734" cy="44780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3">
            <a:extLst>
              <a:ext uri="{FF2B5EF4-FFF2-40B4-BE49-F238E27FC236}">
                <a16:creationId xmlns:a16="http://schemas.microsoft.com/office/drawing/2014/main" id="{96F65CBB-446A-C2DF-4C56-D390E7198425}"/>
              </a:ext>
            </a:extLst>
          </p:cNvPr>
          <p:cNvSpPr>
            <a:spLocks noGrp="1"/>
          </p:cNvSpPr>
          <p:nvPr>
            <p:ph type="title"/>
          </p:nvPr>
        </p:nvSpPr>
        <p:spPr/>
        <p:txBody>
          <a:bodyPr>
            <a:normAutofit/>
          </a:bodyPr>
          <a:lstStyle/>
          <a:p>
            <a:r>
              <a:rPr lang="en-US" sz="4800">
                <a:solidFill>
                  <a:srgbClr val="000000"/>
                </a:solidFill>
                <a:latin typeface="Knockout 28 Junior Feathrwt"/>
              </a:rPr>
              <a:t>Mental Wellness Ambassador Program </a:t>
            </a:r>
            <a:endParaRPr lang="en-US" sz="4800">
              <a:solidFill>
                <a:srgbClr val="000000"/>
              </a:solidFill>
            </a:endParaRPr>
          </a:p>
        </p:txBody>
      </p:sp>
      <p:sp>
        <p:nvSpPr>
          <p:cNvPr id="5" name="Text Placeholder 4">
            <a:extLst>
              <a:ext uri="{FF2B5EF4-FFF2-40B4-BE49-F238E27FC236}">
                <a16:creationId xmlns:a16="http://schemas.microsoft.com/office/drawing/2014/main" id="{B4EBB557-83C3-EC17-E6A1-395A9529F9B4}"/>
              </a:ext>
            </a:extLst>
          </p:cNvPr>
          <p:cNvSpPr>
            <a:spLocks noGrp="1"/>
          </p:cNvSpPr>
          <p:nvPr>
            <p:ph type="body" sz="quarter" idx="10"/>
          </p:nvPr>
        </p:nvSpPr>
        <p:spPr>
          <a:xfrm>
            <a:off x="838200" y="1668463"/>
            <a:ext cx="5573485" cy="4089400"/>
          </a:xfrm>
        </p:spPr>
        <p:txBody>
          <a:bodyPr vert="horz" lIns="91440" tIns="45720" rIns="91440" bIns="45720" rtlCol="0" anchor="t">
            <a:noAutofit/>
          </a:bodyPr>
          <a:lstStyle/>
          <a:p>
            <a:pPr marL="285750" indent="-285750">
              <a:lnSpc>
                <a:spcPct val="100000"/>
              </a:lnSpc>
              <a:spcBef>
                <a:spcPts val="0"/>
              </a:spcBef>
              <a:buFont typeface="Arial,Sans-Serif" panose="020B0604020202020204" pitchFamily="34" charset="0"/>
            </a:pPr>
            <a:r>
              <a:rPr lang="en-US" sz="1800">
                <a:solidFill>
                  <a:srgbClr val="000000"/>
                </a:solidFill>
                <a:latin typeface="Roboto"/>
                <a:ea typeface="Roboto"/>
                <a:cs typeface="Roboto"/>
              </a:rPr>
              <a:t>Max. 1 Ambassador per Enactus team</a:t>
            </a:r>
          </a:p>
          <a:p>
            <a:pPr marL="285750" indent="-285750">
              <a:lnSpc>
                <a:spcPct val="100000"/>
              </a:lnSpc>
              <a:spcBef>
                <a:spcPts val="0"/>
              </a:spcBef>
              <a:buFont typeface="Arial,Sans-Serif" panose="020B0604020202020204" pitchFamily="34" charset="0"/>
            </a:pPr>
            <a:r>
              <a:rPr lang="en-US" sz="1800">
                <a:solidFill>
                  <a:srgbClr val="000000"/>
                </a:solidFill>
                <a:latin typeface="Roboto"/>
                <a:ea typeface="Roboto"/>
                <a:cs typeface="Roboto"/>
              </a:rPr>
              <a:t>Champions mental wellness education &amp; awareness on campus</a:t>
            </a:r>
          </a:p>
          <a:p>
            <a:pPr marL="285750" indent="-285750">
              <a:lnSpc>
                <a:spcPct val="100000"/>
              </a:lnSpc>
              <a:spcBef>
                <a:spcPts val="0"/>
              </a:spcBef>
              <a:buFont typeface="Arial,Sans-Serif" panose="020B0604020202020204" pitchFamily="34" charset="0"/>
            </a:pPr>
            <a:r>
              <a:rPr lang="en-US" sz="1800">
                <a:solidFill>
                  <a:srgbClr val="000000"/>
                </a:solidFill>
                <a:latin typeface="Roboto"/>
                <a:ea typeface="Roboto"/>
                <a:cs typeface="Roboto"/>
              </a:rPr>
              <a:t>Ambassadors receive training + resources to engage their teams</a:t>
            </a:r>
          </a:p>
          <a:p>
            <a:pPr>
              <a:buFont typeface="Arial" panose="020B0604020202020204" pitchFamily="34" charset="0"/>
              <a:buChar char="•"/>
            </a:pPr>
            <a:r>
              <a:rPr lang="en-US" sz="1800" b="1">
                <a:solidFill>
                  <a:srgbClr val="000000"/>
                </a:solidFill>
                <a:latin typeface="Roboto"/>
                <a:ea typeface="Roboto"/>
                <a:cs typeface="Roboto"/>
              </a:rPr>
              <a:t>Key Dates:</a:t>
            </a:r>
          </a:p>
          <a:p>
            <a:pPr lvl="1">
              <a:buFont typeface="Courier New" panose="020B0604020202020204" pitchFamily="34" charset="0"/>
              <a:buChar char="o"/>
            </a:pPr>
            <a:r>
              <a:rPr lang="en-US" sz="1800" b="1">
                <a:solidFill>
                  <a:srgbClr val="000000"/>
                </a:solidFill>
                <a:latin typeface="Roboto"/>
                <a:ea typeface="Roboto"/>
                <a:cs typeface="Roboto"/>
              </a:rPr>
              <a:t>Launch:</a:t>
            </a:r>
            <a:r>
              <a:rPr lang="en-US" sz="1800">
                <a:solidFill>
                  <a:srgbClr val="000000"/>
                </a:solidFill>
                <a:latin typeface="Roboto"/>
                <a:ea typeface="Roboto"/>
                <a:cs typeface="Roboto"/>
              </a:rPr>
              <a:t> September 6, 2025 </a:t>
            </a:r>
          </a:p>
          <a:p>
            <a:pPr lvl="1">
              <a:buFont typeface="Courier New" panose="020B0604020202020204" pitchFamily="34" charset="0"/>
              <a:buChar char="o"/>
            </a:pPr>
            <a:r>
              <a:rPr lang="en-US" sz="1800" b="1">
                <a:solidFill>
                  <a:srgbClr val="000000"/>
                </a:solidFill>
                <a:latin typeface="Roboto"/>
                <a:ea typeface="Roboto"/>
                <a:cs typeface="Roboto"/>
              </a:rPr>
              <a:t>Deadline: </a:t>
            </a:r>
            <a:r>
              <a:rPr lang="en-US" sz="1800">
                <a:solidFill>
                  <a:srgbClr val="000000"/>
                </a:solidFill>
                <a:latin typeface="Roboto"/>
                <a:ea typeface="Roboto"/>
                <a:cs typeface="Roboto"/>
              </a:rPr>
              <a:t> TBD</a:t>
            </a:r>
          </a:p>
          <a:p>
            <a:pPr lvl="1">
              <a:buFont typeface="Courier New" panose="020B0604020202020204" pitchFamily="34" charset="0"/>
              <a:buChar char="o"/>
            </a:pPr>
            <a:r>
              <a:rPr lang="en-US" sz="1800">
                <a:solidFill>
                  <a:srgbClr val="000000"/>
                </a:solidFill>
                <a:latin typeface="Roboto"/>
                <a:ea typeface="Roboto"/>
                <a:cs typeface="Roboto"/>
              </a:rPr>
              <a:t>Acceptances sent out soon after your submission.</a:t>
            </a:r>
          </a:p>
          <a:p>
            <a:endParaRPr lang="en-US" sz="1800" b="1" i="1">
              <a:solidFill>
                <a:srgbClr val="000000"/>
              </a:solidFill>
              <a:latin typeface="Roboto"/>
              <a:ea typeface="Roboto"/>
              <a:cs typeface="Roboto"/>
            </a:endParaRPr>
          </a:p>
          <a:p>
            <a:pPr marL="0" indent="0">
              <a:lnSpc>
                <a:spcPct val="100000"/>
              </a:lnSpc>
              <a:spcBef>
                <a:spcPts val="0"/>
              </a:spcBef>
              <a:buNone/>
            </a:pPr>
            <a:endParaRPr lang="en-US" sz="1800">
              <a:solidFill>
                <a:srgbClr val="000000"/>
              </a:solidFill>
              <a:latin typeface="Roboto"/>
              <a:ea typeface="Roboto"/>
              <a:cs typeface="Roboto"/>
            </a:endParaRPr>
          </a:p>
          <a:p>
            <a:pPr>
              <a:lnSpc>
                <a:spcPct val="100000"/>
              </a:lnSpc>
              <a:spcBef>
                <a:spcPts val="0"/>
              </a:spcBef>
              <a:buFont typeface="Arial,Sans-Serif" panose="020B0604020202020204" pitchFamily="34" charset="0"/>
              <a:buChar char="•"/>
            </a:pPr>
            <a:endParaRPr lang="en-US" sz="1800">
              <a:solidFill>
                <a:srgbClr val="000000"/>
              </a:solidFill>
              <a:latin typeface="Roboto"/>
              <a:ea typeface="Roboto"/>
              <a:cs typeface="Roboto"/>
            </a:endParaRPr>
          </a:p>
          <a:p>
            <a:pPr marL="285750" indent="-285750">
              <a:lnSpc>
                <a:spcPct val="100000"/>
              </a:lnSpc>
              <a:spcBef>
                <a:spcPts val="0"/>
              </a:spcBef>
              <a:buFont typeface="Arial,Sans-Serif" panose="020B0604020202020204" pitchFamily="34" charset="0"/>
              <a:buChar char="•"/>
            </a:pPr>
            <a:endParaRPr lang="en-US" sz="1800">
              <a:solidFill>
                <a:srgbClr val="000000"/>
              </a:solidFill>
              <a:latin typeface="Roboto"/>
              <a:ea typeface="Roboto"/>
              <a:cs typeface="Roboto"/>
            </a:endParaRPr>
          </a:p>
          <a:p>
            <a:pPr marL="285750" indent="-285750">
              <a:lnSpc>
                <a:spcPct val="100000"/>
              </a:lnSpc>
              <a:spcBef>
                <a:spcPts val="0"/>
              </a:spcBef>
              <a:buFont typeface="Arial,Sans-Serif" panose="020B0604020202020204" pitchFamily="34" charset="0"/>
              <a:buChar char="•"/>
            </a:pPr>
            <a:endParaRPr lang="en-US" sz="1800">
              <a:solidFill>
                <a:srgbClr val="000000"/>
              </a:solidFill>
              <a:latin typeface="Roboto"/>
              <a:ea typeface="Roboto"/>
              <a:cs typeface="Roboto"/>
            </a:endParaRPr>
          </a:p>
          <a:p>
            <a:endParaRPr lang="en-US" sz="1800">
              <a:solidFill>
                <a:srgbClr val="000000"/>
              </a:solidFill>
              <a:latin typeface="Roboto"/>
              <a:ea typeface="Roboto"/>
              <a:cs typeface="Roboto"/>
            </a:endParaRPr>
          </a:p>
          <a:p>
            <a:endParaRPr lang="en-US" sz="1800">
              <a:solidFill>
                <a:srgbClr val="000000"/>
              </a:solidFill>
              <a:latin typeface="Roboto"/>
              <a:ea typeface="Roboto"/>
              <a:cs typeface="Roboto"/>
            </a:endParaRPr>
          </a:p>
        </p:txBody>
      </p:sp>
      <p:sp>
        <p:nvSpPr>
          <p:cNvPr id="7" name="TextBox 6">
            <a:extLst>
              <a:ext uri="{FF2B5EF4-FFF2-40B4-BE49-F238E27FC236}">
                <a16:creationId xmlns:a16="http://schemas.microsoft.com/office/drawing/2014/main" id="{3D819782-9FC7-C903-8EFB-447CA818C7E9}"/>
              </a:ext>
            </a:extLst>
          </p:cNvPr>
          <p:cNvSpPr txBox="1"/>
          <p:nvPr/>
        </p:nvSpPr>
        <p:spPr>
          <a:xfrm>
            <a:off x="835025" y="1057275"/>
            <a:ext cx="522763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i="1">
                <a:solidFill>
                  <a:srgbClr val="000000"/>
                </a:solidFill>
                <a:latin typeface="Roboto"/>
                <a:ea typeface="Roboto"/>
                <a:cs typeface="Roboto"/>
              </a:rPr>
              <a:t>Proudly presented by the Co-Operators</a:t>
            </a:r>
          </a:p>
        </p:txBody>
      </p:sp>
    </p:spTree>
    <p:extLst>
      <p:ext uri="{BB962C8B-B14F-4D97-AF65-F5344CB8AC3E}">
        <p14:creationId xmlns:p14="http://schemas.microsoft.com/office/powerpoint/2010/main" val="2438829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56292-19E8-F751-394A-B3232AB40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4BC32D-E4F8-082F-B252-19C9562F094E}"/>
              </a:ext>
            </a:extLst>
          </p:cNvPr>
          <p:cNvSpPr>
            <a:spLocks noGrp="1"/>
          </p:cNvSpPr>
          <p:nvPr>
            <p:ph type="title"/>
          </p:nvPr>
        </p:nvSpPr>
        <p:spPr>
          <a:xfrm>
            <a:off x="838200" y="365126"/>
            <a:ext cx="10595536" cy="1012397"/>
          </a:xfrm>
        </p:spPr>
        <p:txBody>
          <a:bodyPr>
            <a:normAutofit/>
          </a:bodyPr>
          <a:lstStyle/>
          <a:p>
            <a:r>
              <a:rPr lang="en-US" sz="4000">
                <a:solidFill>
                  <a:srgbClr val="000000"/>
                </a:solidFill>
                <a:latin typeface="Knockout 28 Junior Feathrwt"/>
              </a:rPr>
              <a:t>Mental Wellness Program – Changes/Updates</a:t>
            </a:r>
            <a:endParaRPr lang="en-US" sz="4000">
              <a:solidFill>
                <a:srgbClr val="000000"/>
              </a:solidFill>
            </a:endParaRPr>
          </a:p>
        </p:txBody>
      </p:sp>
      <p:sp>
        <p:nvSpPr>
          <p:cNvPr id="3" name="Text Placeholder 2">
            <a:extLst>
              <a:ext uri="{FF2B5EF4-FFF2-40B4-BE49-F238E27FC236}">
                <a16:creationId xmlns:a16="http://schemas.microsoft.com/office/drawing/2014/main" id="{47F84DB0-58F9-2590-9BD4-26BF7185E738}"/>
              </a:ext>
            </a:extLst>
          </p:cNvPr>
          <p:cNvSpPr>
            <a:spLocks noGrp="1"/>
          </p:cNvSpPr>
          <p:nvPr>
            <p:ph type="body" sz="quarter" idx="10"/>
          </p:nvPr>
        </p:nvSpPr>
        <p:spPr>
          <a:xfrm>
            <a:off x="501563" y="1804716"/>
            <a:ext cx="3402300" cy="530913"/>
          </a:xfrm>
        </p:spPr>
        <p:txBody>
          <a:bodyPr vert="horz" lIns="91440" tIns="45720" rIns="91440" bIns="45720" rtlCol="0" anchor="t">
            <a:normAutofit/>
          </a:bodyPr>
          <a:lstStyle/>
          <a:p>
            <a:pPr marL="0" indent="0" algn="ctr">
              <a:buNone/>
            </a:pPr>
            <a:r>
              <a:rPr lang="en-US" sz="2600" b="1">
                <a:solidFill>
                  <a:schemeClr val="tx1"/>
                </a:solidFill>
                <a:latin typeface="Roboto"/>
                <a:ea typeface="Roboto"/>
                <a:cs typeface="Roboto"/>
              </a:rPr>
              <a:t>Recruitment Process</a:t>
            </a:r>
            <a:endParaRPr lang="en-US">
              <a:solidFill>
                <a:schemeClr val="tx1"/>
              </a:solidFill>
            </a:endParaRPr>
          </a:p>
          <a:p>
            <a:pPr marL="0" indent="0" algn="ctr">
              <a:buNone/>
            </a:pPr>
            <a:endParaRPr lang="en-US" sz="2600" b="1">
              <a:latin typeface="Roboto"/>
              <a:ea typeface="Roboto"/>
              <a:cs typeface="Roboto"/>
            </a:endParaRPr>
          </a:p>
          <a:p>
            <a:pPr algn="ctr"/>
            <a:endParaRPr lang="en-US" sz="2600" b="1">
              <a:latin typeface="Roboto"/>
              <a:ea typeface="Roboto"/>
              <a:cs typeface="Roboto"/>
            </a:endParaRPr>
          </a:p>
        </p:txBody>
      </p:sp>
      <p:sp>
        <p:nvSpPr>
          <p:cNvPr id="6" name="Text Placeholder 2">
            <a:extLst>
              <a:ext uri="{FF2B5EF4-FFF2-40B4-BE49-F238E27FC236}">
                <a16:creationId xmlns:a16="http://schemas.microsoft.com/office/drawing/2014/main" id="{170C4567-4FEA-F602-0F59-6027A18EA5EB}"/>
              </a:ext>
            </a:extLst>
          </p:cNvPr>
          <p:cNvSpPr txBox="1">
            <a:spLocks/>
          </p:cNvSpPr>
          <p:nvPr/>
        </p:nvSpPr>
        <p:spPr>
          <a:xfrm>
            <a:off x="4127787" y="1800234"/>
            <a:ext cx="3538265" cy="70722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b="1">
                <a:solidFill>
                  <a:srgbClr val="000000"/>
                </a:solidFill>
                <a:latin typeface="Roboto"/>
                <a:ea typeface="Roboto"/>
                <a:cs typeface="Roboto"/>
              </a:rPr>
              <a:t>Workshops &amp; Toolkit</a:t>
            </a:r>
            <a:endParaRPr lang="en-US">
              <a:cs typeface="Roboto Light" panose="02000000000000000000" pitchFamily="2" charset="0"/>
            </a:endParaRPr>
          </a:p>
        </p:txBody>
      </p:sp>
      <p:sp>
        <p:nvSpPr>
          <p:cNvPr id="7" name="Text Placeholder 2">
            <a:extLst>
              <a:ext uri="{FF2B5EF4-FFF2-40B4-BE49-F238E27FC236}">
                <a16:creationId xmlns:a16="http://schemas.microsoft.com/office/drawing/2014/main" id="{9E83AFED-238E-F64A-5958-F03C9A6D46C6}"/>
              </a:ext>
            </a:extLst>
          </p:cNvPr>
          <p:cNvSpPr txBox="1">
            <a:spLocks/>
          </p:cNvSpPr>
          <p:nvPr/>
        </p:nvSpPr>
        <p:spPr>
          <a:xfrm>
            <a:off x="8195522" y="1800234"/>
            <a:ext cx="3303688" cy="64371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b="1">
                <a:solidFill>
                  <a:srgbClr val="000000"/>
                </a:solidFill>
                <a:latin typeface="Roboto"/>
                <a:ea typeface="Roboto"/>
                <a:cs typeface="Roboto"/>
              </a:rPr>
              <a:t>Financial Support</a:t>
            </a:r>
            <a:endParaRPr lang="en-US"/>
          </a:p>
          <a:p>
            <a:pPr marL="0" indent="0">
              <a:buFont typeface="Arial" panose="020B0604020202020204" pitchFamily="34" charset="0"/>
              <a:buNone/>
            </a:pPr>
            <a:endParaRPr lang="en-US" sz="2600" b="1">
              <a:solidFill>
                <a:srgbClr val="000000"/>
              </a:solidFill>
              <a:latin typeface="Roboto"/>
              <a:ea typeface="Roboto"/>
              <a:cs typeface="Roboto"/>
            </a:endParaRPr>
          </a:p>
          <a:p>
            <a:endParaRPr lang="en-US" sz="2600" b="1">
              <a:solidFill>
                <a:srgbClr val="000000"/>
              </a:solidFill>
              <a:latin typeface="Roboto"/>
              <a:ea typeface="Roboto"/>
              <a:cs typeface="Roboto"/>
            </a:endParaRPr>
          </a:p>
        </p:txBody>
      </p:sp>
      <p:sp>
        <p:nvSpPr>
          <p:cNvPr id="10" name="Text Placeholder 2">
            <a:extLst>
              <a:ext uri="{FF2B5EF4-FFF2-40B4-BE49-F238E27FC236}">
                <a16:creationId xmlns:a16="http://schemas.microsoft.com/office/drawing/2014/main" id="{AD2358F2-B15C-167F-5519-C82FB48635AF}"/>
              </a:ext>
            </a:extLst>
          </p:cNvPr>
          <p:cNvSpPr txBox="1">
            <a:spLocks/>
          </p:cNvSpPr>
          <p:nvPr/>
        </p:nvSpPr>
        <p:spPr>
          <a:xfrm>
            <a:off x="676375" y="2394145"/>
            <a:ext cx="2910736" cy="28139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solidFill>
                  <a:schemeClr val="tx1"/>
                </a:solidFill>
                <a:latin typeface="Roboto"/>
                <a:ea typeface="Roboto Condensed"/>
                <a:cs typeface="Roboto Condensed"/>
              </a:rPr>
              <a:t>No formal application process from Enactus</a:t>
            </a:r>
          </a:p>
          <a:p>
            <a:r>
              <a:rPr lang="en-US" sz="2000">
                <a:solidFill>
                  <a:schemeClr val="tx1"/>
                </a:solidFill>
                <a:latin typeface="Roboto"/>
                <a:ea typeface="Roboto Condensed"/>
                <a:cs typeface="Roboto Condensed"/>
              </a:rPr>
              <a:t>Enactus teams have the opportunity to </a:t>
            </a:r>
            <a:r>
              <a:rPr lang="en-US" sz="2000" b="1">
                <a:solidFill>
                  <a:srgbClr val="000000"/>
                </a:solidFill>
                <a:latin typeface="Roboto"/>
                <a:ea typeface="Roboto Condensed"/>
                <a:cs typeface="Roboto Condensed"/>
              </a:rPr>
              <a:t>recruit and appoint their own Mental Wellness Ambassador.</a:t>
            </a:r>
            <a:endParaRPr lang="en-US" sz="2000">
              <a:solidFill>
                <a:srgbClr val="000000"/>
              </a:solidFill>
              <a:latin typeface="Roboto"/>
              <a:ea typeface="Roboto Condensed"/>
              <a:cs typeface="Roboto Condensed"/>
            </a:endParaRPr>
          </a:p>
          <a:p>
            <a:endParaRPr lang="en-US" sz="2000" b="1">
              <a:solidFill>
                <a:srgbClr val="000000"/>
              </a:solidFill>
              <a:latin typeface="Roboto"/>
              <a:ea typeface="Roboto Condensed" panose="02000000000000000000" pitchFamily="2" charset="0"/>
              <a:cs typeface="Roboto Condensed" panose="02000000000000000000" pitchFamily="2" charset="0"/>
            </a:endParaRPr>
          </a:p>
        </p:txBody>
      </p:sp>
      <p:sp>
        <p:nvSpPr>
          <p:cNvPr id="13" name="Text Placeholder 2">
            <a:extLst>
              <a:ext uri="{FF2B5EF4-FFF2-40B4-BE49-F238E27FC236}">
                <a16:creationId xmlns:a16="http://schemas.microsoft.com/office/drawing/2014/main" id="{7BC35B96-2887-DAD9-CAE3-0157A4379173}"/>
              </a:ext>
            </a:extLst>
          </p:cNvPr>
          <p:cNvSpPr txBox="1">
            <a:spLocks/>
          </p:cNvSpPr>
          <p:nvPr/>
        </p:nvSpPr>
        <p:spPr>
          <a:xfrm>
            <a:off x="3858845" y="1990733"/>
            <a:ext cx="3515854" cy="28139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000">
              <a:solidFill>
                <a:srgbClr val="000000"/>
              </a:solidFill>
              <a:latin typeface="Roboto"/>
              <a:ea typeface="Roboto Condensed" panose="02000000000000000000" pitchFamily="2" charset="0"/>
              <a:cs typeface="Roboto Condensed" panose="02000000000000000000" pitchFamily="2" charset="0"/>
            </a:endParaRPr>
          </a:p>
          <a:p>
            <a:pPr lvl="1"/>
            <a:r>
              <a:rPr lang="en-US" sz="2000" b="1">
                <a:solidFill>
                  <a:srgbClr val="000000"/>
                </a:solidFill>
                <a:latin typeface="Roboto"/>
                <a:ea typeface="Roboto Condensed"/>
                <a:cs typeface="Roboto Condensed"/>
              </a:rPr>
              <a:t>Mental Hygiene</a:t>
            </a:r>
            <a:r>
              <a:rPr lang="en-US" sz="2000">
                <a:solidFill>
                  <a:srgbClr val="000000"/>
                </a:solidFill>
                <a:latin typeface="Roboto"/>
                <a:ea typeface="Roboto Condensed"/>
                <a:cs typeface="Roboto Condensed"/>
              </a:rPr>
              <a:t>: Caring for Your Own Mental Health.</a:t>
            </a:r>
          </a:p>
          <a:p>
            <a:pPr lvl="1"/>
            <a:r>
              <a:rPr lang="en-US" sz="2000" b="1">
                <a:solidFill>
                  <a:srgbClr val="000000"/>
                </a:solidFill>
                <a:latin typeface="Roboto"/>
                <a:ea typeface="Roboto Condensed"/>
                <a:cs typeface="Roboto Condensed"/>
              </a:rPr>
              <a:t>Trauma</a:t>
            </a:r>
            <a:r>
              <a:rPr lang="en-US" sz="2000">
                <a:solidFill>
                  <a:srgbClr val="000000"/>
                </a:solidFill>
                <a:latin typeface="Roboto"/>
                <a:ea typeface="Roboto Condensed"/>
                <a:cs typeface="Roboto Condensed"/>
              </a:rPr>
              <a:t>-Informed Peer Support &amp; Self-Compassion. </a:t>
            </a:r>
          </a:p>
          <a:p>
            <a:pPr lvl="1"/>
            <a:r>
              <a:rPr lang="en-US" sz="2000" b="1">
                <a:solidFill>
                  <a:srgbClr val="000000"/>
                </a:solidFill>
                <a:latin typeface="Roboto"/>
                <a:ea typeface="Roboto Condensed"/>
                <a:cs typeface="Roboto Condensed"/>
              </a:rPr>
              <a:t>Healthy Coping </a:t>
            </a:r>
            <a:r>
              <a:rPr lang="en-US" sz="2000">
                <a:solidFill>
                  <a:srgbClr val="000000"/>
                </a:solidFill>
                <a:latin typeface="Roboto"/>
                <a:ea typeface="Roboto Condensed"/>
                <a:cs typeface="Roboto Condensed"/>
              </a:rPr>
              <a:t>Mechanisms for Stress.</a:t>
            </a:r>
          </a:p>
          <a:p>
            <a:pPr lvl="1"/>
            <a:r>
              <a:rPr lang="en-US" sz="2000" b="1">
                <a:solidFill>
                  <a:srgbClr val="000000"/>
                </a:solidFill>
                <a:latin typeface="Roboto"/>
                <a:ea typeface="Roboto Condensed"/>
                <a:cs typeface="Roboto Condensed"/>
              </a:rPr>
              <a:t>Resource Toolkit</a:t>
            </a:r>
            <a:r>
              <a:rPr lang="en-US" sz="2000">
                <a:solidFill>
                  <a:srgbClr val="000000"/>
                </a:solidFill>
                <a:latin typeface="Roboto"/>
                <a:ea typeface="Roboto Condensed"/>
                <a:cs typeface="Roboto Condensed"/>
              </a:rPr>
              <a:t> with ideas, materials, and templates for mental health activities.</a:t>
            </a:r>
          </a:p>
          <a:p>
            <a:endParaRPr lang="en-US" sz="2000">
              <a:solidFill>
                <a:srgbClr val="000000"/>
              </a:solidFill>
              <a:latin typeface="Roboto"/>
              <a:ea typeface="Roboto Condensed" panose="02000000000000000000" pitchFamily="2" charset="0"/>
              <a:cs typeface="Roboto Condensed" panose="02000000000000000000" pitchFamily="2" charset="0"/>
            </a:endParaRPr>
          </a:p>
          <a:p>
            <a:pPr lvl="1"/>
            <a:endParaRPr lang="en-US" sz="2000">
              <a:solidFill>
                <a:srgbClr val="000000"/>
              </a:solidFill>
              <a:latin typeface="Roboto"/>
              <a:ea typeface="Roboto Condensed" panose="02000000000000000000" pitchFamily="2" charset="0"/>
              <a:cs typeface="Roboto Condensed" panose="02000000000000000000" pitchFamily="2" charset="0"/>
            </a:endParaRPr>
          </a:p>
        </p:txBody>
      </p:sp>
      <p:sp>
        <p:nvSpPr>
          <p:cNvPr id="14" name="Text Placeholder 2">
            <a:extLst>
              <a:ext uri="{FF2B5EF4-FFF2-40B4-BE49-F238E27FC236}">
                <a16:creationId xmlns:a16="http://schemas.microsoft.com/office/drawing/2014/main" id="{DE0B1EDE-9EAE-E54F-14E5-76C36CAFDB58}"/>
              </a:ext>
            </a:extLst>
          </p:cNvPr>
          <p:cNvSpPr txBox="1">
            <a:spLocks/>
          </p:cNvSpPr>
          <p:nvPr/>
        </p:nvSpPr>
        <p:spPr>
          <a:xfrm>
            <a:off x="7948990" y="2349321"/>
            <a:ext cx="3515854" cy="28139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solidFill>
                  <a:srgbClr val="000000"/>
                </a:solidFill>
                <a:latin typeface="Roboto"/>
                <a:ea typeface="Roboto Condensed"/>
                <a:cs typeface="Roboto Condensed"/>
              </a:rPr>
              <a:t>$500</a:t>
            </a:r>
            <a:r>
              <a:rPr lang="en-US" sz="2000">
                <a:solidFill>
                  <a:srgbClr val="000000"/>
                </a:solidFill>
                <a:latin typeface="Roboto"/>
                <a:ea typeface="Roboto Condensed"/>
                <a:cs typeface="Roboto Condensed"/>
              </a:rPr>
              <a:t> for each MWA to support events and activities.</a:t>
            </a:r>
            <a:endParaRPr lang="en-US" sz="2000" b="1">
              <a:solidFill>
                <a:srgbClr val="000000"/>
              </a:solidFill>
              <a:latin typeface="Roboto"/>
              <a:ea typeface="Roboto Condensed"/>
              <a:cs typeface="Roboto Condensed"/>
            </a:endParaRPr>
          </a:p>
          <a:p>
            <a:r>
              <a:rPr lang="en-US" sz="2000" b="1">
                <a:solidFill>
                  <a:srgbClr val="000000"/>
                </a:solidFill>
                <a:latin typeface="Roboto"/>
                <a:ea typeface="Roboto Condensed"/>
                <a:cs typeface="Roboto Condensed"/>
              </a:rPr>
              <a:t>NEW: Extra $500</a:t>
            </a:r>
            <a:r>
              <a:rPr lang="en-US" sz="2000">
                <a:solidFill>
                  <a:srgbClr val="000000"/>
                </a:solidFill>
                <a:latin typeface="Roboto"/>
                <a:ea typeface="Roboto Condensed"/>
                <a:cs typeface="Roboto Condensed"/>
              </a:rPr>
              <a:t> for the team if the MWA attends Nationals.</a:t>
            </a:r>
            <a:endParaRPr lang="en-US">
              <a:solidFill>
                <a:srgbClr val="000000"/>
              </a:solidFill>
              <a:latin typeface="Roboto"/>
              <a:ea typeface="Roboto Condensed"/>
              <a:cs typeface="Roboto Condensed"/>
            </a:endParaRPr>
          </a:p>
          <a:p>
            <a:endParaRPr lang="en-US" sz="2000">
              <a:solidFill>
                <a:srgbClr val="000000"/>
              </a:solidFill>
              <a:latin typeface="Roboto"/>
              <a:ea typeface="Roboto Condensed" panose="02000000000000000000" pitchFamily="2" charset="0"/>
              <a:cs typeface="Roboto Condensed" panose="02000000000000000000" pitchFamily="2" charset="0"/>
            </a:endParaRPr>
          </a:p>
        </p:txBody>
      </p:sp>
      <p:pic>
        <p:nvPicPr>
          <p:cNvPr id="16" name="Picture 15" descr="A group of women holding a sign&#10;&#10;AI-generated content may be incorrect.">
            <a:extLst>
              <a:ext uri="{FF2B5EF4-FFF2-40B4-BE49-F238E27FC236}">
                <a16:creationId xmlns:a16="http://schemas.microsoft.com/office/drawing/2014/main" id="{632B99B6-2F25-F6AE-B75C-69D2811461C8}"/>
              </a:ext>
            </a:extLst>
          </p:cNvPr>
          <p:cNvPicPr>
            <a:picLocks noChangeAspect="1"/>
          </p:cNvPicPr>
          <p:nvPr/>
        </p:nvPicPr>
        <p:blipFill>
          <a:blip r:embed="rId3"/>
          <a:stretch>
            <a:fillRect/>
          </a:stretch>
        </p:blipFill>
        <p:spPr>
          <a:xfrm>
            <a:off x="10040989" y="4160529"/>
            <a:ext cx="1651294" cy="199050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28713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63960E-1419-A1A0-F4B9-C29F3C0A7236}"/>
              </a:ext>
            </a:extLst>
          </p:cNvPr>
          <p:cNvSpPr>
            <a:spLocks noGrp="1"/>
          </p:cNvSpPr>
          <p:nvPr>
            <p:ph type="title"/>
          </p:nvPr>
        </p:nvSpPr>
        <p:spPr/>
        <p:txBody>
          <a:bodyPr>
            <a:normAutofit fontScale="90000"/>
          </a:bodyPr>
          <a:lstStyle/>
          <a:p>
            <a:r>
              <a:rPr lang="en-US">
                <a:solidFill>
                  <a:srgbClr val="000000"/>
                </a:solidFill>
                <a:latin typeface="Knockout 28 Junior Feathrwt"/>
              </a:rPr>
              <a:t>Project Accelerators</a:t>
            </a:r>
          </a:p>
        </p:txBody>
      </p:sp>
      <p:sp>
        <p:nvSpPr>
          <p:cNvPr id="4" name="Text Placeholder 3">
            <a:extLst>
              <a:ext uri="{FF2B5EF4-FFF2-40B4-BE49-F238E27FC236}">
                <a16:creationId xmlns:a16="http://schemas.microsoft.com/office/drawing/2014/main" id="{5B52ABEC-9101-9772-5AD0-C310338DC74A}"/>
              </a:ext>
            </a:extLst>
          </p:cNvPr>
          <p:cNvSpPr>
            <a:spLocks noGrp="1"/>
          </p:cNvSpPr>
          <p:nvPr>
            <p:ph type="body" sz="quarter" idx="10"/>
          </p:nvPr>
        </p:nvSpPr>
        <p:spPr>
          <a:xfrm>
            <a:off x="838200" y="1265692"/>
            <a:ext cx="5573485" cy="4089400"/>
          </a:xfrm>
        </p:spPr>
        <p:txBody>
          <a:bodyPr vert="horz" lIns="91440" tIns="45720" rIns="91440" bIns="45720" rtlCol="0" anchor="t">
            <a:noAutofit/>
          </a:bodyPr>
          <a:lstStyle/>
          <a:p>
            <a:r>
              <a:rPr lang="en-US" sz="2000" b="1">
                <a:solidFill>
                  <a:srgbClr val="000000"/>
                </a:solidFill>
                <a:latin typeface="Roboto"/>
                <a:ea typeface="Roboto"/>
                <a:cs typeface="Roboto"/>
              </a:rPr>
              <a:t>Application Process: </a:t>
            </a:r>
            <a:r>
              <a:rPr lang="en-US" sz="2000">
                <a:solidFill>
                  <a:srgbClr val="000000"/>
                </a:solidFill>
                <a:latin typeface="Roboto"/>
                <a:ea typeface="Roboto"/>
                <a:cs typeface="Roboto"/>
              </a:rPr>
              <a:t>Submit via online application form on CACTUS</a:t>
            </a:r>
          </a:p>
          <a:p>
            <a:pPr lvl="1" indent="-285750">
              <a:buFont typeface="Courier New" panose="020B0604020202020204" pitchFamily="34" charset="0"/>
              <a:buChar char="o"/>
            </a:pPr>
            <a:r>
              <a:rPr lang="en-US" sz="2000">
                <a:solidFill>
                  <a:srgbClr val="000000"/>
                </a:solidFill>
                <a:latin typeface="Roboto"/>
                <a:ea typeface="Roboto"/>
                <a:cs typeface="Roboto"/>
              </a:rPr>
              <a:t>Available on launch date</a:t>
            </a:r>
          </a:p>
          <a:p>
            <a:r>
              <a:rPr lang="en-US" sz="2000" b="1">
                <a:solidFill>
                  <a:srgbClr val="000000"/>
                </a:solidFill>
                <a:latin typeface="Roboto"/>
                <a:ea typeface="Roboto"/>
                <a:cs typeface="Roboto"/>
              </a:rPr>
              <a:t>Key Dates:</a:t>
            </a:r>
          </a:p>
          <a:p>
            <a:pPr lvl="1" indent="-285750">
              <a:buFont typeface="Courier New" panose="020B0604020202020204" pitchFamily="34" charset="0"/>
              <a:buChar char="o"/>
            </a:pPr>
            <a:r>
              <a:rPr lang="en-US" sz="2000" b="1">
                <a:solidFill>
                  <a:srgbClr val="000000"/>
                </a:solidFill>
                <a:latin typeface="Roboto"/>
                <a:ea typeface="Roboto"/>
                <a:cs typeface="Roboto"/>
              </a:rPr>
              <a:t>Launch: </a:t>
            </a:r>
            <a:r>
              <a:rPr lang="en-US" sz="2000">
                <a:solidFill>
                  <a:srgbClr val="000000"/>
                </a:solidFill>
                <a:latin typeface="Roboto"/>
                <a:ea typeface="Roboto"/>
                <a:cs typeface="Roboto"/>
              </a:rPr>
              <a:t>September 22, 2025</a:t>
            </a:r>
          </a:p>
          <a:p>
            <a:pPr lvl="1" indent="-285750">
              <a:buFont typeface="Courier New" panose="020B0604020202020204" pitchFamily="34" charset="0"/>
              <a:buChar char="o"/>
            </a:pPr>
            <a:r>
              <a:rPr lang="en-US" sz="2000" b="1">
                <a:solidFill>
                  <a:srgbClr val="000000"/>
                </a:solidFill>
                <a:latin typeface="Roboto"/>
                <a:ea typeface="Roboto"/>
                <a:cs typeface="Roboto"/>
              </a:rPr>
              <a:t>Deadline: </a:t>
            </a:r>
            <a:r>
              <a:rPr lang="en-US" sz="2000">
                <a:solidFill>
                  <a:srgbClr val="000000"/>
                </a:solidFill>
                <a:latin typeface="Roboto"/>
                <a:ea typeface="Roboto"/>
                <a:cs typeface="Roboto"/>
              </a:rPr>
              <a:t>October 6, 2025</a:t>
            </a:r>
          </a:p>
          <a:p>
            <a:pPr lvl="1" indent="-285750">
              <a:buFont typeface="Courier New" panose="020B0604020202020204" pitchFamily="34" charset="0"/>
              <a:buChar char="o"/>
            </a:pPr>
            <a:r>
              <a:rPr lang="en-US" sz="2000" b="1">
                <a:solidFill>
                  <a:srgbClr val="000000"/>
                </a:solidFill>
                <a:latin typeface="Roboto"/>
                <a:ea typeface="Roboto"/>
                <a:cs typeface="Roboto"/>
              </a:rPr>
              <a:t>NEW:</a:t>
            </a:r>
            <a:r>
              <a:rPr lang="en-US" sz="2000">
                <a:solidFill>
                  <a:srgbClr val="000000"/>
                </a:solidFill>
                <a:latin typeface="Roboto"/>
                <a:ea typeface="Roboto"/>
                <a:cs typeface="Roboto"/>
              </a:rPr>
              <a:t> Mid-Year Report – January 2026</a:t>
            </a:r>
          </a:p>
          <a:p>
            <a:pPr lvl="1" indent="-285750">
              <a:buFont typeface="Courier New" panose="020B0604020202020204" pitchFamily="34" charset="0"/>
              <a:buChar char="o"/>
            </a:pPr>
            <a:r>
              <a:rPr lang="en-US" sz="2000" b="1">
                <a:solidFill>
                  <a:srgbClr val="000000"/>
                </a:solidFill>
                <a:latin typeface="Roboto"/>
                <a:ea typeface="Roboto"/>
                <a:cs typeface="Roboto"/>
              </a:rPr>
              <a:t>Final Impact Report</a:t>
            </a:r>
            <a:r>
              <a:rPr lang="en-US" sz="2000">
                <a:solidFill>
                  <a:srgbClr val="000000"/>
                </a:solidFill>
                <a:latin typeface="Roboto"/>
                <a:ea typeface="Roboto"/>
                <a:cs typeface="Roboto"/>
              </a:rPr>
              <a:t> – April 2026</a:t>
            </a:r>
          </a:p>
          <a:p>
            <a:r>
              <a:rPr lang="en-US" sz="2000" b="1">
                <a:solidFill>
                  <a:srgbClr val="000000"/>
                </a:solidFill>
                <a:latin typeface="Roboto"/>
                <a:ea typeface="Roboto"/>
                <a:cs typeface="Roboto"/>
              </a:rPr>
              <a:t>Funding: </a:t>
            </a:r>
            <a:r>
              <a:rPr lang="en-US" sz="2000">
                <a:solidFill>
                  <a:srgbClr val="000000"/>
                </a:solidFill>
                <a:latin typeface="Roboto"/>
                <a:ea typeface="Roboto"/>
                <a:cs typeface="Roboto"/>
              </a:rPr>
              <a:t>75% released in Fall, remaining 25% released after required reports</a:t>
            </a:r>
          </a:p>
          <a:p>
            <a:r>
              <a:rPr lang="en-US" sz="2000" b="1">
                <a:solidFill>
                  <a:srgbClr val="000000"/>
                </a:solidFill>
                <a:latin typeface="Roboto"/>
                <a:ea typeface="Roboto"/>
                <a:cs typeface="Roboto"/>
              </a:rPr>
              <a:t>Awards &amp; Recognition</a:t>
            </a:r>
          </a:p>
          <a:p>
            <a:pPr lvl="1">
              <a:buFont typeface="Courier New" panose="020B0604020202020204" pitchFamily="34" charset="0"/>
              <a:buChar char="o"/>
            </a:pPr>
            <a:r>
              <a:rPr lang="en-US" sz="2000">
                <a:solidFill>
                  <a:srgbClr val="000000"/>
                </a:solidFill>
                <a:latin typeface="Roboto"/>
                <a:ea typeface="Roboto"/>
                <a:cs typeface="Roboto"/>
              </a:rPr>
              <a:t>Some include awards &amp; additional prize money</a:t>
            </a:r>
          </a:p>
          <a:p>
            <a:pPr lvl="1">
              <a:buFont typeface="Courier New" panose="020B0604020202020204" pitchFamily="34" charset="0"/>
              <a:buChar char="o"/>
            </a:pPr>
            <a:r>
              <a:rPr lang="en-US" sz="2000">
                <a:solidFill>
                  <a:srgbClr val="000000"/>
                </a:solidFill>
                <a:latin typeface="Roboto"/>
                <a:ea typeface="Roboto"/>
                <a:cs typeface="Roboto"/>
              </a:rPr>
              <a:t>Winners announced at National Exposition (May 2026)</a:t>
            </a:r>
          </a:p>
        </p:txBody>
      </p:sp>
      <p:pic>
        <p:nvPicPr>
          <p:cNvPr id="7" name="Picture Placeholder 6" descr="A group of people standing on a stage&#10;&#10;AI-generated content may be incorrect.">
            <a:extLst>
              <a:ext uri="{FF2B5EF4-FFF2-40B4-BE49-F238E27FC236}">
                <a16:creationId xmlns:a16="http://schemas.microsoft.com/office/drawing/2014/main" id="{D11469E7-4261-94A8-D4C6-2C94C03C796D}"/>
              </a:ext>
            </a:extLst>
          </p:cNvPr>
          <p:cNvPicPr>
            <a:picLocks noGrp="1" noChangeAspect="1"/>
          </p:cNvPicPr>
          <p:nvPr>
            <p:ph type="pic" sz="quarter" idx="11"/>
          </p:nvPr>
        </p:nvPicPr>
        <p:blipFill>
          <a:blip r:embed="rId3"/>
          <a:srcRect l="19245" r="16187"/>
          <a:stretch>
            <a:fillRect/>
          </a:stretch>
        </p:blipFill>
        <p:spPr>
          <a:xfrm>
            <a:off x="6746648" y="1578202"/>
            <a:ext cx="4884081" cy="4252912"/>
          </a:xfrm>
          <a:prstGeom prst="rect">
            <a:avLst/>
          </a:prstGeom>
        </p:spPr>
      </p:pic>
    </p:spTree>
    <p:extLst>
      <p:ext uri="{BB962C8B-B14F-4D97-AF65-F5344CB8AC3E}">
        <p14:creationId xmlns:p14="http://schemas.microsoft.com/office/powerpoint/2010/main" val="4034491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25063045-0B6B-B17D-DBC9-3566F9D34059}"/>
              </a:ext>
            </a:extLst>
          </p:cNvPr>
          <p:cNvSpPr txBox="1">
            <a:spLocks/>
          </p:cNvSpPr>
          <p:nvPr/>
        </p:nvSpPr>
        <p:spPr>
          <a:xfrm>
            <a:off x="6134100" y="1594985"/>
            <a:ext cx="5382985" cy="40894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solidFill>
                  <a:srgbClr val="000000"/>
                </a:solidFill>
                <a:latin typeface="Roboto"/>
                <a:ea typeface="Roboto"/>
                <a:cs typeface="Roboto"/>
              </a:rPr>
              <a:t>New:</a:t>
            </a:r>
            <a:endParaRPr lang="en-US" b="1">
              <a:solidFill>
                <a:srgbClr val="000000"/>
              </a:solidFill>
            </a:endParaRPr>
          </a:p>
          <a:p>
            <a:r>
              <a:rPr lang="en-US">
                <a:solidFill>
                  <a:srgbClr val="000000"/>
                </a:solidFill>
                <a:latin typeface="Roboto"/>
                <a:ea typeface="Roboto"/>
                <a:cs typeface="Roboto"/>
              </a:rPr>
              <a:t>Jeanne Sauvé Workplace Inclusion</a:t>
            </a:r>
          </a:p>
          <a:p>
            <a:r>
              <a:rPr lang="en-US">
                <a:solidFill>
                  <a:srgbClr val="000000"/>
                </a:solidFill>
                <a:latin typeface="Roboto"/>
                <a:ea typeface="Roboto"/>
                <a:cs typeface="Roboto"/>
              </a:rPr>
              <a:t>Ralph M. Barford Equal Access</a:t>
            </a:r>
          </a:p>
          <a:p>
            <a:r>
              <a:rPr lang="en-US">
                <a:solidFill>
                  <a:srgbClr val="000000"/>
                </a:solidFill>
                <a:latin typeface="Roboto"/>
                <a:ea typeface="Roboto"/>
                <a:cs typeface="Roboto"/>
              </a:rPr>
              <a:t>RBC Skills for a Thriving Future</a:t>
            </a:r>
          </a:p>
          <a:p>
            <a:r>
              <a:rPr lang="en-US">
                <a:solidFill>
                  <a:srgbClr val="000000"/>
                </a:solidFill>
                <a:latin typeface="Roboto"/>
                <a:ea typeface="Roboto"/>
                <a:cs typeface="Roboto"/>
              </a:rPr>
              <a:t>Additional PA (details to come)</a:t>
            </a:r>
          </a:p>
        </p:txBody>
      </p:sp>
      <p:sp>
        <p:nvSpPr>
          <p:cNvPr id="2" name="Title 1">
            <a:extLst>
              <a:ext uri="{FF2B5EF4-FFF2-40B4-BE49-F238E27FC236}">
                <a16:creationId xmlns:a16="http://schemas.microsoft.com/office/drawing/2014/main" id="{802EBA12-83DA-DDEF-6C90-4615562F59DA}"/>
              </a:ext>
            </a:extLst>
          </p:cNvPr>
          <p:cNvSpPr>
            <a:spLocks noGrp="1"/>
          </p:cNvSpPr>
          <p:nvPr>
            <p:ph type="title"/>
          </p:nvPr>
        </p:nvSpPr>
        <p:spPr/>
        <p:txBody>
          <a:bodyPr>
            <a:normAutofit fontScale="90000"/>
          </a:bodyPr>
          <a:lstStyle/>
          <a:p>
            <a:r>
              <a:rPr lang="en-US">
                <a:solidFill>
                  <a:srgbClr val="000000"/>
                </a:solidFill>
                <a:latin typeface="Knockout 28 Junior Feathrwt"/>
              </a:rPr>
              <a:t>List of Project Accelerators</a:t>
            </a:r>
            <a:endParaRPr lang="en-US">
              <a:solidFill>
                <a:srgbClr val="000000"/>
              </a:solidFill>
            </a:endParaRPr>
          </a:p>
        </p:txBody>
      </p:sp>
      <p:sp>
        <p:nvSpPr>
          <p:cNvPr id="3" name="Text Placeholder 2">
            <a:extLst>
              <a:ext uri="{FF2B5EF4-FFF2-40B4-BE49-F238E27FC236}">
                <a16:creationId xmlns:a16="http://schemas.microsoft.com/office/drawing/2014/main" id="{19512023-A34F-F88F-1A12-DCA08384162C}"/>
              </a:ext>
            </a:extLst>
          </p:cNvPr>
          <p:cNvSpPr>
            <a:spLocks noGrp="1"/>
          </p:cNvSpPr>
          <p:nvPr>
            <p:ph type="body" sz="quarter" idx="10"/>
          </p:nvPr>
        </p:nvSpPr>
        <p:spPr>
          <a:xfrm>
            <a:off x="688521" y="1592263"/>
            <a:ext cx="5382985" cy="4089400"/>
          </a:xfrm>
        </p:spPr>
        <p:txBody>
          <a:bodyPr vert="horz" lIns="91440" tIns="45720" rIns="91440" bIns="45720" rtlCol="0" anchor="t">
            <a:normAutofit/>
          </a:bodyPr>
          <a:lstStyle/>
          <a:p>
            <a:pPr marL="0" indent="0">
              <a:buNone/>
            </a:pPr>
            <a:r>
              <a:rPr lang="en-US" b="1">
                <a:solidFill>
                  <a:srgbClr val="000000"/>
                </a:solidFill>
                <a:latin typeface="Roboto"/>
                <a:ea typeface="Roboto"/>
                <a:cs typeface="Roboto"/>
              </a:rPr>
              <a:t>Returning:</a:t>
            </a:r>
            <a:endParaRPr lang="en-US" b="1">
              <a:solidFill>
                <a:srgbClr val="000000"/>
              </a:solidFill>
            </a:endParaRPr>
          </a:p>
          <a:p>
            <a:r>
              <a:rPr lang="en-US">
                <a:solidFill>
                  <a:srgbClr val="000000"/>
                </a:solidFill>
                <a:latin typeface="Roboto"/>
                <a:ea typeface="Roboto"/>
                <a:cs typeface="Roboto"/>
              </a:rPr>
              <a:t>Alterna Savings SDG (Ontario Only)</a:t>
            </a:r>
          </a:p>
          <a:p>
            <a:r>
              <a:rPr lang="en-US">
                <a:solidFill>
                  <a:srgbClr val="000000"/>
                </a:solidFill>
                <a:latin typeface="Roboto"/>
                <a:ea typeface="Roboto"/>
                <a:cs typeface="Roboto"/>
              </a:rPr>
              <a:t>Jeanne Sauvé Global</a:t>
            </a:r>
          </a:p>
          <a:p>
            <a:r>
              <a:rPr lang="en-US">
                <a:solidFill>
                  <a:srgbClr val="000000"/>
                </a:solidFill>
                <a:latin typeface="Roboto"/>
                <a:ea typeface="Roboto"/>
                <a:cs typeface="Roboto"/>
              </a:rPr>
              <a:t>National Bank Indigenous Inclusion</a:t>
            </a:r>
          </a:p>
          <a:p>
            <a:r>
              <a:rPr lang="en-US">
                <a:solidFill>
                  <a:srgbClr val="000000"/>
                </a:solidFill>
                <a:latin typeface="Roboto"/>
                <a:ea typeface="Roboto"/>
                <a:cs typeface="Roboto"/>
              </a:rPr>
              <a:t>PC Financial Resilience</a:t>
            </a:r>
          </a:p>
          <a:p>
            <a:endParaRPr lang="en-US">
              <a:solidFill>
                <a:srgbClr val="000000"/>
              </a:solidFill>
              <a:latin typeface="Roboto"/>
              <a:ea typeface="Roboto"/>
              <a:cs typeface="Roboto"/>
            </a:endParaRPr>
          </a:p>
          <a:p>
            <a:endParaRPr lang="en-US">
              <a:solidFill>
                <a:srgbClr val="000000"/>
              </a:solidFill>
              <a:latin typeface="Roboto"/>
              <a:ea typeface="Roboto"/>
              <a:cs typeface="Roboto"/>
            </a:endParaRPr>
          </a:p>
        </p:txBody>
      </p:sp>
      <p:sp>
        <p:nvSpPr>
          <p:cNvPr id="11" name="TextBox 10">
            <a:extLst>
              <a:ext uri="{FF2B5EF4-FFF2-40B4-BE49-F238E27FC236}">
                <a16:creationId xmlns:a16="http://schemas.microsoft.com/office/drawing/2014/main" id="{DC9FFA31-8386-C72F-7D77-8E9020741836}"/>
              </a:ext>
            </a:extLst>
          </p:cNvPr>
          <p:cNvSpPr txBox="1"/>
          <p:nvPr/>
        </p:nvSpPr>
        <p:spPr>
          <a:xfrm>
            <a:off x="2851151" y="5682570"/>
            <a:ext cx="6563404" cy="415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Roboto"/>
                <a:ea typeface="Roboto"/>
                <a:cs typeface="Roboto"/>
              </a:rPr>
              <a:t>More information to Project Accelerators, </a:t>
            </a:r>
            <a:r>
              <a:rPr lang="en-US" sz="2000" u="sng">
                <a:solidFill>
                  <a:srgbClr val="0563C1"/>
                </a:solidFill>
                <a:latin typeface="Roboto"/>
                <a:ea typeface="Roboto"/>
                <a:cs typeface="Roboto"/>
                <a:hlinkClick r:id="rId3"/>
              </a:rPr>
              <a:t>click here</a:t>
            </a:r>
            <a:r>
              <a:rPr lang="en-US" sz="2000">
                <a:solidFill>
                  <a:srgbClr val="515356"/>
                </a:solidFill>
                <a:latin typeface="Roboto"/>
                <a:ea typeface="Roboto"/>
                <a:cs typeface="Roboto"/>
              </a:rPr>
              <a:t>!</a:t>
            </a:r>
            <a:endParaRPr lang="en-US" sz="2000">
              <a:latin typeface="Roboto"/>
              <a:ea typeface="Roboto"/>
              <a:cs typeface="Roboto"/>
            </a:endParaRPr>
          </a:p>
        </p:txBody>
      </p:sp>
    </p:spTree>
    <p:extLst>
      <p:ext uri="{BB962C8B-B14F-4D97-AF65-F5344CB8AC3E}">
        <p14:creationId xmlns:p14="http://schemas.microsoft.com/office/powerpoint/2010/main" val="3423980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B0F99CC-E25E-30AC-28E2-DE3CB0F8AB7C}"/>
              </a:ext>
            </a:extLst>
          </p:cNvPr>
          <p:cNvSpPr txBox="1">
            <a:spLocks/>
          </p:cNvSpPr>
          <p:nvPr/>
        </p:nvSpPr>
        <p:spPr>
          <a:xfrm>
            <a:off x="683871" y="326544"/>
            <a:ext cx="11068330" cy="90033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6000" kern="1200">
                <a:solidFill>
                  <a:srgbClr val="515356"/>
                </a:solidFill>
                <a:latin typeface="Knockout 28 Junior Feathrwt" panose="02000506020000020004" pitchFamily="50" charset="0"/>
                <a:ea typeface="+mj-ea"/>
                <a:cs typeface="+mj-cs"/>
              </a:defRPr>
            </a:lvl1pPr>
          </a:lstStyle>
          <a:p>
            <a:r>
              <a:rPr lang="en-US" sz="5400">
                <a:solidFill>
                  <a:srgbClr val="000000"/>
                </a:solidFill>
                <a:latin typeface="Knockout 28 Junior Feathrwt"/>
              </a:rPr>
              <a:t>50</a:t>
            </a:r>
            <a:r>
              <a:rPr lang="en-US" sz="5400" baseline="30000">
                <a:solidFill>
                  <a:srgbClr val="000000"/>
                </a:solidFill>
                <a:latin typeface="Knockout 28 Junior Feathrwt"/>
              </a:rPr>
              <a:t>th</a:t>
            </a:r>
            <a:r>
              <a:rPr lang="en-US" sz="5400">
                <a:solidFill>
                  <a:srgbClr val="000000"/>
                </a:solidFill>
                <a:latin typeface="Knockout 28 Junior Feathrwt"/>
              </a:rPr>
              <a:t> Anniversary – Enactus World Cup</a:t>
            </a:r>
          </a:p>
        </p:txBody>
      </p:sp>
      <p:pic>
        <p:nvPicPr>
          <p:cNvPr id="1032" name="Picture 8" descr="MARK YOUR CALENDARS! 📅 The 2025 Enactus World Cup is coming to Bangkok,  Thailand, September 26-28, hosted in conjunction with the Sustainability  Expo 2025 at the prestigious Queen Sirikit National… | Enactus South Africa">
            <a:extLst>
              <a:ext uri="{FF2B5EF4-FFF2-40B4-BE49-F238E27FC236}">
                <a16:creationId xmlns:a16="http://schemas.microsoft.com/office/drawing/2014/main" id="{BEBA68F3-B161-E0FE-1111-38918DB8DB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197" y="1401746"/>
            <a:ext cx="4998269" cy="42507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group of people holding a flag&#10;&#10;AI-generated content may be incorrect.">
            <a:extLst>
              <a:ext uri="{FF2B5EF4-FFF2-40B4-BE49-F238E27FC236}">
                <a16:creationId xmlns:a16="http://schemas.microsoft.com/office/drawing/2014/main" id="{E298C170-0058-D0DD-293F-0D9F7F08F9DF}"/>
              </a:ext>
            </a:extLst>
          </p:cNvPr>
          <p:cNvPicPr>
            <a:picLocks noChangeAspect="1"/>
          </p:cNvPicPr>
          <p:nvPr/>
        </p:nvPicPr>
        <p:blipFill>
          <a:blip r:embed="rId5"/>
          <a:stretch>
            <a:fillRect/>
          </a:stretch>
        </p:blipFill>
        <p:spPr>
          <a:xfrm>
            <a:off x="5652397" y="1394847"/>
            <a:ext cx="6311613" cy="4249118"/>
          </a:xfrm>
          <a:prstGeom prst="rect">
            <a:avLst/>
          </a:prstGeom>
        </p:spPr>
      </p:pic>
      <p:sp>
        <p:nvSpPr>
          <p:cNvPr id="2" name="TextBox 1">
            <a:extLst>
              <a:ext uri="{FF2B5EF4-FFF2-40B4-BE49-F238E27FC236}">
                <a16:creationId xmlns:a16="http://schemas.microsoft.com/office/drawing/2014/main" id="{EA320C0C-F6A2-CF31-6E9B-706CCDF5E28A}"/>
              </a:ext>
            </a:extLst>
          </p:cNvPr>
          <p:cNvSpPr txBox="1"/>
          <p:nvPr/>
        </p:nvSpPr>
        <p:spPr>
          <a:xfrm>
            <a:off x="1436914" y="5811929"/>
            <a:ext cx="10069286" cy="369332"/>
          </a:xfrm>
          <a:prstGeom prst="rect">
            <a:avLst/>
          </a:prstGeom>
          <a:noFill/>
        </p:spPr>
        <p:txBody>
          <a:bodyPr wrap="square" rtlCol="0">
            <a:spAutoFit/>
          </a:bodyPr>
          <a:lstStyle/>
          <a:p>
            <a:r>
              <a:rPr lang="en-US"/>
              <a:t>Not too late to register: Click </a:t>
            </a:r>
            <a:r>
              <a:rPr lang="en-US">
                <a:hlinkClick r:id="rId6"/>
              </a:rPr>
              <a:t>Here</a:t>
            </a:r>
            <a:endParaRPr lang="en-US"/>
          </a:p>
        </p:txBody>
      </p:sp>
    </p:spTree>
    <p:extLst>
      <p:ext uri="{BB962C8B-B14F-4D97-AF65-F5344CB8AC3E}">
        <p14:creationId xmlns:p14="http://schemas.microsoft.com/office/powerpoint/2010/main" val="2647745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6EE08-8EEB-ACD5-3A2C-EF2697516A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EB807-6D00-3B1B-5F10-24C287883BA4}"/>
              </a:ext>
            </a:extLst>
          </p:cNvPr>
          <p:cNvSpPr>
            <a:spLocks noGrp="1"/>
          </p:cNvSpPr>
          <p:nvPr>
            <p:ph type="title"/>
          </p:nvPr>
        </p:nvSpPr>
        <p:spPr/>
        <p:txBody>
          <a:bodyPr>
            <a:normAutofit fontScale="90000"/>
          </a:bodyPr>
          <a:lstStyle/>
          <a:p>
            <a:r>
              <a:rPr lang="en-US">
                <a:solidFill>
                  <a:srgbClr val="000000"/>
                </a:solidFill>
                <a:latin typeface="Knockout 28 Junior Feathrwt"/>
              </a:rPr>
              <a:t>Collaboration Summits</a:t>
            </a:r>
            <a:endParaRPr lang="en-US">
              <a:solidFill>
                <a:srgbClr val="000000"/>
              </a:solidFill>
            </a:endParaRPr>
          </a:p>
        </p:txBody>
      </p:sp>
      <p:sp>
        <p:nvSpPr>
          <p:cNvPr id="4" name="Rectangle: Rounded Corners 3">
            <a:extLst>
              <a:ext uri="{FF2B5EF4-FFF2-40B4-BE49-F238E27FC236}">
                <a16:creationId xmlns:a16="http://schemas.microsoft.com/office/drawing/2014/main" id="{BFAD8E6B-919D-9CBF-97C9-C2F332CC3E41}"/>
              </a:ext>
            </a:extLst>
          </p:cNvPr>
          <p:cNvSpPr/>
          <p:nvPr/>
        </p:nvSpPr>
        <p:spPr>
          <a:xfrm>
            <a:off x="275899" y="5245539"/>
            <a:ext cx="1534554" cy="703962"/>
          </a:xfrm>
          <a:prstGeom prst="roundRect">
            <a:avLst/>
          </a:prstGeom>
          <a:solidFill>
            <a:srgbClr val="FFC222"/>
          </a:solidFill>
          <a:ln>
            <a:solidFill>
              <a:srgbClr val="5156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rgbClr val="515656"/>
                </a:solidFill>
                <a:ea typeface="Calibri"/>
                <a:cs typeface="Calibri"/>
                <a:hlinkClick r:id="rId3"/>
              </a:rPr>
              <a:t>Vancouver</a:t>
            </a:r>
            <a:endParaRPr lang="en-US" sz="2000" b="1">
              <a:solidFill>
                <a:srgbClr val="515656"/>
              </a:solidFill>
            </a:endParaRPr>
          </a:p>
        </p:txBody>
      </p:sp>
      <p:sp>
        <p:nvSpPr>
          <p:cNvPr id="5" name="Rectangle: Rounded Corners 4">
            <a:extLst>
              <a:ext uri="{FF2B5EF4-FFF2-40B4-BE49-F238E27FC236}">
                <a16:creationId xmlns:a16="http://schemas.microsoft.com/office/drawing/2014/main" id="{43371BDA-4321-912A-B883-A36A8127D6D1}"/>
              </a:ext>
            </a:extLst>
          </p:cNvPr>
          <p:cNvSpPr/>
          <p:nvPr/>
        </p:nvSpPr>
        <p:spPr>
          <a:xfrm>
            <a:off x="2067266" y="5245538"/>
            <a:ext cx="1534554" cy="703962"/>
          </a:xfrm>
          <a:prstGeom prst="roundRect">
            <a:avLst/>
          </a:prstGeom>
          <a:solidFill>
            <a:srgbClr val="FFC222"/>
          </a:solidFill>
          <a:ln>
            <a:solidFill>
              <a:srgbClr val="51565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solidFill>
                  <a:srgbClr val="515656"/>
                </a:solidFill>
                <a:ea typeface="Calibri"/>
                <a:cs typeface="Calibri"/>
                <a:hlinkClick r:id="rId4"/>
              </a:rPr>
              <a:t>Toronto</a:t>
            </a:r>
            <a:endParaRPr lang="en-US" sz="2000" b="1">
              <a:solidFill>
                <a:srgbClr val="515656"/>
              </a:solidFill>
              <a:ea typeface="Calibri"/>
              <a:cs typeface="Calibri"/>
            </a:endParaRPr>
          </a:p>
        </p:txBody>
      </p:sp>
      <p:sp>
        <p:nvSpPr>
          <p:cNvPr id="6" name="Rectangle: Rounded Corners 5">
            <a:extLst>
              <a:ext uri="{FF2B5EF4-FFF2-40B4-BE49-F238E27FC236}">
                <a16:creationId xmlns:a16="http://schemas.microsoft.com/office/drawing/2014/main" id="{115F8CCD-7CC3-AE64-3E20-BF63EA496F7B}"/>
              </a:ext>
            </a:extLst>
          </p:cNvPr>
          <p:cNvSpPr/>
          <p:nvPr/>
        </p:nvSpPr>
        <p:spPr>
          <a:xfrm>
            <a:off x="7347793" y="5251490"/>
            <a:ext cx="1534554" cy="703962"/>
          </a:xfrm>
          <a:prstGeom prst="roundRect">
            <a:avLst/>
          </a:prstGeom>
          <a:solidFill>
            <a:srgbClr val="FFC222"/>
          </a:solidFill>
          <a:ln>
            <a:solidFill>
              <a:srgbClr val="51565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solidFill>
                  <a:srgbClr val="515656"/>
                </a:solidFill>
                <a:ea typeface="Calibri"/>
                <a:cs typeface="Calibri"/>
                <a:hlinkClick r:id="rId5"/>
              </a:rPr>
              <a:t>Halifax</a:t>
            </a:r>
            <a:endParaRPr lang="en-US" sz="2000" b="1">
              <a:solidFill>
                <a:srgbClr val="515656"/>
              </a:solidFill>
            </a:endParaRPr>
          </a:p>
        </p:txBody>
      </p:sp>
      <p:sp>
        <p:nvSpPr>
          <p:cNvPr id="7" name="Rectangle: Rounded Corners 6">
            <a:extLst>
              <a:ext uri="{FF2B5EF4-FFF2-40B4-BE49-F238E27FC236}">
                <a16:creationId xmlns:a16="http://schemas.microsoft.com/office/drawing/2014/main" id="{7B7FE3C7-F30F-45C6-CBC4-17F717E99B2B}"/>
              </a:ext>
            </a:extLst>
          </p:cNvPr>
          <p:cNvSpPr/>
          <p:nvPr/>
        </p:nvSpPr>
        <p:spPr>
          <a:xfrm>
            <a:off x="5529687" y="5245538"/>
            <a:ext cx="1534554" cy="703962"/>
          </a:xfrm>
          <a:prstGeom prst="roundRect">
            <a:avLst/>
          </a:prstGeom>
          <a:solidFill>
            <a:srgbClr val="FFC222"/>
          </a:solidFill>
          <a:ln>
            <a:solidFill>
              <a:srgbClr val="51565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solidFill>
                  <a:srgbClr val="515656"/>
                </a:solidFill>
                <a:ea typeface="Calibri"/>
                <a:cs typeface="Calibri"/>
                <a:hlinkClick r:id="rId6"/>
              </a:rPr>
              <a:t>Calgary</a:t>
            </a:r>
            <a:endParaRPr lang="en-US" sz="2000" b="1">
              <a:solidFill>
                <a:srgbClr val="515656"/>
              </a:solidFill>
            </a:endParaRPr>
          </a:p>
        </p:txBody>
      </p:sp>
      <p:sp>
        <p:nvSpPr>
          <p:cNvPr id="8" name="Rectangle: Rounded Corners 7">
            <a:extLst>
              <a:ext uri="{FF2B5EF4-FFF2-40B4-BE49-F238E27FC236}">
                <a16:creationId xmlns:a16="http://schemas.microsoft.com/office/drawing/2014/main" id="{84A0100F-3031-0DEE-CE7E-45EC75CAE2ED}"/>
              </a:ext>
            </a:extLst>
          </p:cNvPr>
          <p:cNvSpPr/>
          <p:nvPr/>
        </p:nvSpPr>
        <p:spPr>
          <a:xfrm>
            <a:off x="3751686" y="5245540"/>
            <a:ext cx="1534554" cy="703962"/>
          </a:xfrm>
          <a:prstGeom prst="roundRect">
            <a:avLst/>
          </a:prstGeom>
          <a:solidFill>
            <a:srgbClr val="FFC222"/>
          </a:solidFill>
          <a:ln>
            <a:solidFill>
              <a:srgbClr val="51565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solidFill>
                  <a:srgbClr val="515656"/>
                </a:solidFill>
                <a:latin typeface="Calibri"/>
                <a:ea typeface="Calibri"/>
                <a:cs typeface="Calibri"/>
                <a:hlinkClick r:id="rId7"/>
              </a:rPr>
              <a:t>Montr</a:t>
            </a:r>
            <a:r>
              <a:rPr lang="en-US" sz="2000" b="1">
                <a:solidFill>
                  <a:srgbClr val="515656"/>
                </a:solidFill>
                <a:latin typeface="Calibri"/>
                <a:ea typeface="+mn-lt"/>
                <a:cs typeface="+mn-lt"/>
                <a:hlinkClick r:id="rId7"/>
              </a:rPr>
              <a:t>é</a:t>
            </a:r>
            <a:r>
              <a:rPr lang="en-US" sz="2000" b="1">
                <a:solidFill>
                  <a:srgbClr val="515656"/>
                </a:solidFill>
                <a:latin typeface="Calibri"/>
                <a:ea typeface="Calibri"/>
                <a:cs typeface="Calibri"/>
                <a:hlinkClick r:id="rId7"/>
              </a:rPr>
              <a:t>al</a:t>
            </a:r>
            <a:endParaRPr lang="en-US" sz="2000" b="1">
              <a:solidFill>
                <a:srgbClr val="515656"/>
              </a:solidFill>
              <a:latin typeface="Calibri"/>
              <a:ea typeface="Calibri"/>
              <a:cs typeface="Calibri"/>
            </a:endParaRPr>
          </a:p>
        </p:txBody>
      </p:sp>
      <p:sp>
        <p:nvSpPr>
          <p:cNvPr id="11" name="TextBox 10">
            <a:extLst>
              <a:ext uri="{FF2B5EF4-FFF2-40B4-BE49-F238E27FC236}">
                <a16:creationId xmlns:a16="http://schemas.microsoft.com/office/drawing/2014/main" id="{0321BD1D-7373-5445-F824-0D97632BBAF9}"/>
              </a:ext>
            </a:extLst>
          </p:cNvPr>
          <p:cNvSpPr txBox="1"/>
          <p:nvPr/>
        </p:nvSpPr>
        <p:spPr>
          <a:xfrm>
            <a:off x="289065" y="4573386"/>
            <a:ext cx="331244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515656"/>
                </a:solidFill>
                <a:latin typeface="Roboto"/>
                <a:ea typeface="Roboto"/>
                <a:cs typeface="Roboto"/>
              </a:rPr>
              <a:t>October 18th</a:t>
            </a:r>
          </a:p>
        </p:txBody>
      </p:sp>
      <p:sp>
        <p:nvSpPr>
          <p:cNvPr id="12" name="TextBox 11">
            <a:extLst>
              <a:ext uri="{FF2B5EF4-FFF2-40B4-BE49-F238E27FC236}">
                <a16:creationId xmlns:a16="http://schemas.microsoft.com/office/drawing/2014/main" id="{A644BFFE-ACFC-DA96-43C6-C07C409E8F3F}"/>
              </a:ext>
            </a:extLst>
          </p:cNvPr>
          <p:cNvSpPr txBox="1"/>
          <p:nvPr/>
        </p:nvSpPr>
        <p:spPr>
          <a:xfrm>
            <a:off x="3751484" y="4560017"/>
            <a:ext cx="331245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515656"/>
                </a:solidFill>
                <a:latin typeface="Roboto"/>
                <a:ea typeface="Roboto"/>
                <a:cs typeface="Roboto"/>
              </a:rPr>
              <a:t>October 25th</a:t>
            </a:r>
          </a:p>
        </p:txBody>
      </p:sp>
      <p:sp>
        <p:nvSpPr>
          <p:cNvPr id="13" name="TextBox 12">
            <a:extLst>
              <a:ext uri="{FF2B5EF4-FFF2-40B4-BE49-F238E27FC236}">
                <a16:creationId xmlns:a16="http://schemas.microsoft.com/office/drawing/2014/main" id="{CA80AE6E-EF72-D1C1-6643-7D8C55E34990}"/>
              </a:ext>
            </a:extLst>
          </p:cNvPr>
          <p:cNvSpPr txBox="1"/>
          <p:nvPr/>
        </p:nvSpPr>
        <p:spPr>
          <a:xfrm>
            <a:off x="6532115" y="4546647"/>
            <a:ext cx="308518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515656"/>
                </a:solidFill>
                <a:latin typeface="Roboto"/>
                <a:ea typeface="Roboto"/>
                <a:cs typeface="Roboto"/>
              </a:rPr>
              <a:t>November 1st</a:t>
            </a:r>
          </a:p>
        </p:txBody>
      </p:sp>
      <p:sp>
        <p:nvSpPr>
          <p:cNvPr id="3" name="TextBox 2">
            <a:extLst>
              <a:ext uri="{FF2B5EF4-FFF2-40B4-BE49-F238E27FC236}">
                <a16:creationId xmlns:a16="http://schemas.microsoft.com/office/drawing/2014/main" id="{B7EB7D69-D22C-E38D-1DA9-F469E4ED4126}"/>
              </a:ext>
            </a:extLst>
          </p:cNvPr>
          <p:cNvSpPr txBox="1"/>
          <p:nvPr/>
        </p:nvSpPr>
        <p:spPr>
          <a:xfrm>
            <a:off x="528485" y="1402739"/>
            <a:ext cx="7981809"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0000"/>
                </a:solidFill>
                <a:latin typeface="Roboto"/>
                <a:ea typeface="Roboto Condensed"/>
                <a:cs typeface="Roboto Condensed"/>
              </a:rPr>
              <a:t>Collaboration Summits</a:t>
            </a:r>
            <a:r>
              <a:rPr lang="en-US" sz="2000">
                <a:solidFill>
                  <a:srgbClr val="000000"/>
                </a:solidFill>
                <a:latin typeface="Roboto"/>
                <a:ea typeface="Roboto Condensed"/>
                <a:cs typeface="Roboto Condensed"/>
              </a:rPr>
              <a:t> – The Summits engage student leaders in fireside chats with local leaders in sustainability, social entrepreneurship, and community development. </a:t>
            </a:r>
            <a:r>
              <a:rPr lang="en-US" sz="2000" i="1">
                <a:solidFill>
                  <a:srgbClr val="000000"/>
                </a:solidFill>
                <a:latin typeface="Roboto"/>
                <a:ea typeface="Roboto Condensed"/>
                <a:cs typeface="Roboto Condensed"/>
              </a:rPr>
              <a:t>Lunch Provided</a:t>
            </a:r>
            <a:r>
              <a:rPr lang="en-US" sz="2000">
                <a:solidFill>
                  <a:srgbClr val="000000"/>
                </a:solidFill>
                <a:latin typeface="Roboto"/>
                <a:ea typeface="Roboto Condensed"/>
                <a:cs typeface="Roboto Condensed"/>
              </a:rPr>
              <a:t>. </a:t>
            </a:r>
            <a:r>
              <a:rPr lang="en-US" sz="2000" i="1">
                <a:solidFill>
                  <a:srgbClr val="000000"/>
                </a:solidFill>
                <a:latin typeface="Roboto"/>
                <a:ea typeface="Roboto Condensed"/>
                <a:cs typeface="Roboto Condensed"/>
              </a:rPr>
              <a:t>Times TBA</a:t>
            </a:r>
          </a:p>
          <a:p>
            <a:endParaRPr lang="en-US" sz="2000">
              <a:solidFill>
                <a:srgbClr val="000000"/>
              </a:solidFill>
              <a:latin typeface="Roboto"/>
              <a:ea typeface="Roboto Condensed" panose="02000000000000000000" pitchFamily="2" charset="0"/>
              <a:cs typeface="Roboto Condensed" panose="02000000000000000000" pitchFamily="2" charset="0"/>
            </a:endParaRPr>
          </a:p>
          <a:p>
            <a:r>
              <a:rPr lang="en-US" sz="2000" b="1">
                <a:solidFill>
                  <a:srgbClr val="000000"/>
                </a:solidFill>
                <a:latin typeface="Roboto"/>
                <a:ea typeface="Roboto Condensed"/>
                <a:cs typeface="Roboto Condensed"/>
              </a:rPr>
              <a:t>Who can attend?</a:t>
            </a:r>
            <a:r>
              <a:rPr lang="en-US" sz="2000">
                <a:solidFill>
                  <a:srgbClr val="000000"/>
                </a:solidFill>
                <a:latin typeface="Roboto"/>
                <a:ea typeface="Roboto Condensed"/>
                <a:cs typeface="Roboto Condensed"/>
              </a:rPr>
              <a:t> 2 students from each team can attend (check with your Faculty Advisors and Student Presidents)</a:t>
            </a:r>
          </a:p>
          <a:p>
            <a:endParaRPr lang="en-US" sz="2000" b="1">
              <a:solidFill>
                <a:srgbClr val="000000"/>
              </a:solidFill>
              <a:latin typeface="Roboto"/>
              <a:ea typeface="Roboto Condensed" panose="02000000000000000000" pitchFamily="2" charset="0"/>
              <a:cs typeface="Roboto Condensed" panose="02000000000000000000" pitchFamily="2" charset="0"/>
            </a:endParaRPr>
          </a:p>
          <a:p>
            <a:r>
              <a:rPr lang="en-US" sz="2000" b="1">
                <a:solidFill>
                  <a:srgbClr val="000000"/>
                </a:solidFill>
                <a:latin typeface="Roboto"/>
                <a:ea typeface="Roboto Condensed"/>
                <a:cs typeface="Roboto Condensed"/>
              </a:rPr>
              <a:t>Registration: </a:t>
            </a:r>
            <a:r>
              <a:rPr lang="en-US" sz="2000">
                <a:solidFill>
                  <a:srgbClr val="000000"/>
                </a:solidFill>
                <a:latin typeface="Roboto"/>
                <a:ea typeface="Roboto Condensed"/>
                <a:cs typeface="Roboto Condensed"/>
              </a:rPr>
              <a:t>Coming soon (details can be found for each summit below)</a:t>
            </a:r>
          </a:p>
        </p:txBody>
      </p:sp>
      <p:pic>
        <p:nvPicPr>
          <p:cNvPr id="9" name="Picture 8" descr="Enactus">
            <a:extLst>
              <a:ext uri="{FF2B5EF4-FFF2-40B4-BE49-F238E27FC236}">
                <a16:creationId xmlns:a16="http://schemas.microsoft.com/office/drawing/2014/main" id="{12EEB079-4D6B-D9F6-8F42-ECABDD3E3321}"/>
              </a:ext>
            </a:extLst>
          </p:cNvPr>
          <p:cNvPicPr>
            <a:picLocks noChangeAspect="1"/>
          </p:cNvPicPr>
          <p:nvPr/>
        </p:nvPicPr>
        <p:blipFill>
          <a:blip r:embed="rId8"/>
          <a:stretch>
            <a:fillRect/>
          </a:stretch>
        </p:blipFill>
        <p:spPr>
          <a:xfrm>
            <a:off x="9351209" y="613359"/>
            <a:ext cx="2493211" cy="1553913"/>
          </a:xfrm>
          <a:prstGeom prst="flowChartProcess">
            <a:avLst/>
          </a:prstGeom>
        </p:spPr>
      </p:pic>
      <p:pic>
        <p:nvPicPr>
          <p:cNvPr id="10" name="Picture 9" descr="Enactus">
            <a:extLst>
              <a:ext uri="{FF2B5EF4-FFF2-40B4-BE49-F238E27FC236}">
                <a16:creationId xmlns:a16="http://schemas.microsoft.com/office/drawing/2014/main" id="{F7539FE1-DE99-CB6A-7358-6F4B851C8C0E}"/>
              </a:ext>
            </a:extLst>
          </p:cNvPr>
          <p:cNvPicPr>
            <a:picLocks noChangeAspect="1"/>
          </p:cNvPicPr>
          <p:nvPr/>
        </p:nvPicPr>
        <p:blipFill>
          <a:blip r:embed="rId9"/>
          <a:stretch>
            <a:fillRect/>
          </a:stretch>
        </p:blipFill>
        <p:spPr>
          <a:xfrm>
            <a:off x="9351209" y="2418096"/>
            <a:ext cx="2493212" cy="1580650"/>
          </a:xfrm>
          <a:prstGeom prst="rect">
            <a:avLst/>
          </a:prstGeom>
        </p:spPr>
      </p:pic>
      <p:pic>
        <p:nvPicPr>
          <p:cNvPr id="14" name="Picture 13" descr="Enactus">
            <a:extLst>
              <a:ext uri="{FF2B5EF4-FFF2-40B4-BE49-F238E27FC236}">
                <a16:creationId xmlns:a16="http://schemas.microsoft.com/office/drawing/2014/main" id="{D4F2A3FA-C310-11E0-2946-3F28E769F6E9}"/>
              </a:ext>
            </a:extLst>
          </p:cNvPr>
          <p:cNvPicPr>
            <a:picLocks noChangeAspect="1"/>
          </p:cNvPicPr>
          <p:nvPr/>
        </p:nvPicPr>
        <p:blipFill>
          <a:blip r:embed="rId10"/>
          <a:srcRect l="-371" r="538" b="11435"/>
          <a:stretch>
            <a:fillRect/>
          </a:stretch>
        </p:blipFill>
        <p:spPr>
          <a:xfrm>
            <a:off x="9341984" y="4316413"/>
            <a:ext cx="2475712" cy="1565665"/>
          </a:xfrm>
          <a:prstGeom prst="rect">
            <a:avLst/>
          </a:prstGeom>
        </p:spPr>
      </p:pic>
      <p:cxnSp>
        <p:nvCxnSpPr>
          <p:cNvPr id="16" name="Straight Arrow Connector 15">
            <a:extLst>
              <a:ext uri="{FF2B5EF4-FFF2-40B4-BE49-F238E27FC236}">
                <a16:creationId xmlns:a16="http://schemas.microsoft.com/office/drawing/2014/main" id="{9C8F8495-213B-0B7E-851A-8AA60EA86D51}"/>
              </a:ext>
            </a:extLst>
          </p:cNvPr>
          <p:cNvCxnSpPr/>
          <p:nvPr/>
        </p:nvCxnSpPr>
        <p:spPr>
          <a:xfrm flipH="1">
            <a:off x="836169" y="4825628"/>
            <a:ext cx="212346" cy="2642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FCD4C18-510A-DF81-04A0-C345DC4F774E}"/>
              </a:ext>
            </a:extLst>
          </p:cNvPr>
          <p:cNvCxnSpPr>
            <a:cxnSpLocks/>
          </p:cNvCxnSpPr>
          <p:nvPr/>
        </p:nvCxnSpPr>
        <p:spPr>
          <a:xfrm flipH="1">
            <a:off x="4258484" y="4838996"/>
            <a:ext cx="212346" cy="2642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79D0584-B794-9B5E-71FD-4767DF167CB9}"/>
              </a:ext>
            </a:extLst>
          </p:cNvPr>
          <p:cNvCxnSpPr>
            <a:cxnSpLocks/>
          </p:cNvCxnSpPr>
          <p:nvPr/>
        </p:nvCxnSpPr>
        <p:spPr>
          <a:xfrm>
            <a:off x="2893357" y="4798892"/>
            <a:ext cx="202074" cy="3577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DB1D5AB-E355-E959-6CDA-069173AEB70F}"/>
              </a:ext>
            </a:extLst>
          </p:cNvPr>
          <p:cNvCxnSpPr>
            <a:cxnSpLocks/>
          </p:cNvCxnSpPr>
          <p:nvPr/>
        </p:nvCxnSpPr>
        <p:spPr>
          <a:xfrm>
            <a:off x="6355777" y="4825628"/>
            <a:ext cx="202074" cy="3577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A657B58-D40A-28DB-A0F6-51CCF781D0C3}"/>
              </a:ext>
            </a:extLst>
          </p:cNvPr>
          <p:cNvCxnSpPr>
            <a:cxnSpLocks/>
          </p:cNvCxnSpPr>
          <p:nvPr/>
        </p:nvCxnSpPr>
        <p:spPr>
          <a:xfrm>
            <a:off x="8105034" y="4857713"/>
            <a:ext cx="9569" cy="3023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9207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BAF0E-AA35-87C1-D21C-ECEF7713CCEC}"/>
              </a:ext>
            </a:extLst>
          </p:cNvPr>
          <p:cNvSpPr>
            <a:spLocks noGrp="1"/>
          </p:cNvSpPr>
          <p:nvPr>
            <p:ph type="title"/>
          </p:nvPr>
        </p:nvSpPr>
        <p:spPr/>
        <p:txBody>
          <a:bodyPr>
            <a:normAutofit fontScale="90000"/>
          </a:bodyPr>
          <a:lstStyle/>
          <a:p>
            <a:r>
              <a:rPr lang="en-US">
                <a:latin typeface="Knockout 28 Junior Feathrwt"/>
              </a:rPr>
              <a:t>Student Entrepreneur Competition</a:t>
            </a:r>
            <a:endParaRPr lang="en-US"/>
          </a:p>
        </p:txBody>
      </p:sp>
      <p:sp>
        <p:nvSpPr>
          <p:cNvPr id="3" name="Text Placeholder 2">
            <a:extLst>
              <a:ext uri="{FF2B5EF4-FFF2-40B4-BE49-F238E27FC236}">
                <a16:creationId xmlns:a16="http://schemas.microsoft.com/office/drawing/2014/main" id="{2A001E9C-72C4-2C77-8643-229E3B39082F}"/>
              </a:ext>
            </a:extLst>
          </p:cNvPr>
          <p:cNvSpPr>
            <a:spLocks noGrp="1"/>
          </p:cNvSpPr>
          <p:nvPr>
            <p:ph type="body" sz="quarter" idx="10"/>
          </p:nvPr>
        </p:nvSpPr>
        <p:spPr/>
        <p:txBody>
          <a:bodyPr vert="horz" lIns="91440" tIns="45720" rIns="91440" bIns="45720" rtlCol="0" anchor="t">
            <a:noAutofit/>
          </a:bodyPr>
          <a:lstStyle/>
          <a:p>
            <a:r>
              <a:rPr lang="en-US" sz="2400" b="1">
                <a:solidFill>
                  <a:srgbClr val="000000"/>
                </a:solidFill>
                <a:latin typeface="Roboto"/>
                <a:ea typeface="Roboto"/>
                <a:cs typeface="Roboto"/>
              </a:rPr>
              <a:t>Nomination &amp; Application Process:</a:t>
            </a:r>
            <a:r>
              <a:rPr lang="en-US" sz="2400">
                <a:solidFill>
                  <a:srgbClr val="000000"/>
                </a:solidFill>
                <a:latin typeface="Roboto"/>
                <a:ea typeface="Roboto"/>
                <a:cs typeface="Roboto"/>
              </a:rPr>
              <a:t> Submit via online application form on CACTUS </a:t>
            </a:r>
          </a:p>
          <a:p>
            <a:pPr lvl="1">
              <a:buFont typeface="Courier New" panose="020B0604020202020204" pitchFamily="34" charset="0"/>
              <a:buChar char="o"/>
            </a:pPr>
            <a:r>
              <a:rPr lang="en-US" sz="2000">
                <a:solidFill>
                  <a:srgbClr val="000000"/>
                </a:solidFill>
                <a:latin typeface="Roboto"/>
                <a:ea typeface="Roboto"/>
                <a:cs typeface="Roboto"/>
              </a:rPr>
              <a:t>Available on launch date </a:t>
            </a:r>
          </a:p>
          <a:p>
            <a:r>
              <a:rPr lang="en-US" sz="2400" b="1">
                <a:solidFill>
                  <a:srgbClr val="000000"/>
                </a:solidFill>
                <a:latin typeface="Roboto"/>
                <a:ea typeface="Roboto"/>
                <a:cs typeface="Roboto"/>
              </a:rPr>
              <a:t>Key Dates:</a:t>
            </a:r>
          </a:p>
          <a:p>
            <a:pPr lvl="1">
              <a:buFont typeface="Courier New" panose="020B0604020202020204" pitchFamily="34" charset="0"/>
              <a:buChar char="o"/>
            </a:pPr>
            <a:r>
              <a:rPr lang="en-US" b="1">
                <a:solidFill>
                  <a:srgbClr val="000000"/>
                </a:solidFill>
                <a:latin typeface="Roboto"/>
                <a:ea typeface="Roboto"/>
                <a:cs typeface="Roboto"/>
              </a:rPr>
              <a:t>Launch:</a:t>
            </a:r>
            <a:r>
              <a:rPr lang="en-US">
                <a:solidFill>
                  <a:srgbClr val="000000"/>
                </a:solidFill>
                <a:latin typeface="Roboto"/>
                <a:ea typeface="Roboto"/>
                <a:cs typeface="Roboto"/>
              </a:rPr>
              <a:t> October 22, 2025</a:t>
            </a:r>
          </a:p>
          <a:p>
            <a:pPr lvl="1">
              <a:buFont typeface="Courier New" panose="020B0604020202020204" pitchFamily="34" charset="0"/>
              <a:buChar char="o"/>
            </a:pPr>
            <a:r>
              <a:rPr lang="en-US" b="1">
                <a:solidFill>
                  <a:srgbClr val="000000"/>
                </a:solidFill>
                <a:latin typeface="Roboto"/>
                <a:ea typeface="Roboto"/>
                <a:cs typeface="Roboto"/>
              </a:rPr>
              <a:t>Nomination Deadline:</a:t>
            </a:r>
            <a:r>
              <a:rPr lang="en-US">
                <a:solidFill>
                  <a:srgbClr val="000000"/>
                </a:solidFill>
                <a:latin typeface="Roboto"/>
                <a:ea typeface="Roboto"/>
                <a:cs typeface="Roboto"/>
              </a:rPr>
              <a:t> December 5, 2025</a:t>
            </a:r>
          </a:p>
          <a:p>
            <a:pPr lvl="1">
              <a:buFont typeface="Courier New" panose="020B0604020202020204" pitchFamily="34" charset="0"/>
              <a:buChar char="o"/>
            </a:pPr>
            <a:r>
              <a:rPr lang="en-US" b="1">
                <a:solidFill>
                  <a:srgbClr val="000000"/>
                </a:solidFill>
                <a:latin typeface="Roboto"/>
                <a:ea typeface="Roboto"/>
                <a:cs typeface="Roboto"/>
              </a:rPr>
              <a:t>Application Deadline:</a:t>
            </a:r>
            <a:r>
              <a:rPr lang="en-US">
                <a:solidFill>
                  <a:srgbClr val="000000"/>
                </a:solidFill>
                <a:latin typeface="Roboto"/>
                <a:ea typeface="Roboto"/>
                <a:cs typeface="Roboto"/>
              </a:rPr>
              <a:t> January 5, 2026</a:t>
            </a:r>
          </a:p>
          <a:p>
            <a:r>
              <a:rPr lang="en-US" sz="2400" b="1">
                <a:solidFill>
                  <a:srgbClr val="000000"/>
                </a:solidFill>
                <a:latin typeface="Roboto"/>
                <a:ea typeface="Roboto"/>
                <a:cs typeface="Roboto"/>
              </a:rPr>
              <a:t>Prizes: </a:t>
            </a:r>
            <a:r>
              <a:rPr lang="en-US" sz="2400">
                <a:solidFill>
                  <a:srgbClr val="000000"/>
                </a:solidFill>
                <a:latin typeface="Roboto"/>
                <a:ea typeface="Roboto"/>
                <a:cs typeface="Roboto"/>
              </a:rPr>
              <a:t>$16,000 to be won!</a:t>
            </a:r>
          </a:p>
        </p:txBody>
      </p:sp>
      <p:pic>
        <p:nvPicPr>
          <p:cNvPr id="7" name="Picture Placeholder 6" descr="A person holding a trophy&#10;&#10;AI-generated content may be incorrect.">
            <a:extLst>
              <a:ext uri="{FF2B5EF4-FFF2-40B4-BE49-F238E27FC236}">
                <a16:creationId xmlns:a16="http://schemas.microsoft.com/office/drawing/2014/main" id="{EB298DDF-963A-35E5-718C-CBB8445349BA}"/>
              </a:ext>
            </a:extLst>
          </p:cNvPr>
          <p:cNvPicPr>
            <a:picLocks noGrp="1" noChangeAspect="1"/>
          </p:cNvPicPr>
          <p:nvPr>
            <p:ph type="pic" sz="quarter" idx="11"/>
          </p:nvPr>
        </p:nvPicPr>
        <p:blipFill>
          <a:blip r:embed="rId3"/>
          <a:srcRect l="10779" r="10779"/>
          <a:stretch/>
        </p:blipFill>
        <p:spPr>
          <a:prstGeom prst="rect">
            <a:avLst/>
          </a:prstGeom>
        </p:spPr>
      </p:pic>
      <p:sp>
        <p:nvSpPr>
          <p:cNvPr id="6" name="TextBox 5">
            <a:extLst>
              <a:ext uri="{FF2B5EF4-FFF2-40B4-BE49-F238E27FC236}">
                <a16:creationId xmlns:a16="http://schemas.microsoft.com/office/drawing/2014/main" id="{00EF7A51-BA2C-00BF-252F-5B9AA82D88DB}"/>
              </a:ext>
            </a:extLst>
          </p:cNvPr>
          <p:cNvSpPr txBox="1"/>
          <p:nvPr/>
        </p:nvSpPr>
        <p:spPr>
          <a:xfrm>
            <a:off x="2811464" y="5873070"/>
            <a:ext cx="6563404" cy="415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Roboto"/>
                <a:ea typeface="Roboto"/>
                <a:cs typeface="Roboto"/>
              </a:rPr>
              <a:t>More information on Student Entrepreneur, </a:t>
            </a:r>
            <a:r>
              <a:rPr lang="en-US" sz="2000" u="sng">
                <a:solidFill>
                  <a:srgbClr val="0563C1"/>
                </a:solidFill>
                <a:latin typeface="Roboto"/>
                <a:ea typeface="Roboto"/>
                <a:cs typeface="Roboto"/>
                <a:hlinkClick r:id="rId4"/>
              </a:rPr>
              <a:t>click here</a:t>
            </a:r>
            <a:r>
              <a:rPr lang="en-US" sz="2000">
                <a:solidFill>
                  <a:srgbClr val="515356"/>
                </a:solidFill>
                <a:latin typeface="Roboto"/>
                <a:ea typeface="Roboto"/>
                <a:cs typeface="Roboto"/>
              </a:rPr>
              <a:t>!</a:t>
            </a:r>
            <a:endParaRPr lang="en-US" sz="2000">
              <a:latin typeface="Roboto"/>
              <a:ea typeface="Roboto"/>
              <a:cs typeface="Roboto"/>
            </a:endParaRPr>
          </a:p>
        </p:txBody>
      </p:sp>
    </p:spTree>
    <p:extLst>
      <p:ext uri="{BB962C8B-B14F-4D97-AF65-F5344CB8AC3E}">
        <p14:creationId xmlns:p14="http://schemas.microsoft.com/office/powerpoint/2010/main" val="1028759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9AFBAD-E570-427F-F1F4-87EF80015C4C}"/>
              </a:ext>
            </a:extLst>
          </p:cNvPr>
          <p:cNvSpPr>
            <a:spLocks noGrp="1"/>
          </p:cNvSpPr>
          <p:nvPr>
            <p:ph type="title"/>
          </p:nvPr>
        </p:nvSpPr>
        <p:spPr/>
        <p:txBody>
          <a:bodyPr>
            <a:normAutofit fontScale="90000"/>
          </a:bodyPr>
          <a:lstStyle/>
          <a:p>
            <a:r>
              <a:rPr lang="en-US">
                <a:solidFill>
                  <a:srgbClr val="000000"/>
                </a:solidFill>
                <a:latin typeface="Knockout 28 Junior Feathrwt"/>
              </a:rPr>
              <a:t>Awards &amp; Bursaries</a:t>
            </a:r>
          </a:p>
        </p:txBody>
      </p:sp>
      <p:sp>
        <p:nvSpPr>
          <p:cNvPr id="4" name="Text Placeholder 3">
            <a:extLst>
              <a:ext uri="{FF2B5EF4-FFF2-40B4-BE49-F238E27FC236}">
                <a16:creationId xmlns:a16="http://schemas.microsoft.com/office/drawing/2014/main" id="{BD3B73F7-E6F5-D95D-56C6-5CF1AEA4DBDE}"/>
              </a:ext>
            </a:extLst>
          </p:cNvPr>
          <p:cNvSpPr>
            <a:spLocks noGrp="1"/>
          </p:cNvSpPr>
          <p:nvPr>
            <p:ph type="body" sz="quarter" idx="10"/>
          </p:nvPr>
        </p:nvSpPr>
        <p:spPr>
          <a:xfrm>
            <a:off x="864937" y="1589543"/>
            <a:ext cx="5689722" cy="4011909"/>
          </a:xfrm>
        </p:spPr>
        <p:txBody>
          <a:bodyPr vert="horz" lIns="91440" tIns="45720" rIns="91440" bIns="45720" rtlCol="0" anchor="t">
            <a:noAutofit/>
          </a:bodyPr>
          <a:lstStyle/>
          <a:p>
            <a:pPr marL="0" indent="0">
              <a:lnSpc>
                <a:spcPct val="100000"/>
              </a:lnSpc>
              <a:spcBef>
                <a:spcPts val="0"/>
              </a:spcBef>
              <a:buNone/>
            </a:pPr>
            <a:r>
              <a:rPr lang="en-US" sz="2400" b="1">
                <a:solidFill>
                  <a:srgbClr val="000000"/>
                </a:solidFill>
                <a:latin typeface="Roboto"/>
                <a:ea typeface="Roboto"/>
                <a:cs typeface="Roboto"/>
              </a:rPr>
              <a:t>Bursaries</a:t>
            </a:r>
            <a:endParaRPr lang="en-US" sz="2400">
              <a:solidFill>
                <a:srgbClr val="000000"/>
              </a:solidFill>
              <a:latin typeface="Roboto"/>
              <a:ea typeface="Roboto"/>
              <a:cs typeface="Roboto"/>
            </a:endParaRPr>
          </a:p>
          <a:p>
            <a:pPr marL="285750" indent="-285750">
              <a:lnSpc>
                <a:spcPct val="100000"/>
              </a:lnSpc>
              <a:spcBef>
                <a:spcPts val="0"/>
              </a:spcBef>
              <a:buFont typeface="Arial,Sans-Serif" panose="020B0604020202020204" pitchFamily="34" charset="0"/>
            </a:pPr>
            <a:r>
              <a:rPr lang="en-US" sz="2000" b="1">
                <a:solidFill>
                  <a:srgbClr val="000000"/>
                </a:solidFill>
                <a:latin typeface="Roboto"/>
                <a:ea typeface="Roboto"/>
                <a:cs typeface="Roboto"/>
              </a:rPr>
              <a:t>$52,500</a:t>
            </a:r>
            <a:r>
              <a:rPr lang="en-US" sz="2000">
                <a:solidFill>
                  <a:srgbClr val="000000"/>
                </a:solidFill>
                <a:latin typeface="Roboto"/>
                <a:ea typeface="Roboto"/>
                <a:cs typeface="Roboto"/>
              </a:rPr>
              <a:t> available this year for tuition support</a:t>
            </a:r>
          </a:p>
          <a:p>
            <a:pPr marL="285750" indent="-285750">
              <a:lnSpc>
                <a:spcPct val="100000"/>
              </a:lnSpc>
              <a:spcBef>
                <a:spcPts val="0"/>
              </a:spcBef>
              <a:buFont typeface="Arial,Sans-Serif" panose="020B0604020202020204" pitchFamily="34" charset="0"/>
            </a:pPr>
            <a:r>
              <a:rPr lang="en-US" sz="2000" b="1">
                <a:solidFill>
                  <a:srgbClr val="000000"/>
                </a:solidFill>
                <a:latin typeface="Roboto"/>
                <a:ea typeface="Roboto"/>
                <a:cs typeface="Roboto"/>
              </a:rPr>
              <a:t>Deadline: </a:t>
            </a:r>
            <a:r>
              <a:rPr lang="en-US" sz="2000">
                <a:solidFill>
                  <a:srgbClr val="000000"/>
                </a:solidFill>
                <a:latin typeface="Roboto"/>
                <a:ea typeface="Roboto"/>
                <a:cs typeface="Roboto"/>
              </a:rPr>
              <a:t>November 28, 2025</a:t>
            </a:r>
          </a:p>
          <a:p>
            <a:pPr marL="285750" indent="-285750">
              <a:lnSpc>
                <a:spcPct val="100000"/>
              </a:lnSpc>
              <a:spcBef>
                <a:spcPts val="0"/>
              </a:spcBef>
              <a:buFont typeface="Arial,Sans-Serif" panose="020B0604020202020204" pitchFamily="34" charset="0"/>
            </a:pPr>
            <a:r>
              <a:rPr lang="en-US" sz="2000" b="1">
                <a:solidFill>
                  <a:srgbClr val="000000"/>
                </a:solidFill>
                <a:latin typeface="Roboto"/>
                <a:ea typeface="Roboto"/>
                <a:cs typeface="Roboto"/>
              </a:rPr>
              <a:t>Winners notified: </a:t>
            </a:r>
            <a:r>
              <a:rPr lang="en-US" sz="2000">
                <a:solidFill>
                  <a:srgbClr val="000000"/>
                </a:solidFill>
                <a:latin typeface="Roboto"/>
                <a:ea typeface="Roboto"/>
                <a:cs typeface="Roboto"/>
              </a:rPr>
              <a:t>Winter 2026 Semester</a:t>
            </a:r>
          </a:p>
          <a:p>
            <a:pPr marL="0" indent="0">
              <a:lnSpc>
                <a:spcPct val="100000"/>
              </a:lnSpc>
              <a:spcBef>
                <a:spcPts val="0"/>
              </a:spcBef>
              <a:buNone/>
            </a:pPr>
            <a:r>
              <a:rPr lang="en-US" sz="2400" b="1">
                <a:solidFill>
                  <a:srgbClr val="000000"/>
                </a:solidFill>
                <a:latin typeface="Roboto"/>
                <a:ea typeface="Roboto"/>
                <a:cs typeface="Roboto"/>
              </a:rPr>
              <a:t>Awards</a:t>
            </a:r>
            <a:endParaRPr lang="en-US" sz="2400">
              <a:solidFill>
                <a:srgbClr val="000000"/>
              </a:solidFill>
              <a:latin typeface="Roboto"/>
              <a:ea typeface="Roboto"/>
              <a:cs typeface="Roboto"/>
            </a:endParaRPr>
          </a:p>
          <a:p>
            <a:pPr marL="285750" indent="-285750">
              <a:lnSpc>
                <a:spcPct val="100000"/>
              </a:lnSpc>
              <a:spcBef>
                <a:spcPts val="0"/>
              </a:spcBef>
              <a:buFont typeface="Arial,Sans-Serif" panose="020B0604020202020204" pitchFamily="34" charset="0"/>
            </a:pPr>
            <a:r>
              <a:rPr lang="en-US" sz="2000">
                <a:solidFill>
                  <a:srgbClr val="000000"/>
                </a:solidFill>
                <a:latin typeface="Roboto"/>
                <a:ea typeface="Roboto"/>
                <a:cs typeface="Roboto"/>
              </a:rPr>
              <a:t>Recognition for students, faculty &amp; academic leaders </a:t>
            </a:r>
          </a:p>
          <a:p>
            <a:pPr marL="285750" indent="-285750">
              <a:lnSpc>
                <a:spcPct val="100000"/>
              </a:lnSpc>
              <a:spcBef>
                <a:spcPts val="0"/>
              </a:spcBef>
              <a:buFont typeface="Arial,Sans-Serif" panose="020B0604020202020204" pitchFamily="34" charset="0"/>
            </a:pPr>
            <a:r>
              <a:rPr lang="en-US" sz="2000" b="1">
                <a:solidFill>
                  <a:srgbClr val="000000"/>
                </a:solidFill>
                <a:latin typeface="Roboto"/>
                <a:ea typeface="Roboto"/>
                <a:cs typeface="Roboto"/>
              </a:rPr>
              <a:t>Deadline:</a:t>
            </a:r>
            <a:r>
              <a:rPr lang="en-US" sz="2000">
                <a:solidFill>
                  <a:srgbClr val="000000"/>
                </a:solidFill>
                <a:latin typeface="Roboto"/>
                <a:ea typeface="Roboto"/>
                <a:cs typeface="Roboto"/>
              </a:rPr>
              <a:t> March 27, 2026</a:t>
            </a:r>
          </a:p>
          <a:p>
            <a:pPr marL="285750" indent="-285750">
              <a:lnSpc>
                <a:spcPct val="100000"/>
              </a:lnSpc>
              <a:spcBef>
                <a:spcPts val="0"/>
              </a:spcBef>
              <a:buFont typeface="Arial,Sans-Serif" panose="020B0604020202020204" pitchFamily="34" charset="0"/>
            </a:pPr>
            <a:r>
              <a:rPr lang="en-US" sz="2000" b="1">
                <a:solidFill>
                  <a:srgbClr val="000000"/>
                </a:solidFill>
                <a:latin typeface="Roboto"/>
                <a:ea typeface="Roboto"/>
                <a:cs typeface="Roboto"/>
              </a:rPr>
              <a:t>Winners announced:</a:t>
            </a:r>
            <a:r>
              <a:rPr lang="en-US" sz="2000">
                <a:solidFill>
                  <a:srgbClr val="000000"/>
                </a:solidFill>
                <a:latin typeface="Roboto"/>
                <a:ea typeface="Roboto"/>
                <a:cs typeface="Roboto"/>
              </a:rPr>
              <a:t> National Exposition (May 2026)</a:t>
            </a:r>
          </a:p>
          <a:p>
            <a:pPr marL="285750" indent="-285750">
              <a:lnSpc>
                <a:spcPct val="100000"/>
              </a:lnSpc>
              <a:spcBef>
                <a:spcPts val="0"/>
              </a:spcBef>
              <a:buFont typeface="Arial,Sans-Serif" panose="020B0604020202020204" pitchFamily="34" charset="0"/>
            </a:pPr>
            <a:r>
              <a:rPr lang="en-US" sz="2000" b="1">
                <a:solidFill>
                  <a:srgbClr val="000000"/>
                </a:solidFill>
                <a:latin typeface="Roboto"/>
                <a:ea typeface="Roboto"/>
                <a:cs typeface="Roboto"/>
              </a:rPr>
              <a:t>Includes:</a:t>
            </a:r>
            <a:r>
              <a:rPr lang="en-US" sz="2000">
                <a:solidFill>
                  <a:srgbClr val="000000"/>
                </a:solidFill>
                <a:latin typeface="Roboto"/>
                <a:ea typeface="Roboto"/>
                <a:cs typeface="Roboto"/>
              </a:rPr>
              <a:t> Student Leader, Project Manager, Woman Leader, Spirit of Enactus, Student Engagement, Tech of the Year</a:t>
            </a:r>
          </a:p>
          <a:p>
            <a:pPr marL="0" indent="0">
              <a:lnSpc>
                <a:spcPct val="100000"/>
              </a:lnSpc>
              <a:spcBef>
                <a:spcPts val="0"/>
              </a:spcBef>
              <a:buNone/>
            </a:pPr>
            <a:endParaRPr lang="en-US" sz="2000">
              <a:solidFill>
                <a:srgbClr val="000000"/>
              </a:solidFill>
              <a:latin typeface="Roboto"/>
              <a:ea typeface="Roboto"/>
              <a:cs typeface="Roboto"/>
            </a:endParaRPr>
          </a:p>
          <a:p>
            <a:pPr marL="0" indent="0" algn="ctr">
              <a:lnSpc>
                <a:spcPct val="100000"/>
              </a:lnSpc>
              <a:spcBef>
                <a:spcPts val="0"/>
              </a:spcBef>
              <a:buNone/>
            </a:pPr>
            <a:r>
              <a:rPr lang="en-US" sz="2000">
                <a:solidFill>
                  <a:srgbClr val="000000"/>
                </a:solidFill>
                <a:latin typeface="Roboto"/>
                <a:ea typeface="Roboto"/>
                <a:cs typeface="Roboto"/>
              </a:rPr>
              <a:t>Information will be available on website!</a:t>
            </a:r>
          </a:p>
        </p:txBody>
      </p:sp>
      <p:pic>
        <p:nvPicPr>
          <p:cNvPr id="7" name="Picture Placeholder 6" descr="Two women standing on a stage with a large screen&#10;&#10;AI-generated content may be incorrect.">
            <a:extLst>
              <a:ext uri="{FF2B5EF4-FFF2-40B4-BE49-F238E27FC236}">
                <a16:creationId xmlns:a16="http://schemas.microsoft.com/office/drawing/2014/main" id="{E8F98F2F-27CE-F45C-B99C-9A720137710A}"/>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0754" r="10754"/>
          <a:stretch/>
        </p:blipFill>
        <p:spPr/>
      </p:pic>
      <p:sp>
        <p:nvSpPr>
          <p:cNvPr id="6" name="TextBox 5">
            <a:extLst>
              <a:ext uri="{FF2B5EF4-FFF2-40B4-BE49-F238E27FC236}">
                <a16:creationId xmlns:a16="http://schemas.microsoft.com/office/drawing/2014/main" id="{2BF65912-CA2C-5FE8-CF8A-743DBA9634A4}"/>
              </a:ext>
            </a:extLst>
          </p:cNvPr>
          <p:cNvSpPr txBox="1"/>
          <p:nvPr/>
        </p:nvSpPr>
        <p:spPr>
          <a:xfrm>
            <a:off x="6894163" y="5873858"/>
            <a:ext cx="4267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515656"/>
                </a:solidFill>
                <a:latin typeface="Roboto"/>
              </a:rPr>
              <a:t>More information</a:t>
            </a:r>
            <a:r>
              <a:rPr lang="en-US">
                <a:latin typeface="Roboto"/>
              </a:rPr>
              <a:t>:</a:t>
            </a:r>
            <a:r>
              <a:rPr lang="en-US" b="1">
                <a:latin typeface="Roboto"/>
              </a:rPr>
              <a:t> </a:t>
            </a:r>
            <a:r>
              <a:rPr lang="en-US" u="sng">
                <a:solidFill>
                  <a:srgbClr val="4472C4"/>
                </a:solidFill>
                <a:latin typeface="Roboto"/>
                <a:cs typeface="Arial"/>
                <a:hlinkClick r:id="rId4">
                  <a:extLst>
                    <a:ext uri="{A12FA001-AC4F-418D-AE19-62706E023703}">
                      <ahyp:hlinkClr xmlns:ahyp="http://schemas.microsoft.com/office/drawing/2018/hyperlinkcolor" val="tx"/>
                    </a:ext>
                  </a:extLst>
                </a:hlinkClick>
              </a:rPr>
              <a:t>Awards &amp; Bursaries</a:t>
            </a:r>
            <a:endParaRPr lang="en-US"/>
          </a:p>
        </p:txBody>
      </p:sp>
    </p:spTree>
    <p:extLst>
      <p:ext uri="{BB962C8B-B14F-4D97-AF65-F5344CB8AC3E}">
        <p14:creationId xmlns:p14="http://schemas.microsoft.com/office/powerpoint/2010/main" val="274510589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E4009AF-21F2-FB57-5F17-5FAC4AA3D21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B6E688-2F9E-9893-24F9-D4ACB9778573}"/>
              </a:ext>
            </a:extLst>
          </p:cNvPr>
          <p:cNvSpPr txBox="1"/>
          <p:nvPr/>
        </p:nvSpPr>
        <p:spPr>
          <a:xfrm>
            <a:off x="1395412" y="1718265"/>
            <a:ext cx="9401175" cy="3416320"/>
          </a:xfrm>
          <a:prstGeom prst="rect">
            <a:avLst/>
          </a:prstGeom>
          <a:noFill/>
        </p:spPr>
        <p:txBody>
          <a:bodyPr wrap="square" lIns="91440" tIns="45720" rIns="91440" bIns="45720" rtlCol="0" anchor="t">
            <a:spAutoFit/>
          </a:bodyPr>
          <a:lstStyle/>
          <a:p>
            <a:pPr algn="ctr"/>
            <a:r>
              <a:rPr lang="en-US" sz="7200">
                <a:solidFill>
                  <a:srgbClr val="000000"/>
                </a:solidFill>
                <a:latin typeface="Knockout 28 Junior Feathrwt"/>
                <a:ea typeface="+mn-lt"/>
                <a:cs typeface="+mn-lt"/>
              </a:rPr>
              <a:t>Winter Semester/Event Season</a:t>
            </a:r>
          </a:p>
          <a:p>
            <a:pPr algn="ctr"/>
            <a:r>
              <a:rPr lang="en-US" sz="7200">
                <a:latin typeface="Knockout 28 Junior Feathrwt"/>
                <a:ea typeface="Calibri"/>
                <a:cs typeface="Calibri"/>
              </a:rPr>
              <a:t>(Jan. - May)</a:t>
            </a:r>
          </a:p>
        </p:txBody>
      </p:sp>
    </p:spTree>
    <p:extLst>
      <p:ext uri="{BB962C8B-B14F-4D97-AF65-F5344CB8AC3E}">
        <p14:creationId xmlns:p14="http://schemas.microsoft.com/office/powerpoint/2010/main" val="299524701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15F43-46F4-DFCD-D3B9-D4210671A710}"/>
              </a:ext>
            </a:extLst>
          </p:cNvPr>
          <p:cNvSpPr>
            <a:spLocks noGrp="1"/>
          </p:cNvSpPr>
          <p:nvPr>
            <p:ph type="title"/>
          </p:nvPr>
        </p:nvSpPr>
        <p:spPr/>
        <p:txBody>
          <a:bodyPr>
            <a:normAutofit fontScale="90000"/>
          </a:bodyPr>
          <a:lstStyle/>
          <a:p>
            <a:r>
              <a:rPr lang="en-US">
                <a:solidFill>
                  <a:schemeClr val="tx1"/>
                </a:solidFill>
                <a:latin typeface="Knockout 28 Junior Feathrwt"/>
              </a:rPr>
              <a:t>Enactus Canada Expositions</a:t>
            </a:r>
            <a:endParaRPr lang="en-US">
              <a:solidFill>
                <a:schemeClr val="tx1"/>
              </a:solidFill>
            </a:endParaRPr>
          </a:p>
        </p:txBody>
      </p:sp>
      <p:sp>
        <p:nvSpPr>
          <p:cNvPr id="3" name="Text Placeholder 2">
            <a:extLst>
              <a:ext uri="{FF2B5EF4-FFF2-40B4-BE49-F238E27FC236}">
                <a16:creationId xmlns:a16="http://schemas.microsoft.com/office/drawing/2014/main" id="{F2C7ACA4-3B47-DDC8-4C34-F14B0458263E}"/>
              </a:ext>
            </a:extLst>
          </p:cNvPr>
          <p:cNvSpPr>
            <a:spLocks noGrp="1"/>
          </p:cNvSpPr>
          <p:nvPr>
            <p:ph type="body" sz="quarter" idx="10"/>
          </p:nvPr>
        </p:nvSpPr>
        <p:spPr/>
        <p:txBody>
          <a:bodyPr vert="horz" lIns="91440" tIns="45720" rIns="91440" bIns="45720" rtlCol="0" anchor="t">
            <a:normAutofit lnSpcReduction="10000"/>
          </a:bodyPr>
          <a:lstStyle/>
          <a:p>
            <a:r>
              <a:rPr lang="en-US" b="1">
                <a:solidFill>
                  <a:schemeClr val="tx1"/>
                </a:solidFill>
                <a:latin typeface="Roboto"/>
                <a:ea typeface="Roboto"/>
                <a:cs typeface="Roboto"/>
              </a:rPr>
              <a:t>Regional Expositions</a:t>
            </a:r>
          </a:p>
          <a:p>
            <a:pPr lvl="1">
              <a:buFont typeface="Courier New" panose="020B0604020202020204" pitchFamily="34" charset="0"/>
              <a:buChar char="o"/>
            </a:pPr>
            <a:r>
              <a:rPr lang="en-US">
                <a:solidFill>
                  <a:schemeClr val="tx1"/>
                </a:solidFill>
                <a:latin typeface="Roboto"/>
                <a:ea typeface="Roboto"/>
                <a:cs typeface="Roboto"/>
              </a:rPr>
              <a:t>Atlantic: Halifax - February 26th - February 27th, 2026 </a:t>
            </a:r>
          </a:p>
          <a:p>
            <a:pPr lvl="1">
              <a:buFont typeface="Courier New" panose="020B0604020202020204" pitchFamily="34" charset="0"/>
              <a:buChar char="o"/>
            </a:pPr>
            <a:r>
              <a:rPr lang="en-US">
                <a:solidFill>
                  <a:schemeClr val="tx1"/>
                </a:solidFill>
                <a:latin typeface="Roboto"/>
                <a:ea typeface="Roboto"/>
                <a:cs typeface="Roboto"/>
              </a:rPr>
              <a:t>Western: Vancouver - March 12th - 13th, 2026</a:t>
            </a:r>
          </a:p>
          <a:p>
            <a:pPr lvl="1">
              <a:buFont typeface="Courier New" panose="020B0604020202020204" pitchFamily="34" charset="0"/>
              <a:buChar char="o"/>
            </a:pPr>
            <a:r>
              <a:rPr lang="en-US">
                <a:solidFill>
                  <a:schemeClr val="tx1"/>
                </a:solidFill>
                <a:latin typeface="Roboto"/>
                <a:ea typeface="Roboto"/>
                <a:cs typeface="Roboto"/>
              </a:rPr>
              <a:t>Central: Toronto - March 17th -18th, 2026</a:t>
            </a:r>
          </a:p>
          <a:p>
            <a:pPr lvl="1">
              <a:buFont typeface="Courier New" panose="020B0604020202020204" pitchFamily="34" charset="0"/>
              <a:buChar char="o"/>
            </a:pPr>
            <a:r>
              <a:rPr lang="en-US">
                <a:solidFill>
                  <a:schemeClr val="tx1"/>
                </a:solidFill>
                <a:latin typeface="Roboto"/>
                <a:ea typeface="Roboto"/>
                <a:cs typeface="Roboto"/>
              </a:rPr>
              <a:t>Leadership Summit: 1st day of Regionals</a:t>
            </a:r>
          </a:p>
          <a:p>
            <a:r>
              <a:rPr lang="en-US" b="1">
                <a:solidFill>
                  <a:schemeClr val="tx1"/>
                </a:solidFill>
                <a:latin typeface="Roboto"/>
                <a:ea typeface="Roboto"/>
                <a:cs typeface="Roboto"/>
              </a:rPr>
              <a:t>National Exposition</a:t>
            </a:r>
          </a:p>
          <a:p>
            <a:pPr lvl="1">
              <a:buFont typeface="Courier New" panose="020B0604020202020204" pitchFamily="34" charset="0"/>
              <a:buChar char="o"/>
            </a:pPr>
            <a:r>
              <a:rPr lang="en-US">
                <a:solidFill>
                  <a:schemeClr val="tx1"/>
                </a:solidFill>
                <a:latin typeface="Roboto"/>
                <a:ea typeface="Roboto"/>
                <a:cs typeface="Roboto"/>
              </a:rPr>
              <a:t>Location: Montréal</a:t>
            </a:r>
          </a:p>
          <a:p>
            <a:pPr lvl="1">
              <a:buFont typeface="Courier New" panose="020B0604020202020204" pitchFamily="34" charset="0"/>
              <a:buChar char="o"/>
            </a:pPr>
            <a:r>
              <a:rPr lang="en-US">
                <a:solidFill>
                  <a:schemeClr val="tx1"/>
                </a:solidFill>
                <a:latin typeface="Roboto"/>
                <a:ea typeface="Roboto"/>
                <a:cs typeface="Roboto"/>
              </a:rPr>
              <a:t>Palais des </a:t>
            </a:r>
            <a:r>
              <a:rPr lang="en-US" err="1">
                <a:solidFill>
                  <a:schemeClr val="tx1"/>
                </a:solidFill>
                <a:latin typeface="Roboto"/>
                <a:ea typeface="Roboto"/>
                <a:cs typeface="Roboto"/>
              </a:rPr>
              <a:t>Congrès</a:t>
            </a:r>
            <a:r>
              <a:rPr lang="en-US">
                <a:solidFill>
                  <a:schemeClr val="tx1"/>
                </a:solidFill>
                <a:latin typeface="Roboto"/>
                <a:ea typeface="Roboto"/>
                <a:cs typeface="Roboto"/>
              </a:rPr>
              <a:t> de Montréal</a:t>
            </a:r>
          </a:p>
          <a:p>
            <a:pPr lvl="1">
              <a:buFont typeface="Courier New" panose="020B0604020202020204" pitchFamily="34" charset="0"/>
              <a:buChar char="o"/>
            </a:pPr>
            <a:r>
              <a:rPr lang="en-US">
                <a:solidFill>
                  <a:schemeClr val="tx1"/>
                </a:solidFill>
                <a:latin typeface="Roboto"/>
                <a:ea typeface="Roboto"/>
                <a:cs typeface="Roboto"/>
              </a:rPr>
              <a:t>May 6th - 8th, 2026</a:t>
            </a:r>
          </a:p>
          <a:p>
            <a:pPr lvl="1">
              <a:buFont typeface="Courier New" panose="020B0604020202020204" pitchFamily="34" charset="0"/>
              <a:buChar char="o"/>
            </a:pPr>
            <a:r>
              <a:rPr lang="en-US">
                <a:solidFill>
                  <a:schemeClr val="tx1"/>
                </a:solidFill>
                <a:latin typeface="Roboto"/>
                <a:ea typeface="Roboto"/>
                <a:cs typeface="Roboto"/>
              </a:rPr>
              <a:t>Leadership Summit: Following the National Exposition </a:t>
            </a:r>
            <a:endParaRPr lang="en-US">
              <a:solidFill>
                <a:schemeClr val="tx1"/>
              </a:solidFill>
            </a:endParaRPr>
          </a:p>
        </p:txBody>
      </p:sp>
      <p:sp>
        <p:nvSpPr>
          <p:cNvPr id="5" name="TextBox 4">
            <a:extLst>
              <a:ext uri="{FF2B5EF4-FFF2-40B4-BE49-F238E27FC236}">
                <a16:creationId xmlns:a16="http://schemas.microsoft.com/office/drawing/2014/main" id="{8DE0F987-62F0-C618-32A8-6A47C3F7C93D}"/>
              </a:ext>
            </a:extLst>
          </p:cNvPr>
          <p:cNvSpPr txBox="1"/>
          <p:nvPr/>
        </p:nvSpPr>
        <p:spPr>
          <a:xfrm>
            <a:off x="2851151" y="5682570"/>
            <a:ext cx="6563404" cy="415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Roboto"/>
                <a:ea typeface="Roboto"/>
                <a:cs typeface="Roboto"/>
              </a:rPr>
              <a:t>Save the dates </a:t>
            </a:r>
            <a:r>
              <a:rPr lang="en-US" sz="2000" u="sng">
                <a:solidFill>
                  <a:srgbClr val="0563C1"/>
                </a:solidFill>
                <a:latin typeface="Roboto"/>
                <a:ea typeface="Roboto"/>
                <a:cs typeface="Roboto"/>
                <a:hlinkClick r:id="rId3"/>
              </a:rPr>
              <a:t>here</a:t>
            </a:r>
            <a:r>
              <a:rPr lang="en-US" sz="2000">
                <a:solidFill>
                  <a:srgbClr val="515356"/>
                </a:solidFill>
                <a:latin typeface="Roboto"/>
                <a:ea typeface="Roboto"/>
                <a:cs typeface="Roboto"/>
              </a:rPr>
              <a:t>!</a:t>
            </a:r>
            <a:endParaRPr lang="en-US" sz="2000">
              <a:latin typeface="Roboto"/>
              <a:ea typeface="Roboto"/>
              <a:cs typeface="Roboto"/>
            </a:endParaRPr>
          </a:p>
        </p:txBody>
      </p:sp>
    </p:spTree>
    <p:extLst>
      <p:ext uri="{BB962C8B-B14F-4D97-AF65-F5344CB8AC3E}">
        <p14:creationId xmlns:p14="http://schemas.microsoft.com/office/powerpoint/2010/main" val="4118892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85AA6-484F-5CFF-2978-41AFF94689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9D1620-9B86-E540-821D-A61ADD2BB264}"/>
              </a:ext>
            </a:extLst>
          </p:cNvPr>
          <p:cNvSpPr>
            <a:spLocks noGrp="1"/>
          </p:cNvSpPr>
          <p:nvPr>
            <p:ph type="title"/>
          </p:nvPr>
        </p:nvSpPr>
        <p:spPr/>
        <p:txBody>
          <a:bodyPr>
            <a:normAutofit fontScale="90000"/>
          </a:bodyPr>
          <a:lstStyle/>
          <a:p>
            <a:r>
              <a:rPr lang="en-US">
                <a:solidFill>
                  <a:srgbClr val="000000"/>
                </a:solidFill>
                <a:latin typeface="Knockout 28 Junior Feathrwt"/>
              </a:rPr>
              <a:t>Final Reporting Dates &amp; Deadlines</a:t>
            </a:r>
          </a:p>
        </p:txBody>
      </p:sp>
      <p:sp>
        <p:nvSpPr>
          <p:cNvPr id="3" name="Text Placeholder 2">
            <a:extLst>
              <a:ext uri="{FF2B5EF4-FFF2-40B4-BE49-F238E27FC236}">
                <a16:creationId xmlns:a16="http://schemas.microsoft.com/office/drawing/2014/main" id="{AC94B178-CF5F-9018-9DA0-79936D73E2F8}"/>
              </a:ext>
            </a:extLst>
          </p:cNvPr>
          <p:cNvSpPr>
            <a:spLocks noGrp="1"/>
          </p:cNvSpPr>
          <p:nvPr>
            <p:ph type="body" sz="quarter" idx="10"/>
          </p:nvPr>
        </p:nvSpPr>
        <p:spPr>
          <a:xfrm>
            <a:off x="4865914" y="1429124"/>
            <a:ext cx="6923314" cy="4547280"/>
          </a:xfrm>
        </p:spPr>
        <p:txBody>
          <a:bodyPr vert="horz" lIns="91440" tIns="45720" rIns="91440" bIns="45720" rtlCol="0" anchor="t">
            <a:normAutofit fontScale="85000" lnSpcReduction="20000"/>
          </a:bodyPr>
          <a:lstStyle/>
          <a:p>
            <a:pPr>
              <a:lnSpc>
                <a:spcPct val="110000"/>
              </a:lnSpc>
            </a:pPr>
            <a:r>
              <a:rPr lang="en-US" sz="2400" b="1">
                <a:solidFill>
                  <a:srgbClr val="000000"/>
                </a:solidFill>
                <a:latin typeface="Roboto"/>
                <a:ea typeface="Roboto"/>
                <a:cs typeface="Roboto"/>
              </a:rPr>
              <a:t>Regionals Challenge Report Due</a:t>
            </a:r>
          </a:p>
          <a:p>
            <a:pPr lvl="1">
              <a:lnSpc>
                <a:spcPct val="110000"/>
              </a:lnSpc>
            </a:pPr>
            <a:r>
              <a:rPr lang="en-US" b="1">
                <a:solidFill>
                  <a:srgbClr val="000000"/>
                </a:solidFill>
                <a:latin typeface="Roboto"/>
                <a:ea typeface="Roboto"/>
                <a:cs typeface="Roboto"/>
              </a:rPr>
              <a:t>Atlantic: </a:t>
            </a:r>
            <a:r>
              <a:rPr lang="en-US">
                <a:solidFill>
                  <a:srgbClr val="000000"/>
                </a:solidFill>
                <a:latin typeface="Roboto"/>
                <a:ea typeface="Roboto"/>
                <a:cs typeface="Roboto"/>
              </a:rPr>
              <a:t>February 22, 2026</a:t>
            </a:r>
            <a:endParaRPr lang="en-US" b="1">
              <a:solidFill>
                <a:srgbClr val="000000"/>
              </a:solidFill>
              <a:latin typeface="Roboto"/>
              <a:ea typeface="Roboto"/>
              <a:cs typeface="Roboto"/>
            </a:endParaRPr>
          </a:p>
          <a:p>
            <a:pPr lvl="1">
              <a:lnSpc>
                <a:spcPct val="110000"/>
              </a:lnSpc>
            </a:pPr>
            <a:r>
              <a:rPr lang="en-US" b="1">
                <a:solidFill>
                  <a:srgbClr val="000000"/>
                </a:solidFill>
                <a:latin typeface="Roboto"/>
                <a:ea typeface="Roboto"/>
                <a:cs typeface="Roboto"/>
              </a:rPr>
              <a:t>Central/Western: </a:t>
            </a:r>
            <a:r>
              <a:rPr lang="en-US">
                <a:solidFill>
                  <a:srgbClr val="000000"/>
                </a:solidFill>
                <a:latin typeface="Roboto"/>
                <a:ea typeface="Roboto"/>
                <a:cs typeface="Roboto"/>
              </a:rPr>
              <a:t>March 8, 2026</a:t>
            </a:r>
          </a:p>
          <a:p>
            <a:pPr marL="457200" lvl="1" indent="0">
              <a:lnSpc>
                <a:spcPct val="110000"/>
              </a:lnSpc>
              <a:buNone/>
            </a:pPr>
            <a:endParaRPr lang="en-US">
              <a:solidFill>
                <a:srgbClr val="000000"/>
              </a:solidFill>
              <a:latin typeface="Roboto"/>
              <a:ea typeface="Roboto"/>
              <a:cs typeface="Roboto"/>
            </a:endParaRPr>
          </a:p>
          <a:p>
            <a:pPr>
              <a:lnSpc>
                <a:spcPct val="110000"/>
              </a:lnSpc>
            </a:pPr>
            <a:r>
              <a:rPr lang="en-US" sz="2400" b="1">
                <a:solidFill>
                  <a:srgbClr val="000000"/>
                </a:solidFill>
                <a:latin typeface="Roboto"/>
                <a:ea typeface="Roboto"/>
                <a:cs typeface="Roboto"/>
              </a:rPr>
              <a:t>Nationals</a:t>
            </a:r>
          </a:p>
          <a:p>
            <a:pPr lvl="1">
              <a:lnSpc>
                <a:spcPct val="110000"/>
              </a:lnSpc>
            </a:pPr>
            <a:r>
              <a:rPr lang="en-US" b="1">
                <a:solidFill>
                  <a:srgbClr val="000000"/>
                </a:solidFill>
                <a:latin typeface="Roboto"/>
                <a:ea typeface="Roboto"/>
                <a:cs typeface="Roboto"/>
              </a:rPr>
              <a:t>Final Reporting Due: </a:t>
            </a:r>
            <a:r>
              <a:rPr lang="en-US">
                <a:solidFill>
                  <a:srgbClr val="000000"/>
                </a:solidFill>
                <a:latin typeface="Roboto"/>
                <a:ea typeface="Roboto"/>
                <a:cs typeface="Roboto"/>
              </a:rPr>
              <a:t>April 12, 2026</a:t>
            </a:r>
          </a:p>
          <a:p>
            <a:pPr lvl="1">
              <a:lnSpc>
                <a:spcPct val="110000"/>
              </a:lnSpc>
            </a:pPr>
            <a:r>
              <a:rPr lang="en-US" b="1">
                <a:solidFill>
                  <a:srgbClr val="000000"/>
                </a:solidFill>
                <a:latin typeface="Roboto"/>
                <a:ea typeface="Roboto"/>
                <a:cs typeface="Roboto"/>
              </a:rPr>
              <a:t>Impact and Financial Reporting Review: </a:t>
            </a:r>
            <a:r>
              <a:rPr lang="en-US">
                <a:solidFill>
                  <a:srgbClr val="000000"/>
                </a:solidFill>
                <a:latin typeface="Roboto"/>
                <a:ea typeface="Roboto"/>
                <a:cs typeface="Roboto"/>
              </a:rPr>
              <a:t>Week of April 20, 2026</a:t>
            </a:r>
          </a:p>
          <a:p>
            <a:pPr lvl="1">
              <a:lnSpc>
                <a:spcPct val="110000"/>
              </a:lnSpc>
            </a:pPr>
            <a:r>
              <a:rPr lang="en-US" b="1">
                <a:solidFill>
                  <a:srgbClr val="000000"/>
                </a:solidFill>
                <a:latin typeface="Roboto"/>
                <a:ea typeface="Roboto"/>
                <a:cs typeface="Roboto"/>
              </a:rPr>
              <a:t>Annual Report Deadline: </a:t>
            </a:r>
            <a:r>
              <a:rPr lang="en-US">
                <a:solidFill>
                  <a:srgbClr val="000000"/>
                </a:solidFill>
                <a:latin typeface="Roboto"/>
                <a:ea typeface="Roboto"/>
                <a:cs typeface="Roboto"/>
              </a:rPr>
              <a:t>April 29, 2026</a:t>
            </a:r>
          </a:p>
          <a:p>
            <a:pPr>
              <a:lnSpc>
                <a:spcPct val="110000"/>
              </a:lnSpc>
            </a:pPr>
            <a:endParaRPr lang="en-US" sz="2400">
              <a:solidFill>
                <a:srgbClr val="000000"/>
              </a:solidFill>
              <a:latin typeface="Roboto"/>
              <a:ea typeface="Roboto"/>
              <a:cs typeface="Roboto"/>
            </a:endParaRPr>
          </a:p>
          <a:p>
            <a:pPr>
              <a:lnSpc>
                <a:spcPct val="110000"/>
              </a:lnSpc>
            </a:pPr>
            <a:r>
              <a:rPr lang="en-US" sz="2400" b="1">
                <a:solidFill>
                  <a:srgbClr val="000000"/>
                </a:solidFill>
                <a:latin typeface="Roboto"/>
                <a:ea typeface="Roboto"/>
                <a:cs typeface="Roboto"/>
              </a:rPr>
              <a:t>Reporting Period</a:t>
            </a:r>
          </a:p>
          <a:p>
            <a:pPr lvl="1">
              <a:lnSpc>
                <a:spcPct val="110000"/>
              </a:lnSpc>
            </a:pPr>
            <a:r>
              <a:rPr lang="en-US" b="1">
                <a:solidFill>
                  <a:srgbClr val="000000"/>
                </a:solidFill>
                <a:latin typeface="Roboto"/>
                <a:ea typeface="Roboto"/>
                <a:cs typeface="Roboto"/>
              </a:rPr>
              <a:t>Regionals</a:t>
            </a:r>
            <a:r>
              <a:rPr lang="en-US">
                <a:solidFill>
                  <a:srgbClr val="000000"/>
                </a:solidFill>
                <a:latin typeface="Roboto"/>
                <a:ea typeface="Roboto"/>
                <a:cs typeface="Roboto"/>
              </a:rPr>
              <a:t> : February 23, 2025 </a:t>
            </a:r>
            <a:r>
              <a:rPr lang="en-US">
                <a:solidFill>
                  <a:srgbClr val="000000"/>
                </a:solidFill>
                <a:latin typeface="Roboto"/>
                <a:ea typeface="Roboto"/>
                <a:cs typeface="Roboto"/>
                <a:sym typeface="Wingdings" panose="05000000000000000000" pitchFamily="2" charset="2"/>
              </a:rPr>
              <a:t> February 22, 2026</a:t>
            </a:r>
            <a:endParaRPr lang="en-US">
              <a:solidFill>
                <a:srgbClr val="000000"/>
              </a:solidFill>
              <a:latin typeface="Roboto"/>
              <a:ea typeface="Roboto"/>
              <a:cs typeface="Roboto"/>
            </a:endParaRPr>
          </a:p>
          <a:p>
            <a:pPr lvl="1">
              <a:lnSpc>
                <a:spcPct val="110000"/>
              </a:lnSpc>
            </a:pPr>
            <a:r>
              <a:rPr lang="en-US" b="1">
                <a:solidFill>
                  <a:srgbClr val="000000"/>
                </a:solidFill>
                <a:latin typeface="Roboto"/>
                <a:ea typeface="Roboto"/>
                <a:cs typeface="Roboto"/>
              </a:rPr>
              <a:t>Nationals</a:t>
            </a:r>
            <a:r>
              <a:rPr lang="en-US">
                <a:solidFill>
                  <a:srgbClr val="000000"/>
                </a:solidFill>
                <a:latin typeface="Roboto"/>
                <a:ea typeface="Roboto"/>
                <a:cs typeface="Roboto"/>
              </a:rPr>
              <a:t> : April 13, 2025 </a:t>
            </a:r>
            <a:r>
              <a:rPr lang="en-US">
                <a:solidFill>
                  <a:srgbClr val="000000"/>
                </a:solidFill>
                <a:latin typeface="Roboto"/>
                <a:ea typeface="Roboto"/>
                <a:cs typeface="Roboto"/>
                <a:sym typeface="Wingdings" panose="05000000000000000000" pitchFamily="2" charset="2"/>
              </a:rPr>
              <a:t> April 12, 2026</a:t>
            </a:r>
            <a:endParaRPr lang="en-US">
              <a:solidFill>
                <a:srgbClr val="000000"/>
              </a:solidFill>
              <a:latin typeface="Roboto"/>
              <a:ea typeface="Roboto"/>
              <a:cs typeface="Roboto"/>
            </a:endParaRPr>
          </a:p>
          <a:p>
            <a:pPr marL="457200" lvl="1" indent="0">
              <a:buNone/>
            </a:pPr>
            <a:endParaRPr lang="en-US">
              <a:solidFill>
                <a:srgbClr val="000000"/>
              </a:solidFill>
              <a:latin typeface="Roboto"/>
              <a:ea typeface="Roboto"/>
              <a:cs typeface="Roboto"/>
            </a:endParaRPr>
          </a:p>
        </p:txBody>
      </p:sp>
      <p:pic>
        <p:nvPicPr>
          <p:cNvPr id="5" name="Picture 4">
            <a:extLst>
              <a:ext uri="{FF2B5EF4-FFF2-40B4-BE49-F238E27FC236}">
                <a16:creationId xmlns:a16="http://schemas.microsoft.com/office/drawing/2014/main" id="{99656BCD-6040-6632-A968-8EF272FC2B42}"/>
              </a:ext>
            </a:extLst>
          </p:cNvPr>
          <p:cNvPicPr>
            <a:picLocks noChangeAspect="1"/>
          </p:cNvPicPr>
          <p:nvPr/>
        </p:nvPicPr>
        <p:blipFill>
          <a:blip r:embed="rId3"/>
          <a:stretch>
            <a:fillRect/>
          </a:stretch>
        </p:blipFill>
        <p:spPr>
          <a:xfrm>
            <a:off x="838200" y="1429124"/>
            <a:ext cx="3801005" cy="4391638"/>
          </a:xfrm>
          <a:prstGeom prst="rect">
            <a:avLst/>
          </a:prstGeom>
        </p:spPr>
      </p:pic>
    </p:spTree>
    <p:extLst>
      <p:ext uri="{BB962C8B-B14F-4D97-AF65-F5344CB8AC3E}">
        <p14:creationId xmlns:p14="http://schemas.microsoft.com/office/powerpoint/2010/main" val="34477537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CDDA5-AA4D-69AE-B420-92B11B027E0C}"/>
              </a:ext>
            </a:extLst>
          </p:cNvPr>
          <p:cNvSpPr>
            <a:spLocks noGrp="1"/>
          </p:cNvSpPr>
          <p:nvPr>
            <p:ph type="title"/>
          </p:nvPr>
        </p:nvSpPr>
        <p:spPr/>
        <p:txBody>
          <a:bodyPr>
            <a:normAutofit fontScale="90000"/>
          </a:bodyPr>
          <a:lstStyle/>
          <a:p>
            <a:r>
              <a:rPr lang="en-US">
                <a:solidFill>
                  <a:srgbClr val="000000"/>
                </a:solidFill>
                <a:latin typeface="Knockout 28 Junior Feathrwt"/>
              </a:rPr>
              <a:t>Leadership Summits</a:t>
            </a:r>
            <a:endParaRPr lang="en-US">
              <a:solidFill>
                <a:srgbClr val="000000"/>
              </a:solidFill>
            </a:endParaRPr>
          </a:p>
        </p:txBody>
      </p:sp>
      <p:sp>
        <p:nvSpPr>
          <p:cNvPr id="6" name="Text Placeholder 2">
            <a:extLst>
              <a:ext uri="{FF2B5EF4-FFF2-40B4-BE49-F238E27FC236}">
                <a16:creationId xmlns:a16="http://schemas.microsoft.com/office/drawing/2014/main" id="{A3AFD55E-C0CC-C926-B271-484E0699656E}"/>
              </a:ext>
            </a:extLst>
          </p:cNvPr>
          <p:cNvSpPr txBox="1">
            <a:spLocks/>
          </p:cNvSpPr>
          <p:nvPr/>
        </p:nvSpPr>
        <p:spPr>
          <a:xfrm>
            <a:off x="625381" y="5880409"/>
            <a:ext cx="5024437" cy="213742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rgbClr val="000000"/>
                </a:solidFill>
                <a:latin typeface="Roboto"/>
                <a:ea typeface="Roboto Condensed"/>
                <a:cs typeface="Roboto Condensed"/>
              </a:rPr>
              <a:t>1st day of Regional Exposition</a:t>
            </a:r>
          </a:p>
        </p:txBody>
      </p:sp>
      <p:pic>
        <p:nvPicPr>
          <p:cNvPr id="12" name="Picture 11" descr="A group of people with arms outstretched&#10;&#10;AI-generated content may be incorrect.">
            <a:extLst>
              <a:ext uri="{FF2B5EF4-FFF2-40B4-BE49-F238E27FC236}">
                <a16:creationId xmlns:a16="http://schemas.microsoft.com/office/drawing/2014/main" id="{66201C99-917C-3E7B-DCC9-D79839FCA6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070" y="3030878"/>
            <a:ext cx="4001058" cy="2669041"/>
          </a:xfrm>
          <a:prstGeom prst="rect">
            <a:avLst/>
          </a:prstGeom>
        </p:spPr>
      </p:pic>
      <p:sp>
        <p:nvSpPr>
          <p:cNvPr id="13" name="Text Placeholder 2">
            <a:extLst>
              <a:ext uri="{FF2B5EF4-FFF2-40B4-BE49-F238E27FC236}">
                <a16:creationId xmlns:a16="http://schemas.microsoft.com/office/drawing/2014/main" id="{0E2C5F56-D822-DB24-1BB7-339F9A242835}"/>
              </a:ext>
            </a:extLst>
          </p:cNvPr>
          <p:cNvSpPr txBox="1">
            <a:spLocks/>
          </p:cNvSpPr>
          <p:nvPr/>
        </p:nvSpPr>
        <p:spPr>
          <a:xfrm>
            <a:off x="6331281" y="5880409"/>
            <a:ext cx="5024437" cy="213742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rgbClr val="000000"/>
                </a:solidFill>
                <a:latin typeface="Roboto"/>
                <a:ea typeface="Roboto Condensed"/>
                <a:cs typeface="Roboto Condensed"/>
              </a:rPr>
              <a:t>Following National Exposition</a:t>
            </a:r>
            <a:endParaRPr lang="en-US">
              <a:solidFill>
                <a:srgbClr val="000000"/>
              </a:solidFill>
              <a:latin typeface="Roboto"/>
              <a:ea typeface="Roboto Condensed"/>
              <a:cs typeface="Roboto Condensed"/>
            </a:endParaRPr>
          </a:p>
        </p:txBody>
      </p:sp>
      <p:sp>
        <p:nvSpPr>
          <p:cNvPr id="15" name="Text Placeholder 14">
            <a:extLst>
              <a:ext uri="{FF2B5EF4-FFF2-40B4-BE49-F238E27FC236}">
                <a16:creationId xmlns:a16="http://schemas.microsoft.com/office/drawing/2014/main" id="{384D923E-FF4E-8936-5AFE-BE0FD1A8D4AC}"/>
              </a:ext>
            </a:extLst>
          </p:cNvPr>
          <p:cNvSpPr>
            <a:spLocks noGrp="1"/>
          </p:cNvSpPr>
          <p:nvPr>
            <p:ph type="body" sz="quarter" idx="10"/>
          </p:nvPr>
        </p:nvSpPr>
        <p:spPr>
          <a:xfrm>
            <a:off x="841375" y="1631950"/>
            <a:ext cx="10460037" cy="860652"/>
          </a:xfrm>
        </p:spPr>
        <p:txBody>
          <a:bodyPr vert="horz" lIns="91440" tIns="45720" rIns="91440" bIns="45720" rtlCol="0" anchor="t">
            <a:normAutofit/>
          </a:bodyPr>
          <a:lstStyle/>
          <a:p>
            <a:pPr marL="0" indent="0">
              <a:buNone/>
            </a:pPr>
            <a:r>
              <a:rPr lang="en-US" sz="2400">
                <a:solidFill>
                  <a:schemeClr val="tx1"/>
                </a:solidFill>
                <a:latin typeface="Roboto"/>
                <a:ea typeface="Roboto Condensed"/>
                <a:cs typeface="Roboto Condensed"/>
              </a:rPr>
              <a:t>The summits bring </a:t>
            </a:r>
            <a:r>
              <a:rPr lang="en-US" sz="2400">
                <a:solidFill>
                  <a:srgbClr val="000000"/>
                </a:solidFill>
                <a:latin typeface="Roboto"/>
                <a:ea typeface="Roboto Condensed"/>
                <a:cs typeface="Roboto Condensed"/>
              </a:rPr>
              <a:t>incoming student leaders together to get to know one another, share best practices, and foster collaboration. </a:t>
            </a:r>
          </a:p>
        </p:txBody>
      </p:sp>
      <p:sp>
        <p:nvSpPr>
          <p:cNvPr id="16" name="AutoShape 4" descr="IMG_4313">
            <a:extLst>
              <a:ext uri="{FF2B5EF4-FFF2-40B4-BE49-F238E27FC236}">
                <a16:creationId xmlns:a16="http://schemas.microsoft.com/office/drawing/2014/main" id="{3735E766-3496-7B71-4581-743004071499}"/>
              </a:ext>
            </a:extLst>
          </p:cNvPr>
          <p:cNvSpPr>
            <a:spLocks noChangeAspect="1" noChangeArrowheads="1"/>
          </p:cNvSpPr>
          <p:nvPr/>
        </p:nvSpPr>
        <p:spPr bwMode="auto">
          <a:xfrm>
            <a:off x="5945519" y="621574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 name="Picture 18" descr="A group of people sitting around a table&#10;&#10;AI-generated content may be incorrect.">
            <a:extLst>
              <a:ext uri="{FF2B5EF4-FFF2-40B4-BE49-F238E27FC236}">
                <a16:creationId xmlns:a16="http://schemas.microsoft.com/office/drawing/2014/main" id="{741470B2-7788-7D27-5C2F-37EC8EEC91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8306" y="3030878"/>
            <a:ext cx="3630386" cy="2634357"/>
          </a:xfrm>
          <a:prstGeom prst="rect">
            <a:avLst/>
          </a:prstGeom>
        </p:spPr>
      </p:pic>
    </p:spTree>
    <p:extLst>
      <p:ext uri="{BB962C8B-B14F-4D97-AF65-F5344CB8AC3E}">
        <p14:creationId xmlns:p14="http://schemas.microsoft.com/office/powerpoint/2010/main" val="90390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F3888-C842-5E36-1F53-D9CEA842C51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45B14A0-B225-EB01-7DB8-58E58E0980BC}"/>
              </a:ext>
            </a:extLst>
          </p:cNvPr>
          <p:cNvSpPr>
            <a:spLocks noGrp="1"/>
          </p:cNvSpPr>
          <p:nvPr>
            <p:ph type="body" sz="quarter" idx="10"/>
          </p:nvPr>
        </p:nvSpPr>
        <p:spPr>
          <a:xfrm>
            <a:off x="287788" y="5239847"/>
            <a:ext cx="3509918" cy="780184"/>
          </a:xfrm>
        </p:spPr>
        <p:txBody>
          <a:bodyPr vert="horz" lIns="91440" tIns="45720" rIns="91440" bIns="45720" rtlCol="0" anchor="t">
            <a:normAutofit/>
          </a:bodyPr>
          <a:lstStyle/>
          <a:p>
            <a:pPr marL="0" indent="0" algn="ctr">
              <a:buNone/>
            </a:pPr>
            <a:r>
              <a:rPr lang="en-CA" sz="2000" b="1">
                <a:solidFill>
                  <a:srgbClr val="000000"/>
                </a:solidFill>
                <a:latin typeface="Roboto"/>
                <a:ea typeface="Roboto Condensed"/>
                <a:cs typeface="Arial"/>
              </a:rPr>
              <a:t>Canadian Tire Environmental Sustainability Challenge</a:t>
            </a:r>
            <a:endParaRPr lang="en-US" sz="2000">
              <a:solidFill>
                <a:srgbClr val="000000"/>
              </a:solidFill>
              <a:latin typeface="Roboto"/>
              <a:ea typeface="Roboto Condensed"/>
              <a:cs typeface="Arial"/>
            </a:endParaRPr>
          </a:p>
        </p:txBody>
      </p:sp>
      <p:sp>
        <p:nvSpPr>
          <p:cNvPr id="7" name="Text Placeholder 2">
            <a:extLst>
              <a:ext uri="{FF2B5EF4-FFF2-40B4-BE49-F238E27FC236}">
                <a16:creationId xmlns:a16="http://schemas.microsoft.com/office/drawing/2014/main" id="{BEDD1A99-548E-E7CB-B95F-A1013C304135}"/>
              </a:ext>
            </a:extLst>
          </p:cNvPr>
          <p:cNvSpPr txBox="1">
            <a:spLocks/>
          </p:cNvSpPr>
          <p:nvPr/>
        </p:nvSpPr>
        <p:spPr>
          <a:xfrm>
            <a:off x="4377946" y="5248299"/>
            <a:ext cx="3346526" cy="618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a:solidFill>
                  <a:srgbClr val="000000"/>
                </a:solidFill>
                <a:latin typeface="Roboto"/>
                <a:ea typeface="Roboto Condensed"/>
                <a:cs typeface="Roboto Condensed"/>
              </a:rPr>
              <a:t>Innovation and Impact Challenge, powered by Enactus Alumni</a:t>
            </a:r>
          </a:p>
        </p:txBody>
      </p:sp>
      <p:sp>
        <p:nvSpPr>
          <p:cNvPr id="8" name="Text Placeholder 2">
            <a:extLst>
              <a:ext uri="{FF2B5EF4-FFF2-40B4-BE49-F238E27FC236}">
                <a16:creationId xmlns:a16="http://schemas.microsoft.com/office/drawing/2014/main" id="{F7113DA7-B082-8C21-522E-F76CA7B47E86}"/>
              </a:ext>
            </a:extLst>
          </p:cNvPr>
          <p:cNvSpPr txBox="1">
            <a:spLocks/>
          </p:cNvSpPr>
          <p:nvPr/>
        </p:nvSpPr>
        <p:spPr>
          <a:xfrm>
            <a:off x="8236042" y="5237423"/>
            <a:ext cx="3473119" cy="51127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CA" sz="2000" b="1">
                <a:solidFill>
                  <a:srgbClr val="000000"/>
                </a:solidFill>
                <a:latin typeface="Roboto"/>
                <a:ea typeface="Roboto Condensed"/>
                <a:cs typeface="Roboto Condensed"/>
              </a:rPr>
              <a:t>TD Entrepreneurship Challenge</a:t>
            </a:r>
          </a:p>
        </p:txBody>
      </p:sp>
      <p:pic>
        <p:nvPicPr>
          <p:cNvPr id="9" name="Picture 8" descr="A group of people standing in front of a projector screen&#10;&#10;AI-generated content may be incorrect.">
            <a:extLst>
              <a:ext uri="{FF2B5EF4-FFF2-40B4-BE49-F238E27FC236}">
                <a16:creationId xmlns:a16="http://schemas.microsoft.com/office/drawing/2014/main" id="{5E8EEA1F-1ECF-171C-2564-4BCA34F67D32}"/>
              </a:ext>
            </a:extLst>
          </p:cNvPr>
          <p:cNvPicPr>
            <a:picLocks noChangeAspect="1"/>
          </p:cNvPicPr>
          <p:nvPr/>
        </p:nvPicPr>
        <p:blipFill>
          <a:blip r:embed="rId3"/>
          <a:stretch>
            <a:fillRect/>
          </a:stretch>
        </p:blipFill>
        <p:spPr>
          <a:xfrm>
            <a:off x="4370480" y="2594732"/>
            <a:ext cx="3345071" cy="21776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group of people standing in front of a projector screen&#10;&#10;AI-generated content may be incorrect.">
            <a:extLst>
              <a:ext uri="{FF2B5EF4-FFF2-40B4-BE49-F238E27FC236}">
                <a16:creationId xmlns:a16="http://schemas.microsoft.com/office/drawing/2014/main" id="{D5F32DB0-5E30-55CF-1F3B-5FD3A6553BEC}"/>
              </a:ext>
            </a:extLst>
          </p:cNvPr>
          <p:cNvPicPr>
            <a:picLocks noChangeAspect="1"/>
          </p:cNvPicPr>
          <p:nvPr/>
        </p:nvPicPr>
        <p:blipFill>
          <a:blip r:embed="rId4"/>
          <a:stretch>
            <a:fillRect/>
          </a:stretch>
        </p:blipFill>
        <p:spPr>
          <a:xfrm>
            <a:off x="300850" y="2596649"/>
            <a:ext cx="3501365" cy="21587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logo for a company&#10;&#10;AI-generated content may be incorrect.">
            <a:extLst>
              <a:ext uri="{FF2B5EF4-FFF2-40B4-BE49-F238E27FC236}">
                <a16:creationId xmlns:a16="http://schemas.microsoft.com/office/drawing/2014/main" id="{E3E6F02D-B7E3-B4AF-7185-80ABEA8F8AB7}"/>
              </a:ext>
            </a:extLst>
          </p:cNvPr>
          <p:cNvPicPr>
            <a:picLocks noChangeAspect="1"/>
          </p:cNvPicPr>
          <p:nvPr/>
        </p:nvPicPr>
        <p:blipFill>
          <a:blip r:embed="rId5"/>
          <a:srcRect r="7692" b="-775"/>
          <a:stretch>
            <a:fillRect/>
          </a:stretch>
        </p:blipFill>
        <p:spPr>
          <a:xfrm>
            <a:off x="5164996" y="1492319"/>
            <a:ext cx="1761835" cy="1361588"/>
          </a:xfrm>
          <a:prstGeom prst="rect">
            <a:avLst/>
          </a:prstGeom>
        </p:spPr>
      </p:pic>
      <p:pic>
        <p:nvPicPr>
          <p:cNvPr id="13" name="Picture 12" descr="A red triangle with a green leaf on top&#10;&#10;AI-generated content may be incorrect.">
            <a:extLst>
              <a:ext uri="{FF2B5EF4-FFF2-40B4-BE49-F238E27FC236}">
                <a16:creationId xmlns:a16="http://schemas.microsoft.com/office/drawing/2014/main" id="{E90C8690-2CFC-CFC6-DD09-578645439332}"/>
              </a:ext>
            </a:extLst>
          </p:cNvPr>
          <p:cNvPicPr>
            <a:picLocks noChangeAspect="1"/>
          </p:cNvPicPr>
          <p:nvPr/>
        </p:nvPicPr>
        <p:blipFill>
          <a:blip r:embed="rId6"/>
          <a:srcRect t="-2968" r="10811" b="-555"/>
          <a:stretch>
            <a:fillRect/>
          </a:stretch>
        </p:blipFill>
        <p:spPr>
          <a:xfrm>
            <a:off x="1360967" y="1621453"/>
            <a:ext cx="1376467" cy="1227571"/>
          </a:xfrm>
          <a:prstGeom prst="rect">
            <a:avLst/>
          </a:prstGeom>
        </p:spPr>
      </p:pic>
      <p:pic>
        <p:nvPicPr>
          <p:cNvPr id="14" name="Picture 13" descr="A group of people in a room&#10;&#10;AI-generated content may be incorrect.">
            <a:extLst>
              <a:ext uri="{FF2B5EF4-FFF2-40B4-BE49-F238E27FC236}">
                <a16:creationId xmlns:a16="http://schemas.microsoft.com/office/drawing/2014/main" id="{830B0056-3324-0325-43B7-1A535C4AEB74}"/>
              </a:ext>
            </a:extLst>
          </p:cNvPr>
          <p:cNvPicPr>
            <a:picLocks noChangeAspect="1"/>
          </p:cNvPicPr>
          <p:nvPr/>
        </p:nvPicPr>
        <p:blipFill>
          <a:blip r:embed="rId7"/>
          <a:stretch>
            <a:fillRect/>
          </a:stretch>
        </p:blipFill>
        <p:spPr>
          <a:xfrm>
            <a:off x="8232862" y="2601781"/>
            <a:ext cx="3471538" cy="21833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A green and black logo&#10;&#10;AI-generated content may be incorrect.">
            <a:extLst>
              <a:ext uri="{FF2B5EF4-FFF2-40B4-BE49-F238E27FC236}">
                <a16:creationId xmlns:a16="http://schemas.microsoft.com/office/drawing/2014/main" id="{5A48681D-8211-B75F-9DCF-B441174FDB7B}"/>
              </a:ext>
            </a:extLst>
          </p:cNvPr>
          <p:cNvPicPr>
            <a:picLocks noChangeAspect="1"/>
          </p:cNvPicPr>
          <p:nvPr/>
        </p:nvPicPr>
        <p:blipFill>
          <a:blip r:embed="rId8"/>
          <a:stretch>
            <a:fillRect/>
          </a:stretch>
        </p:blipFill>
        <p:spPr>
          <a:xfrm>
            <a:off x="9059255" y="1630362"/>
            <a:ext cx="2017082" cy="1234728"/>
          </a:xfrm>
          <a:prstGeom prst="rect">
            <a:avLst/>
          </a:prstGeom>
        </p:spPr>
      </p:pic>
      <p:sp>
        <p:nvSpPr>
          <p:cNvPr id="5" name="Title 4">
            <a:extLst>
              <a:ext uri="{FF2B5EF4-FFF2-40B4-BE49-F238E27FC236}">
                <a16:creationId xmlns:a16="http://schemas.microsoft.com/office/drawing/2014/main" id="{952F4F49-8FAA-09A5-C53D-A135B50B606E}"/>
              </a:ext>
            </a:extLst>
          </p:cNvPr>
          <p:cNvSpPr>
            <a:spLocks noGrp="1"/>
          </p:cNvSpPr>
          <p:nvPr>
            <p:ph type="title"/>
          </p:nvPr>
        </p:nvSpPr>
        <p:spPr/>
        <p:txBody>
          <a:bodyPr>
            <a:normAutofit fontScale="90000"/>
          </a:bodyPr>
          <a:lstStyle/>
          <a:p>
            <a:r>
              <a:rPr lang="en-US">
                <a:solidFill>
                  <a:srgbClr val="000000"/>
                </a:solidFill>
                <a:latin typeface="Knockout 28 Junior Feathrwt"/>
              </a:rPr>
              <a:t>Impact Challenges</a:t>
            </a:r>
          </a:p>
        </p:txBody>
      </p:sp>
    </p:spTree>
    <p:extLst>
      <p:ext uri="{BB962C8B-B14F-4D97-AF65-F5344CB8AC3E}">
        <p14:creationId xmlns:p14="http://schemas.microsoft.com/office/powerpoint/2010/main" val="4008965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521D3-4ADA-FE1E-61D0-ADE84572E297}"/>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9A1C36F1-B0F2-8876-4AB5-D7F572880DD2}"/>
              </a:ext>
            </a:extLst>
          </p:cNvPr>
          <p:cNvSpPr txBox="1">
            <a:spLocks/>
          </p:cNvSpPr>
          <p:nvPr/>
        </p:nvSpPr>
        <p:spPr>
          <a:xfrm>
            <a:off x="6826252" y="3383903"/>
            <a:ext cx="4310946" cy="987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a:solidFill>
                  <a:srgbClr val="000000"/>
                </a:solidFill>
                <a:latin typeface="Roboto"/>
                <a:ea typeface="Roboto Condensed"/>
                <a:cs typeface="Roboto Condensed"/>
              </a:rPr>
              <a:t>Desjardins </a:t>
            </a:r>
            <a:r>
              <a:rPr lang="en-US" sz="2500" b="1" u="sng">
                <a:solidFill>
                  <a:srgbClr val="000000"/>
                </a:solidFill>
                <a:latin typeface="Roboto"/>
                <a:ea typeface="Roboto Condensed"/>
                <a:cs typeface="Roboto Condensed"/>
              </a:rPr>
              <a:t>Community</a:t>
            </a:r>
            <a:r>
              <a:rPr lang="en-US" sz="2500" b="1">
                <a:solidFill>
                  <a:srgbClr val="000000"/>
                </a:solidFill>
                <a:latin typeface="Roboto"/>
                <a:ea typeface="Roboto Condensed"/>
                <a:cs typeface="Roboto Condensed"/>
              </a:rPr>
              <a:t> Empowerment Challenge –</a:t>
            </a:r>
            <a:endParaRPr lang="en-US" sz="2500">
              <a:solidFill>
                <a:srgbClr val="000000"/>
              </a:solidFill>
              <a:latin typeface="Roboto"/>
              <a:cs typeface="Roboto Light"/>
            </a:endParaRPr>
          </a:p>
          <a:p>
            <a:pPr marL="0" indent="0">
              <a:buNone/>
            </a:pPr>
            <a:r>
              <a:rPr lang="en-US" sz="2500" b="1">
                <a:solidFill>
                  <a:srgbClr val="FF0000"/>
                </a:solidFill>
                <a:latin typeface="Roboto"/>
                <a:ea typeface="Roboto Condensed"/>
                <a:cs typeface="Roboto Condensed"/>
              </a:rPr>
              <a:t>Updated!</a:t>
            </a:r>
            <a:endParaRPr lang="en-US" sz="2500">
              <a:solidFill>
                <a:srgbClr val="FF0000"/>
              </a:solidFill>
              <a:latin typeface="Roboto"/>
              <a:cs typeface="Roboto Light"/>
            </a:endParaRPr>
          </a:p>
        </p:txBody>
      </p:sp>
      <p:pic>
        <p:nvPicPr>
          <p:cNvPr id="15" name="Picture 14" descr="A person standing in front of a screen&#10;&#10;AI-generated content may be incorrect.">
            <a:extLst>
              <a:ext uri="{FF2B5EF4-FFF2-40B4-BE49-F238E27FC236}">
                <a16:creationId xmlns:a16="http://schemas.microsoft.com/office/drawing/2014/main" id="{47573C61-4B8C-3195-3907-637724F7737D}"/>
              </a:ext>
            </a:extLst>
          </p:cNvPr>
          <p:cNvPicPr>
            <a:picLocks noChangeAspect="1"/>
          </p:cNvPicPr>
          <p:nvPr/>
        </p:nvPicPr>
        <p:blipFill>
          <a:blip r:embed="rId3"/>
          <a:stretch>
            <a:fillRect/>
          </a:stretch>
        </p:blipFill>
        <p:spPr>
          <a:xfrm>
            <a:off x="924052" y="2622088"/>
            <a:ext cx="5265304" cy="32337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A green and white logo&#10;&#10;AI-generated content may be incorrect.">
            <a:extLst>
              <a:ext uri="{FF2B5EF4-FFF2-40B4-BE49-F238E27FC236}">
                <a16:creationId xmlns:a16="http://schemas.microsoft.com/office/drawing/2014/main" id="{1A171FC9-33A2-47D7-AB31-FC53B490381C}"/>
              </a:ext>
            </a:extLst>
          </p:cNvPr>
          <p:cNvPicPr>
            <a:picLocks noChangeAspect="1"/>
          </p:cNvPicPr>
          <p:nvPr/>
        </p:nvPicPr>
        <p:blipFill>
          <a:blip r:embed="rId4"/>
          <a:srcRect r="3291" b="-385"/>
          <a:stretch>
            <a:fillRect/>
          </a:stretch>
        </p:blipFill>
        <p:spPr>
          <a:xfrm>
            <a:off x="2441532" y="1376667"/>
            <a:ext cx="2225735" cy="1545533"/>
          </a:xfrm>
          <a:prstGeom prst="rect">
            <a:avLst/>
          </a:prstGeom>
        </p:spPr>
      </p:pic>
      <p:sp>
        <p:nvSpPr>
          <p:cNvPr id="14" name="Title 13">
            <a:extLst>
              <a:ext uri="{FF2B5EF4-FFF2-40B4-BE49-F238E27FC236}">
                <a16:creationId xmlns:a16="http://schemas.microsoft.com/office/drawing/2014/main" id="{0A3D2BEC-7B84-9DE5-A275-BE09A237A033}"/>
              </a:ext>
            </a:extLst>
          </p:cNvPr>
          <p:cNvSpPr>
            <a:spLocks noGrp="1"/>
          </p:cNvSpPr>
          <p:nvPr>
            <p:ph type="title"/>
          </p:nvPr>
        </p:nvSpPr>
        <p:spPr/>
        <p:txBody>
          <a:bodyPr/>
          <a:lstStyle/>
          <a:p>
            <a:r>
              <a:rPr lang="en-US" sz="5400">
                <a:solidFill>
                  <a:srgbClr val="000000"/>
                </a:solidFill>
              </a:rPr>
              <a:t>Impact Challenges</a:t>
            </a:r>
          </a:p>
        </p:txBody>
      </p:sp>
    </p:spTree>
    <p:extLst>
      <p:ext uri="{BB962C8B-B14F-4D97-AF65-F5344CB8AC3E}">
        <p14:creationId xmlns:p14="http://schemas.microsoft.com/office/powerpoint/2010/main" val="1028081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FBE7-B957-E831-68EB-BDB9A8A01D7C}"/>
              </a:ext>
            </a:extLst>
          </p:cNvPr>
          <p:cNvSpPr>
            <a:spLocks noGrp="1"/>
          </p:cNvSpPr>
          <p:nvPr>
            <p:ph type="title"/>
          </p:nvPr>
        </p:nvSpPr>
        <p:spPr/>
        <p:txBody>
          <a:bodyPr>
            <a:normAutofit fontScale="90000"/>
          </a:bodyPr>
          <a:lstStyle/>
          <a:p>
            <a:r>
              <a:rPr lang="en-US">
                <a:solidFill>
                  <a:srgbClr val="000000"/>
                </a:solidFill>
                <a:latin typeface="Knockout 28 Junior Feathrwt"/>
              </a:rPr>
              <a:t>Social Enterprise Accelerator</a:t>
            </a:r>
            <a:endParaRPr lang="en-US">
              <a:solidFill>
                <a:srgbClr val="000000"/>
              </a:solidFill>
            </a:endParaRPr>
          </a:p>
        </p:txBody>
      </p:sp>
      <p:sp>
        <p:nvSpPr>
          <p:cNvPr id="3" name="Text Placeholder 2">
            <a:extLst>
              <a:ext uri="{FF2B5EF4-FFF2-40B4-BE49-F238E27FC236}">
                <a16:creationId xmlns:a16="http://schemas.microsoft.com/office/drawing/2014/main" id="{2BDE1B38-F391-2662-8869-83B85962303E}"/>
              </a:ext>
            </a:extLst>
          </p:cNvPr>
          <p:cNvSpPr>
            <a:spLocks noGrp="1"/>
          </p:cNvSpPr>
          <p:nvPr>
            <p:ph type="body" sz="quarter" idx="10"/>
          </p:nvPr>
        </p:nvSpPr>
        <p:spPr>
          <a:xfrm>
            <a:off x="339227" y="1511981"/>
            <a:ext cx="6268401" cy="2764141"/>
          </a:xfrm>
        </p:spPr>
        <p:txBody>
          <a:bodyPr vert="horz" lIns="91440" tIns="45720" rIns="91440" bIns="45720" rtlCol="0" anchor="t">
            <a:normAutofit/>
          </a:bodyPr>
          <a:lstStyle/>
          <a:p>
            <a:pPr marL="0" indent="0">
              <a:buNone/>
            </a:pPr>
            <a:r>
              <a:rPr lang="en-US" sz="2000">
                <a:solidFill>
                  <a:srgbClr val="000000"/>
                </a:solidFill>
                <a:latin typeface="Roboto"/>
                <a:ea typeface="Roboto"/>
                <a:cs typeface="Roboto"/>
                <a:sym typeface="Wingdings" panose="05000000000000000000" pitchFamily="2" charset="2"/>
              </a:rPr>
              <a:t></a:t>
            </a:r>
            <a:r>
              <a:rPr lang="en-US" sz="2000">
                <a:solidFill>
                  <a:srgbClr val="000000"/>
                </a:solidFill>
                <a:latin typeface="Roboto"/>
                <a:ea typeface="Roboto"/>
                <a:cs typeface="Roboto"/>
              </a:rPr>
              <a:t> Enactus Canada is launching a </a:t>
            </a:r>
            <a:r>
              <a:rPr lang="en-US" sz="2000" b="1">
                <a:solidFill>
                  <a:srgbClr val="000000"/>
                </a:solidFill>
                <a:latin typeface="Roboto"/>
                <a:ea typeface="Roboto"/>
                <a:cs typeface="Roboto"/>
              </a:rPr>
              <a:t>new</a:t>
            </a:r>
            <a:r>
              <a:rPr lang="en-US" sz="2000">
                <a:solidFill>
                  <a:srgbClr val="000000"/>
                </a:solidFill>
                <a:latin typeface="Roboto"/>
                <a:ea typeface="Roboto"/>
                <a:cs typeface="Roboto"/>
              </a:rPr>
              <a:t> national initiative to empower post-secondary students to </a:t>
            </a:r>
            <a:r>
              <a:rPr lang="en-US" sz="2000" b="1">
                <a:solidFill>
                  <a:srgbClr val="000000"/>
                </a:solidFill>
                <a:latin typeface="Roboto"/>
                <a:ea typeface="Roboto"/>
                <a:cs typeface="Roboto"/>
              </a:rPr>
              <a:t>build innovative social enterprises </a:t>
            </a:r>
            <a:r>
              <a:rPr lang="en-US" sz="2000">
                <a:solidFill>
                  <a:srgbClr val="000000"/>
                </a:solidFill>
                <a:latin typeface="Roboto"/>
                <a:ea typeface="Roboto"/>
                <a:cs typeface="Roboto"/>
              </a:rPr>
              <a:t>that tackle urgent </a:t>
            </a:r>
            <a:r>
              <a:rPr lang="en-US" sz="2000" b="1">
                <a:solidFill>
                  <a:srgbClr val="000000"/>
                </a:solidFill>
                <a:latin typeface="Roboto"/>
                <a:ea typeface="Roboto"/>
                <a:cs typeface="Roboto"/>
              </a:rPr>
              <a:t>social and environmental </a:t>
            </a:r>
            <a:r>
              <a:rPr lang="en-US" sz="2000">
                <a:solidFill>
                  <a:srgbClr val="000000"/>
                </a:solidFill>
                <a:latin typeface="Roboto"/>
                <a:ea typeface="Roboto"/>
                <a:cs typeface="Roboto"/>
              </a:rPr>
              <a:t>challenges in their communities. </a:t>
            </a:r>
          </a:p>
          <a:p>
            <a:pPr marL="0" indent="0">
              <a:buNone/>
            </a:pPr>
            <a:r>
              <a:rPr lang="en-US" sz="2000">
                <a:solidFill>
                  <a:srgbClr val="000000"/>
                </a:solidFill>
                <a:latin typeface="Roboto"/>
                <a:ea typeface="Roboto"/>
                <a:cs typeface="Roboto"/>
                <a:sym typeface="Wingdings" panose="05000000000000000000" pitchFamily="2" charset="2"/>
              </a:rPr>
              <a:t></a:t>
            </a:r>
            <a:r>
              <a:rPr lang="en-US" sz="2000">
                <a:solidFill>
                  <a:srgbClr val="000000"/>
                </a:solidFill>
                <a:latin typeface="Roboto"/>
                <a:ea typeface="Roboto"/>
                <a:cs typeface="Roboto"/>
              </a:rPr>
              <a:t>Through this accelerator, student teams will move from </a:t>
            </a:r>
            <a:r>
              <a:rPr lang="en-US" sz="2000" b="1">
                <a:solidFill>
                  <a:srgbClr val="000000"/>
                </a:solidFill>
                <a:latin typeface="Roboto"/>
                <a:ea typeface="Roboto"/>
                <a:cs typeface="Roboto"/>
              </a:rPr>
              <a:t>ideation to launch</a:t>
            </a:r>
            <a:r>
              <a:rPr lang="en-US" sz="2000">
                <a:solidFill>
                  <a:srgbClr val="000000"/>
                </a:solidFill>
                <a:latin typeface="Roboto"/>
                <a:ea typeface="Roboto"/>
                <a:cs typeface="Roboto"/>
              </a:rPr>
              <a:t> with the </a:t>
            </a:r>
            <a:r>
              <a:rPr lang="en-US" sz="2000" i="1">
                <a:solidFill>
                  <a:srgbClr val="000000"/>
                </a:solidFill>
                <a:latin typeface="Roboto"/>
                <a:ea typeface="Roboto"/>
                <a:cs typeface="Roboto"/>
              </a:rPr>
              <a:t>support of targeted training, personalized mentorship, and access to essential resources.</a:t>
            </a:r>
          </a:p>
        </p:txBody>
      </p:sp>
      <p:pic>
        <p:nvPicPr>
          <p:cNvPr id="11" name="Picture 10" descr="A person in a suit giving a thumbs up&#10;&#10;AI-generated content may be incorrect.">
            <a:extLst>
              <a:ext uri="{FF2B5EF4-FFF2-40B4-BE49-F238E27FC236}">
                <a16:creationId xmlns:a16="http://schemas.microsoft.com/office/drawing/2014/main" id="{3621C46D-2431-E54A-3BDE-95FC135B5F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2184" y="1511981"/>
            <a:ext cx="5070589" cy="33825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a:extLst>
              <a:ext uri="{FF2B5EF4-FFF2-40B4-BE49-F238E27FC236}">
                <a16:creationId xmlns:a16="http://schemas.microsoft.com/office/drawing/2014/main" id="{6BDAD29E-CF49-9DFD-1E0B-C80541613636}"/>
              </a:ext>
            </a:extLst>
          </p:cNvPr>
          <p:cNvSpPr txBox="1"/>
          <p:nvPr/>
        </p:nvSpPr>
        <p:spPr>
          <a:xfrm>
            <a:off x="6782184" y="5087221"/>
            <a:ext cx="5070589" cy="738664"/>
          </a:xfrm>
          <a:prstGeom prst="rect">
            <a:avLst/>
          </a:prstGeom>
          <a:noFill/>
        </p:spPr>
        <p:txBody>
          <a:bodyPr wrap="square" lIns="91440" tIns="45720" rIns="91440" bIns="45720" rtlCol="0" anchor="t">
            <a:spAutoFit/>
          </a:bodyPr>
          <a:lstStyle/>
          <a:p>
            <a:pPr algn="ctr"/>
            <a:r>
              <a:rPr lang="en-US" sz="1400">
                <a:solidFill>
                  <a:srgbClr val="000000"/>
                </a:solidFill>
                <a:latin typeface="Roboto"/>
                <a:ea typeface="Roboto"/>
                <a:cs typeface="Roboto"/>
              </a:rPr>
              <a:t>If you are reading this, there are no photos of this challenge yet so here is a photo of Sohaib cheering you on for moral support.</a:t>
            </a:r>
          </a:p>
        </p:txBody>
      </p:sp>
      <p:sp>
        <p:nvSpPr>
          <p:cNvPr id="5" name="Rectangle 4">
            <a:extLst>
              <a:ext uri="{FF2B5EF4-FFF2-40B4-BE49-F238E27FC236}">
                <a16:creationId xmlns:a16="http://schemas.microsoft.com/office/drawing/2014/main" id="{CA91016F-E60B-9ABD-0887-30E512025F24}"/>
              </a:ext>
            </a:extLst>
          </p:cNvPr>
          <p:cNvSpPr/>
          <p:nvPr/>
        </p:nvSpPr>
        <p:spPr>
          <a:xfrm>
            <a:off x="1328942" y="4508804"/>
            <a:ext cx="4288972" cy="1608364"/>
          </a:xfrm>
          <a:prstGeom prst="rect">
            <a:avLst/>
          </a:prstGeom>
          <a:solidFill>
            <a:srgbClr val="FFC22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a:solidFill>
                  <a:srgbClr val="000000"/>
                </a:solidFill>
                <a:latin typeface="Roboto"/>
                <a:ea typeface="Roboto"/>
                <a:cs typeface="Roboto"/>
              </a:rPr>
              <a:t>12 Weeks, 10 Teams in 1</a:t>
            </a:r>
            <a:r>
              <a:rPr lang="en-US" sz="2000" baseline="30000">
                <a:solidFill>
                  <a:srgbClr val="000000"/>
                </a:solidFill>
                <a:latin typeface="Roboto"/>
                <a:ea typeface="Roboto"/>
                <a:cs typeface="Roboto"/>
              </a:rPr>
              <a:t>st</a:t>
            </a:r>
            <a:r>
              <a:rPr lang="en-US" sz="2000">
                <a:solidFill>
                  <a:srgbClr val="000000"/>
                </a:solidFill>
                <a:latin typeface="Roboto"/>
                <a:ea typeface="Roboto"/>
                <a:cs typeface="Roboto"/>
              </a:rPr>
              <a:t> cohort</a:t>
            </a:r>
            <a:endParaRPr lang="en-US">
              <a:ea typeface="Calibri"/>
              <a:cs typeface="Calibri"/>
            </a:endParaRPr>
          </a:p>
          <a:p>
            <a:pPr algn="ctr"/>
            <a:r>
              <a:rPr lang="en-US" sz="2000">
                <a:solidFill>
                  <a:srgbClr val="000000"/>
                </a:solidFill>
                <a:latin typeface="Roboto"/>
                <a:ea typeface="Roboto"/>
                <a:cs typeface="Roboto"/>
              </a:rPr>
              <a:t>Mentorship Opportunities</a:t>
            </a:r>
            <a:endParaRPr lang="en-US"/>
          </a:p>
          <a:p>
            <a:pPr algn="ctr"/>
            <a:r>
              <a:rPr lang="en-US" sz="2000" i="1">
                <a:solidFill>
                  <a:srgbClr val="000000"/>
                </a:solidFill>
                <a:latin typeface="Roboto"/>
                <a:ea typeface="Roboto"/>
                <a:cs typeface="Roboto"/>
              </a:rPr>
              <a:t>$1,500 </a:t>
            </a:r>
            <a:r>
              <a:rPr lang="en-US" sz="2000">
                <a:solidFill>
                  <a:srgbClr val="000000"/>
                </a:solidFill>
                <a:latin typeface="Roboto"/>
                <a:ea typeface="Roboto"/>
                <a:cs typeface="Roboto"/>
              </a:rPr>
              <a:t>upfront</a:t>
            </a:r>
          </a:p>
          <a:p>
            <a:pPr algn="ctr"/>
            <a:r>
              <a:rPr lang="en-US" sz="2000">
                <a:solidFill>
                  <a:srgbClr val="000000"/>
                </a:solidFill>
                <a:latin typeface="Roboto"/>
                <a:ea typeface="Roboto"/>
                <a:cs typeface="Roboto"/>
              </a:rPr>
              <a:t>Pitch for pool of </a:t>
            </a:r>
            <a:r>
              <a:rPr lang="en-US" sz="2000" i="1">
                <a:solidFill>
                  <a:srgbClr val="000000"/>
                </a:solidFill>
                <a:latin typeface="Roboto"/>
                <a:ea typeface="Roboto"/>
                <a:cs typeface="Roboto"/>
              </a:rPr>
              <a:t>$50, 000</a:t>
            </a:r>
          </a:p>
        </p:txBody>
      </p:sp>
    </p:spTree>
    <p:extLst>
      <p:ext uri="{BB962C8B-B14F-4D97-AF65-F5344CB8AC3E}">
        <p14:creationId xmlns:p14="http://schemas.microsoft.com/office/powerpoint/2010/main" val="3134866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75F5F55-7FD1-6460-4EF3-50A7A604565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2B67B1F-6374-FC0C-E5CA-8D4A4F3601EE}"/>
              </a:ext>
            </a:extLst>
          </p:cNvPr>
          <p:cNvSpPr txBox="1"/>
          <p:nvPr/>
        </p:nvSpPr>
        <p:spPr>
          <a:xfrm>
            <a:off x="1395412" y="2829515"/>
            <a:ext cx="9401175" cy="1200329"/>
          </a:xfrm>
          <a:prstGeom prst="rect">
            <a:avLst/>
          </a:prstGeom>
          <a:noFill/>
        </p:spPr>
        <p:txBody>
          <a:bodyPr wrap="square" lIns="91440" tIns="45720" rIns="91440" bIns="45720" rtlCol="0" anchor="t">
            <a:spAutoFit/>
          </a:bodyPr>
          <a:lstStyle/>
          <a:p>
            <a:pPr algn="ctr"/>
            <a:r>
              <a:rPr lang="en-US" sz="7200">
                <a:solidFill>
                  <a:srgbClr val="000000"/>
                </a:solidFill>
                <a:latin typeface="Knockout 28 Junior Feathrwt"/>
                <a:ea typeface="+mn-lt"/>
                <a:cs typeface="+mn-lt"/>
              </a:rPr>
              <a:t>Additional Support</a:t>
            </a:r>
            <a:endParaRPr lang="en-US">
              <a:solidFill>
                <a:srgbClr val="000000"/>
              </a:solidFill>
              <a:latin typeface="Knockout 28 Junior Feathrwt"/>
            </a:endParaRPr>
          </a:p>
        </p:txBody>
      </p:sp>
    </p:spTree>
    <p:extLst>
      <p:ext uri="{BB962C8B-B14F-4D97-AF65-F5344CB8AC3E}">
        <p14:creationId xmlns:p14="http://schemas.microsoft.com/office/powerpoint/2010/main" val="2453271226"/>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6">
            <a:extLst>
              <a:ext uri="{FF2B5EF4-FFF2-40B4-BE49-F238E27FC236}">
                <a16:creationId xmlns:a16="http://schemas.microsoft.com/office/drawing/2014/main" id="{87D088CE-61F8-4693-947F-826CD836A482}"/>
              </a:ext>
            </a:extLst>
          </p:cNvPr>
          <p:cNvSpPr txBox="1">
            <a:spLocks/>
          </p:cNvSpPr>
          <p:nvPr/>
        </p:nvSpPr>
        <p:spPr>
          <a:xfrm>
            <a:off x="530146" y="10995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a:solidFill>
                  <a:srgbClr val="000000"/>
                </a:solidFill>
                <a:latin typeface="Knockout 28 Junior Feathrwt" panose="02000506020000020004"/>
              </a:rPr>
              <a:t>Team Resources</a:t>
            </a:r>
            <a:endParaRPr lang="en-CA" sz="5400">
              <a:solidFill>
                <a:srgbClr val="000000"/>
              </a:solidFill>
              <a:latin typeface="Knockout 28 Junior Feathrwt" panose="02000506020000020004"/>
            </a:endParaRPr>
          </a:p>
        </p:txBody>
      </p:sp>
      <p:sp>
        <p:nvSpPr>
          <p:cNvPr id="25" name="Rectangle 24">
            <a:extLst>
              <a:ext uri="{FF2B5EF4-FFF2-40B4-BE49-F238E27FC236}">
                <a16:creationId xmlns:a16="http://schemas.microsoft.com/office/drawing/2014/main" id="{42673F0C-6A02-4E0B-AAA6-1BBA13DF4911}"/>
              </a:ext>
            </a:extLst>
          </p:cNvPr>
          <p:cNvSpPr/>
          <p:nvPr/>
        </p:nvSpPr>
        <p:spPr>
          <a:xfrm>
            <a:off x="530146" y="1423904"/>
            <a:ext cx="6461833" cy="3785652"/>
          </a:xfrm>
          <a:prstGeom prst="rect">
            <a:avLst/>
          </a:prstGeom>
        </p:spPr>
        <p:txBody>
          <a:bodyPr wrap="square" lIns="91440" tIns="45720" rIns="91440" bIns="45720" anchor="t">
            <a:spAutoFit/>
          </a:bodyPr>
          <a:lstStyle/>
          <a:p>
            <a:r>
              <a:rPr lang="en-US" sz="2000" b="1">
                <a:latin typeface="Roboto"/>
                <a:ea typeface="Roboto Condensed"/>
                <a:cs typeface="Roboto Condensed"/>
              </a:rPr>
              <a:t>Team Resources </a:t>
            </a:r>
          </a:p>
          <a:p>
            <a:endParaRPr lang="en-US" sz="2000" b="1">
              <a:latin typeface="Roboto"/>
              <a:ea typeface="Roboto Condensed"/>
              <a:cs typeface="Roboto Condensed"/>
            </a:endParaRPr>
          </a:p>
          <a:p>
            <a:pPr marL="800100" lvl="1" indent="-342900">
              <a:buFont typeface="Arial"/>
              <a:buChar char="•"/>
            </a:pPr>
            <a:r>
              <a:rPr lang="en-US" sz="2000">
                <a:latin typeface="Roboto"/>
                <a:ea typeface="Roboto Condensed"/>
                <a:cs typeface="Roboto Condensed"/>
              </a:rPr>
              <a:t>Tech Presentation Strategies</a:t>
            </a:r>
          </a:p>
          <a:p>
            <a:pPr marL="800100" lvl="1" indent="-342900">
              <a:buFont typeface="Arial"/>
              <a:buChar char="•"/>
            </a:pPr>
            <a:r>
              <a:rPr lang="en-US" sz="2000">
                <a:latin typeface="Roboto"/>
                <a:ea typeface="Roboto Condensed"/>
                <a:cs typeface="Roboto Condensed"/>
              </a:rPr>
              <a:t>How to Create an Enactus Presentation  </a:t>
            </a:r>
          </a:p>
          <a:p>
            <a:pPr marL="800100" lvl="1" indent="-342900">
              <a:buFont typeface="Arial"/>
              <a:buChar char="•"/>
            </a:pPr>
            <a:r>
              <a:rPr lang="en-US" sz="2000">
                <a:latin typeface="Roboto"/>
                <a:ea typeface="Roboto Condensed"/>
                <a:cs typeface="Roboto Condensed"/>
              </a:rPr>
              <a:t>Brand Guidelines </a:t>
            </a:r>
            <a:endParaRPr lang="en-US">
              <a:ea typeface="Calibri" panose="020F0502020204030204"/>
              <a:cs typeface="Calibri" panose="020F0502020204030204"/>
            </a:endParaRPr>
          </a:p>
          <a:p>
            <a:pPr marL="800100" lvl="1" indent="-342900">
              <a:buFont typeface="Arial"/>
              <a:buChar char="•"/>
            </a:pPr>
            <a:r>
              <a:rPr lang="en-US" sz="2000">
                <a:latin typeface="Roboto"/>
                <a:ea typeface="Roboto Condensed"/>
                <a:cs typeface="Roboto Condensed"/>
              </a:rPr>
              <a:t>Logos, graphics, fonts</a:t>
            </a:r>
          </a:p>
          <a:p>
            <a:pPr marL="800100" lvl="1" indent="-342900">
              <a:buFont typeface="Arial"/>
              <a:buChar char="•"/>
            </a:pPr>
            <a:r>
              <a:rPr lang="en-US" sz="2000">
                <a:latin typeface="Roboto"/>
                <a:ea typeface="Roboto Condensed"/>
                <a:cs typeface="Roboto Condensed"/>
              </a:rPr>
              <a:t>Direct vs. Indirect Impact Definitions</a:t>
            </a:r>
          </a:p>
          <a:p>
            <a:pPr marL="800100" lvl="1" indent="-342900">
              <a:buFont typeface="Arial"/>
              <a:buChar char="•"/>
            </a:pPr>
            <a:r>
              <a:rPr lang="en-US" sz="2000">
                <a:latin typeface="Roboto"/>
                <a:ea typeface="Roboto Condensed"/>
                <a:cs typeface="Roboto Condensed"/>
              </a:rPr>
              <a:t>Sample Annual Report</a:t>
            </a:r>
          </a:p>
          <a:p>
            <a:pPr marL="800100" lvl="1" indent="-342900">
              <a:buFont typeface="Arial"/>
              <a:buChar char="•"/>
            </a:pPr>
            <a:r>
              <a:rPr lang="en-US" sz="2000">
                <a:latin typeface="Roboto"/>
                <a:ea typeface="Roboto Condensed"/>
                <a:cs typeface="Roboto Condensed"/>
              </a:rPr>
              <a:t>Needs Assessment Template</a:t>
            </a:r>
            <a:br>
              <a:rPr lang="en-US" sz="2000">
                <a:latin typeface="Roboto"/>
                <a:ea typeface="Roboto Condensed"/>
                <a:cs typeface="Roboto Condensed"/>
              </a:rPr>
            </a:br>
            <a:endParaRPr lang="en-US" sz="2000">
              <a:latin typeface="Roboto"/>
              <a:ea typeface="Roboto Condensed"/>
              <a:cs typeface="Roboto Condensed"/>
            </a:endParaRPr>
          </a:p>
          <a:p>
            <a:r>
              <a:rPr lang="en-US" sz="2000">
                <a:latin typeface="Roboto"/>
                <a:ea typeface="Roboto Condensed"/>
                <a:cs typeface="Roboto Condensed"/>
              </a:rPr>
              <a:t>Visit </a:t>
            </a:r>
            <a:r>
              <a:rPr lang="en-US" sz="2000">
                <a:latin typeface="Roboto"/>
                <a:ea typeface="Roboto Condensed"/>
                <a:cs typeface="Roboto Condensed"/>
                <a:hlinkClick r:id="rId3"/>
              </a:rPr>
              <a:t>enactus.ca/resources</a:t>
            </a:r>
            <a:endParaRPr lang="en-US" sz="2000">
              <a:latin typeface="Roboto"/>
              <a:ea typeface="Roboto Condensed"/>
              <a:cs typeface="Roboto Condensed"/>
            </a:endParaRPr>
          </a:p>
          <a:p>
            <a:endParaRPr lang="en-US" sz="2000">
              <a:solidFill>
                <a:srgbClr val="4472C4"/>
              </a:solidFill>
              <a:latin typeface="Roboto"/>
              <a:ea typeface="Roboto Condensed"/>
              <a:cs typeface="Roboto Condensed"/>
            </a:endParaRPr>
          </a:p>
        </p:txBody>
      </p:sp>
      <p:pic>
        <p:nvPicPr>
          <p:cNvPr id="3" name="Picture 2" descr="A person talking to a person&#10;&#10;AI-generated content may be incorrect.">
            <a:extLst>
              <a:ext uri="{FF2B5EF4-FFF2-40B4-BE49-F238E27FC236}">
                <a16:creationId xmlns:a16="http://schemas.microsoft.com/office/drawing/2014/main" id="{1EB755DA-72CD-2CB5-F53E-F41360F4DBF3}"/>
              </a:ext>
            </a:extLst>
          </p:cNvPr>
          <p:cNvPicPr>
            <a:picLocks noChangeAspect="1"/>
          </p:cNvPicPr>
          <p:nvPr/>
        </p:nvPicPr>
        <p:blipFill>
          <a:blip r:embed="rId4"/>
          <a:stretch>
            <a:fillRect/>
          </a:stretch>
        </p:blipFill>
        <p:spPr>
          <a:xfrm>
            <a:off x="7709361" y="773205"/>
            <a:ext cx="3339925" cy="5020236"/>
          </a:xfrm>
          <a:prstGeom prst="rect">
            <a:avLst/>
          </a:prstGeom>
        </p:spPr>
      </p:pic>
    </p:spTree>
    <p:extLst>
      <p:ext uri="{BB962C8B-B14F-4D97-AF65-F5344CB8AC3E}">
        <p14:creationId xmlns:p14="http://schemas.microsoft.com/office/powerpoint/2010/main" val="39341918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5581C-7910-DFD6-308C-15D3916516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C61270-0F08-830B-7367-8A69801B8137}"/>
              </a:ext>
            </a:extLst>
          </p:cNvPr>
          <p:cNvSpPr>
            <a:spLocks noGrp="1"/>
          </p:cNvSpPr>
          <p:nvPr>
            <p:ph type="title"/>
          </p:nvPr>
        </p:nvSpPr>
        <p:spPr/>
        <p:txBody>
          <a:bodyPr>
            <a:normAutofit fontScale="90000"/>
          </a:bodyPr>
          <a:lstStyle/>
          <a:p>
            <a:r>
              <a:rPr lang="en-US">
                <a:solidFill>
                  <a:srgbClr val="000000"/>
                </a:solidFill>
                <a:latin typeface="Knockout 28 Junior Feathrwt"/>
                <a:cs typeface="Arial"/>
              </a:rPr>
              <a:t>Enactus Career Connections</a:t>
            </a:r>
            <a:endParaRPr lang="en-US">
              <a:solidFill>
                <a:srgbClr val="000000"/>
              </a:solidFill>
              <a:latin typeface="Knockout 28 Junior Feathrwt"/>
              <a:cs typeface="Arial" panose="020B0604020202020204" pitchFamily="34" charset="0"/>
            </a:endParaRPr>
          </a:p>
        </p:txBody>
      </p:sp>
      <p:sp>
        <p:nvSpPr>
          <p:cNvPr id="3" name="Text Placeholder 2">
            <a:extLst>
              <a:ext uri="{FF2B5EF4-FFF2-40B4-BE49-F238E27FC236}">
                <a16:creationId xmlns:a16="http://schemas.microsoft.com/office/drawing/2014/main" id="{41E72BE9-9604-9369-E235-970B112F986B}"/>
              </a:ext>
            </a:extLst>
          </p:cNvPr>
          <p:cNvSpPr>
            <a:spLocks noGrp="1"/>
          </p:cNvSpPr>
          <p:nvPr>
            <p:ph type="body" sz="quarter" idx="10"/>
          </p:nvPr>
        </p:nvSpPr>
        <p:spPr>
          <a:xfrm>
            <a:off x="6545675" y="1592263"/>
            <a:ext cx="5477329" cy="4089400"/>
          </a:xfrm>
        </p:spPr>
        <p:txBody>
          <a:bodyPr vert="horz" lIns="91440" tIns="45720" rIns="91440" bIns="45720" rtlCol="0" anchor="t">
            <a:normAutofit fontScale="85000" lnSpcReduction="20000"/>
          </a:bodyPr>
          <a:lstStyle/>
          <a:p>
            <a:pPr marL="0">
              <a:lnSpc>
                <a:spcPct val="120000"/>
              </a:lnSpc>
              <a:buNone/>
            </a:pPr>
            <a:r>
              <a:rPr lang="en-US" b="1">
                <a:solidFill>
                  <a:srgbClr val="000000"/>
                </a:solidFill>
                <a:latin typeface="Roboto"/>
                <a:ea typeface="Roboto Condensed"/>
                <a:cs typeface="Roboto Condensed"/>
              </a:rPr>
              <a:t>Enactus Career Connections, powered by RBC Foundation,</a:t>
            </a:r>
            <a:r>
              <a:rPr lang="en-US">
                <a:solidFill>
                  <a:srgbClr val="000000"/>
                </a:solidFill>
                <a:latin typeface="Roboto"/>
                <a:ea typeface="Roboto Condensed"/>
                <a:cs typeface="Roboto Condensed"/>
              </a:rPr>
              <a:t> </a:t>
            </a:r>
            <a:endParaRPr lang="en-US">
              <a:solidFill>
                <a:srgbClr val="000000"/>
              </a:solidFill>
            </a:endParaRPr>
          </a:p>
          <a:p>
            <a:pPr algn="ctr">
              <a:lnSpc>
                <a:spcPct val="120000"/>
              </a:lnSpc>
              <a:buNone/>
            </a:pPr>
            <a:r>
              <a:rPr lang="en-US">
                <a:solidFill>
                  <a:srgbClr val="000000"/>
                </a:solidFill>
                <a:latin typeface="Roboto"/>
                <a:ea typeface="Roboto Condensed"/>
                <a:cs typeface="Roboto Condensed"/>
              </a:rPr>
              <a:t>A mentorship program that connects ambitious students with experienced professionals </a:t>
            </a:r>
          </a:p>
          <a:p>
            <a:pPr>
              <a:lnSpc>
                <a:spcPct val="120000"/>
              </a:lnSpc>
              <a:buNone/>
            </a:pPr>
            <a:r>
              <a:rPr lang="en-US" b="1">
                <a:solidFill>
                  <a:srgbClr val="000000"/>
                </a:solidFill>
                <a:latin typeface="Roboto"/>
                <a:ea typeface="Roboto Condensed"/>
                <a:cs typeface="Roboto Condensed"/>
              </a:rPr>
              <a:t>Key Benefits:</a:t>
            </a:r>
            <a:endParaRPr lang="en-US">
              <a:solidFill>
                <a:srgbClr val="000000"/>
              </a:solidFill>
              <a:latin typeface="Roboto"/>
              <a:ea typeface="Roboto Condensed"/>
              <a:cs typeface="Roboto Condensed"/>
            </a:endParaRPr>
          </a:p>
          <a:p>
            <a:pPr lvl="1">
              <a:buFont typeface="Courier New"/>
              <a:buChar char="o"/>
            </a:pPr>
            <a:r>
              <a:rPr lang="en-US">
                <a:solidFill>
                  <a:srgbClr val="000000"/>
                </a:solidFill>
                <a:latin typeface="Roboto"/>
                <a:ea typeface="Roboto Condensed"/>
                <a:cs typeface="Roboto Condensed"/>
              </a:rPr>
              <a:t>Personalized guidance from industry professionals</a:t>
            </a:r>
          </a:p>
          <a:p>
            <a:pPr lvl="1">
              <a:buFont typeface="Courier New"/>
              <a:buChar char="o"/>
            </a:pPr>
            <a:r>
              <a:rPr lang="en-US">
                <a:solidFill>
                  <a:srgbClr val="000000"/>
                </a:solidFill>
                <a:latin typeface="Roboto"/>
                <a:ea typeface="Roboto Condensed"/>
                <a:cs typeface="Roboto Condensed"/>
              </a:rPr>
              <a:t>Support in career exploration, goal setting, and confidence-building</a:t>
            </a:r>
          </a:p>
          <a:p>
            <a:pPr lvl="1">
              <a:buFont typeface="Courier New"/>
              <a:buChar char="o"/>
            </a:pPr>
            <a:r>
              <a:rPr lang="en-US">
                <a:solidFill>
                  <a:srgbClr val="000000"/>
                </a:solidFill>
                <a:latin typeface="Roboto"/>
                <a:ea typeface="Roboto Condensed"/>
                <a:cs typeface="Roboto Condensed"/>
              </a:rPr>
              <a:t>A valuable addition to your Enactus and professional journey</a:t>
            </a:r>
          </a:p>
          <a:p>
            <a:pPr marL="457200" lvl="1" indent="0">
              <a:buNone/>
            </a:pPr>
            <a:endParaRPr lang="en-US">
              <a:solidFill>
                <a:srgbClr val="000000"/>
              </a:solidFill>
              <a:latin typeface="Roboto"/>
              <a:ea typeface="Roboto Condensed"/>
              <a:cs typeface="Roboto Condensed"/>
            </a:endParaRPr>
          </a:p>
          <a:p>
            <a:pPr>
              <a:buNone/>
            </a:pPr>
            <a:endParaRPr lang="en-US">
              <a:solidFill>
                <a:srgbClr val="000000"/>
              </a:solidFill>
              <a:latin typeface="Roboto"/>
              <a:ea typeface="Roboto Condensed" panose="02000000000000000000" pitchFamily="2" charset="0"/>
              <a:cs typeface="Roboto Condensed" panose="02000000000000000000" pitchFamily="2" charset="0"/>
            </a:endParaRPr>
          </a:p>
        </p:txBody>
      </p:sp>
      <p:pic>
        <p:nvPicPr>
          <p:cNvPr id="4" name="Picture 3" descr="A person standing in front of a window&#10;&#10;AI-generated content may be incorrect.">
            <a:extLst>
              <a:ext uri="{FF2B5EF4-FFF2-40B4-BE49-F238E27FC236}">
                <a16:creationId xmlns:a16="http://schemas.microsoft.com/office/drawing/2014/main" id="{D8A21E19-4F8D-80B9-CDE1-D46868085778}"/>
              </a:ext>
            </a:extLst>
          </p:cNvPr>
          <p:cNvPicPr>
            <a:picLocks noChangeAspect="1"/>
          </p:cNvPicPr>
          <p:nvPr/>
        </p:nvPicPr>
        <p:blipFill>
          <a:blip r:embed="rId3"/>
          <a:stretch>
            <a:fillRect/>
          </a:stretch>
        </p:blipFill>
        <p:spPr>
          <a:xfrm>
            <a:off x="614837" y="1587499"/>
            <a:ext cx="5480158" cy="3757084"/>
          </a:xfrm>
          <a:prstGeom prst="rect">
            <a:avLst/>
          </a:prstGeom>
        </p:spPr>
      </p:pic>
    </p:spTree>
    <p:extLst>
      <p:ext uri="{BB962C8B-B14F-4D97-AF65-F5344CB8AC3E}">
        <p14:creationId xmlns:p14="http://schemas.microsoft.com/office/powerpoint/2010/main" val="3504708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1C5FF-40EF-A620-BFF8-8C92886E7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710D1-53A9-343A-2A1C-D3E2FC219B9E}"/>
              </a:ext>
            </a:extLst>
          </p:cNvPr>
          <p:cNvSpPr>
            <a:spLocks noGrp="1"/>
          </p:cNvSpPr>
          <p:nvPr>
            <p:ph type="title"/>
          </p:nvPr>
        </p:nvSpPr>
        <p:spPr/>
        <p:txBody>
          <a:bodyPr>
            <a:normAutofit fontScale="90000"/>
          </a:bodyPr>
          <a:lstStyle/>
          <a:p>
            <a:r>
              <a:rPr lang="en-US">
                <a:solidFill>
                  <a:schemeClr val="tx1"/>
                </a:solidFill>
                <a:latin typeface="Knockout 28 Junior Feathrwt"/>
                <a:cs typeface="Arial"/>
              </a:rPr>
              <a:t>Enactus Career Connections</a:t>
            </a:r>
          </a:p>
        </p:txBody>
      </p:sp>
      <p:sp>
        <p:nvSpPr>
          <p:cNvPr id="5" name="Text Placeholder 2">
            <a:extLst>
              <a:ext uri="{FF2B5EF4-FFF2-40B4-BE49-F238E27FC236}">
                <a16:creationId xmlns:a16="http://schemas.microsoft.com/office/drawing/2014/main" id="{65FCCE1A-C75B-D893-BB11-EDBB6974A5AE}"/>
              </a:ext>
            </a:extLst>
          </p:cNvPr>
          <p:cNvSpPr txBox="1">
            <a:spLocks/>
          </p:cNvSpPr>
          <p:nvPr/>
        </p:nvSpPr>
        <p:spPr>
          <a:xfrm>
            <a:off x="839276" y="1653294"/>
            <a:ext cx="4545831" cy="439896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400" b="1">
                <a:solidFill>
                  <a:schemeClr val="tx1"/>
                </a:solidFill>
                <a:latin typeface="Roboto"/>
                <a:ea typeface="Roboto"/>
                <a:cs typeface="Roboto"/>
              </a:rPr>
              <a:t>Duration:</a:t>
            </a:r>
            <a:r>
              <a:rPr lang="en-US" sz="2400">
                <a:solidFill>
                  <a:schemeClr val="tx1"/>
                </a:solidFill>
                <a:latin typeface="Roboto"/>
                <a:ea typeface="Roboto"/>
                <a:cs typeface="Roboto"/>
              </a:rPr>
              <a:t> 6 months</a:t>
            </a:r>
            <a:endParaRPr lang="en-US">
              <a:solidFill>
                <a:schemeClr val="tx1"/>
              </a:solidFill>
            </a:endParaRPr>
          </a:p>
          <a:p>
            <a:pPr>
              <a:lnSpc>
                <a:spcPct val="120000"/>
              </a:lnSpc>
            </a:pPr>
            <a:r>
              <a:rPr lang="en-US" sz="2400" b="1">
                <a:solidFill>
                  <a:schemeClr val="tx1"/>
                </a:solidFill>
                <a:latin typeface="Roboto"/>
                <a:ea typeface="Roboto"/>
                <a:cs typeface="Roboto"/>
              </a:rPr>
              <a:t>Commitment: </a:t>
            </a:r>
            <a:r>
              <a:rPr lang="en-US" sz="2400">
                <a:solidFill>
                  <a:schemeClr val="tx1"/>
                </a:solidFill>
                <a:latin typeface="Roboto"/>
                <a:ea typeface="Roboto"/>
                <a:cs typeface="Roboto"/>
              </a:rPr>
              <a:t>3 meetings (student-led), flexible scheduling</a:t>
            </a:r>
          </a:p>
          <a:p>
            <a:pPr>
              <a:lnSpc>
                <a:spcPct val="120000"/>
              </a:lnSpc>
            </a:pPr>
            <a:r>
              <a:rPr lang="en-US" sz="2400" b="1">
                <a:solidFill>
                  <a:schemeClr val="tx1"/>
                </a:solidFill>
                <a:latin typeface="Roboto"/>
                <a:ea typeface="Roboto"/>
                <a:cs typeface="Roboto"/>
              </a:rPr>
              <a:t>Matching Process: </a:t>
            </a:r>
            <a:r>
              <a:rPr lang="en-US" sz="2400">
                <a:solidFill>
                  <a:schemeClr val="tx1"/>
                </a:solidFill>
                <a:latin typeface="Roboto"/>
                <a:ea typeface="Roboto"/>
                <a:cs typeface="Roboto"/>
              </a:rPr>
              <a:t>Based on area of study, preferred sector, geographical location, and language</a:t>
            </a:r>
          </a:p>
          <a:p>
            <a:pPr>
              <a:lnSpc>
                <a:spcPct val="120000"/>
              </a:lnSpc>
            </a:pPr>
            <a:r>
              <a:rPr lang="en-US" sz="2400" b="1">
                <a:solidFill>
                  <a:schemeClr val="tx1"/>
                </a:solidFill>
                <a:latin typeface="Roboto"/>
                <a:ea typeface="Roboto"/>
                <a:cs typeface="Roboto"/>
              </a:rPr>
              <a:t>Launch Date:</a:t>
            </a:r>
            <a:r>
              <a:rPr lang="en-US" sz="2400">
                <a:solidFill>
                  <a:schemeClr val="tx1"/>
                </a:solidFill>
                <a:latin typeface="Roboto"/>
                <a:ea typeface="Roboto"/>
                <a:cs typeface="Roboto"/>
              </a:rPr>
              <a:t> TBA</a:t>
            </a:r>
          </a:p>
        </p:txBody>
      </p:sp>
      <p:pic>
        <p:nvPicPr>
          <p:cNvPr id="8" name="Picture 7" descr="A person talking to a person&#10;&#10;AI-generated content may be incorrect.">
            <a:extLst>
              <a:ext uri="{FF2B5EF4-FFF2-40B4-BE49-F238E27FC236}">
                <a16:creationId xmlns:a16="http://schemas.microsoft.com/office/drawing/2014/main" id="{74EF4521-576A-D5DF-65ED-30ED64A750E4}"/>
              </a:ext>
            </a:extLst>
          </p:cNvPr>
          <p:cNvPicPr>
            <a:picLocks noChangeAspect="1"/>
          </p:cNvPicPr>
          <p:nvPr/>
        </p:nvPicPr>
        <p:blipFill>
          <a:blip r:embed="rId3"/>
          <a:stretch>
            <a:fillRect/>
          </a:stretch>
        </p:blipFill>
        <p:spPr>
          <a:xfrm>
            <a:off x="5785458" y="1617945"/>
            <a:ext cx="5454042" cy="3622110"/>
          </a:xfrm>
          <a:prstGeom prst="rect">
            <a:avLst/>
          </a:prstGeom>
        </p:spPr>
      </p:pic>
    </p:spTree>
    <p:extLst>
      <p:ext uri="{BB962C8B-B14F-4D97-AF65-F5344CB8AC3E}">
        <p14:creationId xmlns:p14="http://schemas.microsoft.com/office/powerpoint/2010/main" val="42746251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EC108-D4B2-E6B4-D12C-726134F3EBE7}"/>
              </a:ext>
            </a:extLst>
          </p:cNvPr>
          <p:cNvSpPr>
            <a:spLocks noGrp="1"/>
          </p:cNvSpPr>
          <p:nvPr>
            <p:ph type="title"/>
          </p:nvPr>
        </p:nvSpPr>
        <p:spPr>
          <a:xfrm>
            <a:off x="838200" y="365126"/>
            <a:ext cx="9439836" cy="1012397"/>
          </a:xfrm>
        </p:spPr>
        <p:txBody>
          <a:bodyPr>
            <a:normAutofit/>
          </a:bodyPr>
          <a:lstStyle/>
          <a:p>
            <a:r>
              <a:rPr lang="en-US" sz="5400">
                <a:solidFill>
                  <a:srgbClr val="000000"/>
                </a:solidFill>
                <a:latin typeface="Knockout 28 Junior Feathrwt"/>
              </a:rPr>
              <a:t>Data Collection &amp; Reporting</a:t>
            </a:r>
            <a:endParaRPr lang="en-US" sz="5400">
              <a:solidFill>
                <a:srgbClr val="000000"/>
              </a:solidFill>
            </a:endParaRPr>
          </a:p>
        </p:txBody>
      </p:sp>
      <p:sp>
        <p:nvSpPr>
          <p:cNvPr id="10" name="Text Placeholder 2">
            <a:extLst>
              <a:ext uri="{FF2B5EF4-FFF2-40B4-BE49-F238E27FC236}">
                <a16:creationId xmlns:a16="http://schemas.microsoft.com/office/drawing/2014/main" id="{D513E79C-9CC3-E656-2E1C-917D231F9969}"/>
              </a:ext>
            </a:extLst>
          </p:cNvPr>
          <p:cNvSpPr txBox="1">
            <a:spLocks/>
          </p:cNvSpPr>
          <p:nvPr/>
        </p:nvSpPr>
        <p:spPr>
          <a:xfrm>
            <a:off x="676375" y="1594045"/>
            <a:ext cx="3825136" cy="43379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a:solidFill>
                  <a:schemeClr val="tx1"/>
                </a:solidFill>
                <a:latin typeface="Roboto"/>
                <a:ea typeface="Roboto"/>
                <a:cs typeface="Roboto"/>
              </a:rPr>
              <a:t>Impact Reporting Guide</a:t>
            </a:r>
            <a:endParaRPr lang="en-US" sz="2500">
              <a:solidFill>
                <a:schemeClr val="tx1"/>
              </a:solidFill>
              <a:latin typeface="Roboto"/>
              <a:ea typeface="Roboto"/>
              <a:cs typeface="Roboto"/>
            </a:endParaRPr>
          </a:p>
          <a:p>
            <a:r>
              <a:rPr lang="en-US" sz="2000">
                <a:solidFill>
                  <a:schemeClr val="tx1"/>
                </a:solidFill>
                <a:latin typeface="Roboto"/>
                <a:ea typeface="Roboto Light"/>
                <a:cs typeface="Roboto Light"/>
              </a:rPr>
              <a:t>Available under Resources: Enactus Global definitions, impact calculation (direct/indirect) for both service and product, data collection &amp; verification.</a:t>
            </a:r>
            <a:endParaRPr lang="en-US">
              <a:solidFill>
                <a:schemeClr val="tx1"/>
              </a:solidFill>
            </a:endParaRPr>
          </a:p>
          <a:p>
            <a:r>
              <a:rPr lang="en-US" sz="2000">
                <a:solidFill>
                  <a:schemeClr val="tx1"/>
                </a:solidFill>
                <a:latin typeface="Roboto"/>
                <a:ea typeface="Roboto Light"/>
                <a:cs typeface="Roboto Light"/>
              </a:rPr>
              <a:t>Ex. Customer reached and Customer acquired.</a:t>
            </a:r>
          </a:p>
          <a:p>
            <a:endParaRPr lang="en-US" sz="2000">
              <a:solidFill>
                <a:srgbClr val="000000"/>
              </a:solidFill>
              <a:latin typeface="Roboto"/>
              <a:ea typeface="Roboto Light"/>
              <a:cs typeface="Roboto Light"/>
            </a:endParaRPr>
          </a:p>
          <a:p>
            <a:endParaRPr lang="en-US" sz="2000" b="1">
              <a:latin typeface="Roboto"/>
              <a:ea typeface="Roboto Condensed" panose="02000000000000000000" pitchFamily="2" charset="0"/>
              <a:cs typeface="Roboto Condensed" panose="02000000000000000000" pitchFamily="2" charset="0"/>
            </a:endParaRPr>
          </a:p>
        </p:txBody>
      </p:sp>
      <p:pic>
        <p:nvPicPr>
          <p:cNvPr id="8" name="Picture 7" descr="A person pointing at a diagram&#10;&#10;AI-generated content may be incorrect.">
            <a:extLst>
              <a:ext uri="{FF2B5EF4-FFF2-40B4-BE49-F238E27FC236}">
                <a16:creationId xmlns:a16="http://schemas.microsoft.com/office/drawing/2014/main" id="{B4C3735D-9CA3-E387-C666-879489B6A0E3}"/>
              </a:ext>
            </a:extLst>
          </p:cNvPr>
          <p:cNvPicPr>
            <a:picLocks noChangeAspect="1"/>
          </p:cNvPicPr>
          <p:nvPr/>
        </p:nvPicPr>
        <p:blipFill>
          <a:blip r:embed="rId3"/>
          <a:stretch>
            <a:fillRect/>
          </a:stretch>
        </p:blipFill>
        <p:spPr>
          <a:xfrm>
            <a:off x="8122713" y="1595071"/>
            <a:ext cx="3450983" cy="43227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black and white document with black text&#10;&#10;AI-generated content may be incorrect.">
            <a:extLst>
              <a:ext uri="{FF2B5EF4-FFF2-40B4-BE49-F238E27FC236}">
                <a16:creationId xmlns:a16="http://schemas.microsoft.com/office/drawing/2014/main" id="{AFEFBC74-94F9-BF18-AD76-7E791B069AC8}"/>
              </a:ext>
            </a:extLst>
          </p:cNvPr>
          <p:cNvPicPr>
            <a:picLocks noChangeAspect="1"/>
          </p:cNvPicPr>
          <p:nvPr/>
        </p:nvPicPr>
        <p:blipFill>
          <a:blip r:embed="rId4"/>
          <a:stretch>
            <a:fillRect/>
          </a:stretch>
        </p:blipFill>
        <p:spPr>
          <a:xfrm>
            <a:off x="4824960" y="1597068"/>
            <a:ext cx="3304079" cy="43319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622948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7E8FE-2C41-7249-D697-13F62242CD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3C1B0A-0679-2936-0A69-DBAE7F75B647}"/>
              </a:ext>
            </a:extLst>
          </p:cNvPr>
          <p:cNvSpPr>
            <a:spLocks noGrp="1"/>
          </p:cNvSpPr>
          <p:nvPr>
            <p:ph type="title"/>
          </p:nvPr>
        </p:nvSpPr>
        <p:spPr>
          <a:xfrm>
            <a:off x="838200" y="365126"/>
            <a:ext cx="9439836" cy="1012397"/>
          </a:xfrm>
        </p:spPr>
        <p:txBody>
          <a:bodyPr>
            <a:normAutofit/>
          </a:bodyPr>
          <a:lstStyle/>
          <a:p>
            <a:r>
              <a:rPr lang="en-US" sz="5400">
                <a:solidFill>
                  <a:schemeClr val="tx1"/>
                </a:solidFill>
                <a:latin typeface="Knockout 28 Junior Feathrwt"/>
              </a:rPr>
              <a:t>Data Collection &amp; Reporting</a:t>
            </a:r>
            <a:endParaRPr lang="en-US" sz="5400">
              <a:solidFill>
                <a:schemeClr val="tx1"/>
              </a:solidFill>
            </a:endParaRPr>
          </a:p>
        </p:txBody>
      </p:sp>
      <p:sp>
        <p:nvSpPr>
          <p:cNvPr id="13" name="Text Placeholder 2">
            <a:extLst>
              <a:ext uri="{FF2B5EF4-FFF2-40B4-BE49-F238E27FC236}">
                <a16:creationId xmlns:a16="http://schemas.microsoft.com/office/drawing/2014/main" id="{A0B2ED25-29F0-C379-2A63-75FEDB6B3621}"/>
              </a:ext>
            </a:extLst>
          </p:cNvPr>
          <p:cNvSpPr txBox="1">
            <a:spLocks/>
          </p:cNvSpPr>
          <p:nvPr/>
        </p:nvSpPr>
        <p:spPr>
          <a:xfrm>
            <a:off x="7981996" y="2341983"/>
            <a:ext cx="3515854" cy="34997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2500" b="1">
                <a:solidFill>
                  <a:schemeClr val="tx1"/>
                </a:solidFill>
                <a:latin typeface="Roboto"/>
                <a:ea typeface="Roboto"/>
                <a:cs typeface="Roboto"/>
              </a:rPr>
              <a:t>Impact Challenges</a:t>
            </a:r>
            <a:endParaRPr lang="en-US" sz="2500">
              <a:solidFill>
                <a:schemeClr val="tx1"/>
              </a:solidFill>
              <a:latin typeface="Roboto"/>
              <a:ea typeface="Roboto"/>
              <a:cs typeface="Roboto"/>
            </a:endParaRPr>
          </a:p>
          <a:p>
            <a:r>
              <a:rPr lang="en-US" sz="2000">
                <a:solidFill>
                  <a:schemeClr val="tx1"/>
                </a:solidFill>
                <a:latin typeface="Roboto"/>
                <a:ea typeface="Roboto"/>
                <a:cs typeface="Roboto"/>
              </a:rPr>
              <a:t>Updated Impact Challenges Overview (with data points &amp; calculation examples) now available under Resources</a:t>
            </a:r>
            <a:endParaRPr lang="en-US">
              <a:solidFill>
                <a:schemeClr val="tx1"/>
              </a:solidFill>
              <a:latin typeface="Roboto"/>
              <a:ea typeface="Roboto"/>
              <a:cs typeface="Roboto"/>
            </a:endParaRPr>
          </a:p>
          <a:p>
            <a:pPr marL="0" indent="0">
              <a:buNone/>
            </a:pPr>
            <a:endParaRPr lang="en-US" sz="2000">
              <a:solidFill>
                <a:schemeClr val="tx1"/>
              </a:solidFill>
              <a:latin typeface="Roboto"/>
              <a:ea typeface="Roboto"/>
              <a:cs typeface="Roboto"/>
            </a:endParaRPr>
          </a:p>
        </p:txBody>
      </p:sp>
      <p:pic>
        <p:nvPicPr>
          <p:cNvPr id="9" name="Picture 8" descr="A paper with text on it&#10;&#10;AI-generated content may be incorrect.">
            <a:extLst>
              <a:ext uri="{FF2B5EF4-FFF2-40B4-BE49-F238E27FC236}">
                <a16:creationId xmlns:a16="http://schemas.microsoft.com/office/drawing/2014/main" id="{922867A2-D803-929F-239C-0783B59626DF}"/>
              </a:ext>
            </a:extLst>
          </p:cNvPr>
          <p:cNvPicPr>
            <a:picLocks noChangeAspect="1"/>
          </p:cNvPicPr>
          <p:nvPr/>
        </p:nvPicPr>
        <p:blipFill>
          <a:blip r:embed="rId3"/>
          <a:stretch>
            <a:fillRect/>
          </a:stretch>
        </p:blipFill>
        <p:spPr>
          <a:xfrm>
            <a:off x="3932248" y="1669614"/>
            <a:ext cx="3763834" cy="41544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B86159C4-1EE6-6278-55A6-8A9325B0A6E5}"/>
              </a:ext>
            </a:extLst>
          </p:cNvPr>
          <p:cNvPicPr>
            <a:picLocks noChangeAspect="1"/>
          </p:cNvPicPr>
          <p:nvPr/>
        </p:nvPicPr>
        <p:blipFill>
          <a:blip r:embed="rId4"/>
          <a:stretch>
            <a:fillRect/>
          </a:stretch>
        </p:blipFill>
        <p:spPr>
          <a:xfrm>
            <a:off x="427570" y="1661785"/>
            <a:ext cx="3450673" cy="41544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1717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995D1-5DB8-FDBB-DF32-C728DC89BB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E3EF00-5372-1CE2-67BB-1B887E5DE0BE}"/>
              </a:ext>
            </a:extLst>
          </p:cNvPr>
          <p:cNvSpPr>
            <a:spLocks noGrp="1"/>
          </p:cNvSpPr>
          <p:nvPr>
            <p:ph type="title"/>
          </p:nvPr>
        </p:nvSpPr>
        <p:spPr>
          <a:xfrm>
            <a:off x="838200" y="365126"/>
            <a:ext cx="9439836" cy="1012397"/>
          </a:xfrm>
        </p:spPr>
        <p:txBody>
          <a:bodyPr>
            <a:normAutofit/>
          </a:bodyPr>
          <a:lstStyle/>
          <a:p>
            <a:r>
              <a:rPr lang="en-US" sz="5400">
                <a:solidFill>
                  <a:srgbClr val="000000"/>
                </a:solidFill>
                <a:latin typeface="Knockout 28 Junior Feathrwt"/>
              </a:rPr>
              <a:t>Data Collection &amp; Reporting</a:t>
            </a:r>
            <a:endParaRPr lang="en-US" sz="5400">
              <a:solidFill>
                <a:srgbClr val="000000"/>
              </a:solidFill>
            </a:endParaRPr>
          </a:p>
        </p:txBody>
      </p:sp>
      <p:sp>
        <p:nvSpPr>
          <p:cNvPr id="14" name="Text Placeholder 2">
            <a:extLst>
              <a:ext uri="{FF2B5EF4-FFF2-40B4-BE49-F238E27FC236}">
                <a16:creationId xmlns:a16="http://schemas.microsoft.com/office/drawing/2014/main" id="{7F488C52-C4C0-6A4B-C233-5CA5331721BD}"/>
              </a:ext>
            </a:extLst>
          </p:cNvPr>
          <p:cNvSpPr txBox="1">
            <a:spLocks/>
          </p:cNvSpPr>
          <p:nvPr/>
        </p:nvSpPr>
        <p:spPr>
          <a:xfrm>
            <a:off x="842100" y="2194595"/>
            <a:ext cx="4142916" cy="233767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a:solidFill>
                  <a:srgbClr val="000000"/>
                </a:solidFill>
                <a:latin typeface="Roboto"/>
                <a:ea typeface="Roboto"/>
                <a:cs typeface="Roboto"/>
              </a:rPr>
              <a:t>Standardized Annual Report</a:t>
            </a:r>
            <a:endParaRPr lang="en-US" sz="2500">
              <a:solidFill>
                <a:srgbClr val="000000"/>
              </a:solidFill>
              <a:latin typeface="Roboto"/>
              <a:ea typeface="Roboto"/>
              <a:cs typeface="Roboto"/>
            </a:endParaRPr>
          </a:p>
          <a:p>
            <a:r>
              <a:rPr lang="en-US" sz="2000">
                <a:solidFill>
                  <a:srgbClr val="000000"/>
                </a:solidFill>
                <a:latin typeface="Roboto"/>
                <a:ea typeface="Roboto"/>
                <a:cs typeface="Roboto"/>
              </a:rPr>
              <a:t>Standardized Annual Report (aligned with Enactus Global) coming mid-September.</a:t>
            </a:r>
            <a:endParaRPr lang="en-US" sz="2000" b="1">
              <a:solidFill>
                <a:srgbClr val="000000"/>
              </a:solidFill>
              <a:latin typeface="Roboto"/>
              <a:ea typeface="Roboto"/>
              <a:cs typeface="Roboto"/>
            </a:endParaRPr>
          </a:p>
        </p:txBody>
      </p:sp>
      <p:sp>
        <p:nvSpPr>
          <p:cNvPr id="5" name="Text Placeholder 2">
            <a:extLst>
              <a:ext uri="{FF2B5EF4-FFF2-40B4-BE49-F238E27FC236}">
                <a16:creationId xmlns:a16="http://schemas.microsoft.com/office/drawing/2014/main" id="{381C0E0F-3142-81AC-2598-868F8A62903D}"/>
              </a:ext>
            </a:extLst>
          </p:cNvPr>
          <p:cNvSpPr txBox="1">
            <a:spLocks/>
          </p:cNvSpPr>
          <p:nvPr/>
        </p:nvSpPr>
        <p:spPr>
          <a:xfrm>
            <a:off x="2016627" y="5058997"/>
            <a:ext cx="7899963" cy="111105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chemeClr val="tx1"/>
                </a:solidFill>
                <a:latin typeface="Roboto"/>
                <a:ea typeface="Roboto Condensed"/>
                <a:cs typeface="Roboto Condensed"/>
              </a:rPr>
              <a:t>Note: </a:t>
            </a:r>
            <a:r>
              <a:rPr lang="en-US" sz="2000" b="1">
                <a:solidFill>
                  <a:schemeClr val="tx1"/>
                </a:solidFill>
                <a:latin typeface="Roboto"/>
                <a:ea typeface="Roboto Light"/>
                <a:cs typeface="Roboto Light"/>
              </a:rPr>
              <a:t>Your PM will be reviewing impact tracking with you in October. We want to ensure you're aligned with Enactus Global and ready for reporting and avoid scrambling later in the year.</a:t>
            </a:r>
            <a:endParaRPr lang="en-US" sz="2000">
              <a:solidFill>
                <a:schemeClr val="tx1"/>
              </a:solidFill>
              <a:latin typeface="Roboto"/>
              <a:cs typeface="Roboto"/>
            </a:endParaRPr>
          </a:p>
        </p:txBody>
      </p:sp>
      <p:pic>
        <p:nvPicPr>
          <p:cNvPr id="3" name="Picture 2" descr="A group of people holding flags&#10;&#10;AI-generated content may be incorrect.">
            <a:extLst>
              <a:ext uri="{FF2B5EF4-FFF2-40B4-BE49-F238E27FC236}">
                <a16:creationId xmlns:a16="http://schemas.microsoft.com/office/drawing/2014/main" id="{084D41D4-94DD-E49D-BBCC-27D6CC115DF8}"/>
              </a:ext>
            </a:extLst>
          </p:cNvPr>
          <p:cNvPicPr>
            <a:picLocks noChangeAspect="1"/>
          </p:cNvPicPr>
          <p:nvPr/>
        </p:nvPicPr>
        <p:blipFill>
          <a:blip r:embed="rId3"/>
          <a:stretch>
            <a:fillRect/>
          </a:stretch>
        </p:blipFill>
        <p:spPr>
          <a:xfrm>
            <a:off x="5417507" y="1606725"/>
            <a:ext cx="6221262" cy="2590277"/>
          </a:xfrm>
          <a:prstGeom prst="rect">
            <a:avLst/>
          </a:prstGeom>
        </p:spPr>
      </p:pic>
    </p:spTree>
    <p:extLst>
      <p:ext uri="{BB962C8B-B14F-4D97-AF65-F5344CB8AC3E}">
        <p14:creationId xmlns:p14="http://schemas.microsoft.com/office/powerpoint/2010/main" val="42536772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5703B9-709F-4BEC-B1CC-1C920FC697F9}"/>
              </a:ext>
            </a:extLst>
          </p:cNvPr>
          <p:cNvSpPr txBox="1"/>
          <p:nvPr/>
        </p:nvSpPr>
        <p:spPr>
          <a:xfrm>
            <a:off x="1395412" y="2495550"/>
            <a:ext cx="9401175" cy="1446550"/>
          </a:xfrm>
          <a:prstGeom prst="rect">
            <a:avLst/>
          </a:prstGeom>
          <a:noFill/>
        </p:spPr>
        <p:txBody>
          <a:bodyPr wrap="square" rtlCol="0">
            <a:spAutoFit/>
          </a:bodyPr>
          <a:lstStyle/>
          <a:p>
            <a:pPr algn="ctr"/>
            <a:r>
              <a:rPr lang="en-US" sz="8800">
                <a:latin typeface="Knockout 28 Junior Feathrwt" panose="02000506020000020004" pitchFamily="50" charset="0"/>
              </a:rPr>
              <a:t>THANK YOU </a:t>
            </a:r>
            <a:r>
              <a:rPr lang="en-US" sz="8800">
                <a:latin typeface="Knockout 28 Junior Feathrwt" panose="02000506020000020004" pitchFamily="50" charset="0"/>
                <a:sym typeface="Wingdings" panose="05000000000000000000" pitchFamily="2" charset="2"/>
              </a:rPr>
              <a:t></a:t>
            </a:r>
            <a:endParaRPr lang="en-US" sz="8800">
              <a:latin typeface="Knockout 28 Junior Feathrwt" panose="02000506020000020004" pitchFamily="50" charset="0"/>
            </a:endParaRPr>
          </a:p>
        </p:txBody>
      </p:sp>
    </p:spTree>
    <p:extLst>
      <p:ext uri="{BB962C8B-B14F-4D97-AF65-F5344CB8AC3E}">
        <p14:creationId xmlns:p14="http://schemas.microsoft.com/office/powerpoint/2010/main" val="180411602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46CF0E5-2C96-4632-278D-FC1C0E76A9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2B53527-489D-C366-86BA-882728628F90}"/>
              </a:ext>
            </a:extLst>
          </p:cNvPr>
          <p:cNvSpPr txBox="1"/>
          <p:nvPr/>
        </p:nvSpPr>
        <p:spPr>
          <a:xfrm>
            <a:off x="1395412" y="2495550"/>
            <a:ext cx="9401175" cy="1446550"/>
          </a:xfrm>
          <a:prstGeom prst="rect">
            <a:avLst/>
          </a:prstGeom>
          <a:noFill/>
        </p:spPr>
        <p:txBody>
          <a:bodyPr wrap="square" rtlCol="0">
            <a:spAutoFit/>
          </a:bodyPr>
          <a:lstStyle/>
          <a:p>
            <a:pPr algn="ctr"/>
            <a:r>
              <a:rPr lang="en-US" sz="8800">
                <a:latin typeface="Knockout 28 Junior Feathrwt" panose="02000506020000020004" pitchFamily="50" charset="0"/>
              </a:rPr>
              <a:t>Any Questions?</a:t>
            </a:r>
          </a:p>
        </p:txBody>
      </p:sp>
    </p:spTree>
    <p:extLst>
      <p:ext uri="{BB962C8B-B14F-4D97-AF65-F5344CB8AC3E}">
        <p14:creationId xmlns:p14="http://schemas.microsoft.com/office/powerpoint/2010/main" val="2848216401"/>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8C997B2-748E-7773-3920-D059BA36DD4F}"/>
            </a:ext>
          </a:extLst>
        </p:cNvPr>
        <p:cNvGrpSpPr/>
        <p:nvPr/>
      </p:nvGrpSpPr>
      <p:grpSpPr>
        <a:xfrm>
          <a:off x="0" y="0"/>
          <a:ext cx="0" cy="0"/>
          <a:chOff x="0" y="0"/>
          <a:chExt cx="0" cy="0"/>
        </a:xfrm>
      </p:grpSpPr>
    </p:spTree>
    <p:extLst>
      <p:ext uri="{BB962C8B-B14F-4D97-AF65-F5344CB8AC3E}">
        <p14:creationId xmlns:p14="http://schemas.microsoft.com/office/powerpoint/2010/main" val="1724787387"/>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SLIDO_APP_VERSION" val="0.20.1.2101"/>
  <p:tag name="SLIDO_PRESENTATION_ID" val="00000000-0000-0000-0000-000000000000"/>
  <p:tag name="SLIDO_EVENT_UUID" val="49ef1663-7a43-417a-b2cd-d90588bdd15c"/>
  <p:tag name="SLIDO_EVENT_SECTION_UUID" val="1ca28c23-9827-4514-969a-6e2189d85f4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46b8557-5418-4f17-8f7f-d47c4c2a475f">
      <Terms xmlns="http://schemas.microsoft.com/office/infopath/2007/PartnerControls"/>
    </lcf76f155ced4ddcb4097134ff3c332f>
    <TaxCatchAll xmlns="b7587121-8418-44bb-a9fb-b787450e198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A5B1C1684D10C46B91AD6249B0B5E15" ma:contentTypeVersion="18" ma:contentTypeDescription="Create a new document." ma:contentTypeScope="" ma:versionID="227e7088992994ed9a7ecf03716dfa39">
  <xsd:schema xmlns:xsd="http://www.w3.org/2001/XMLSchema" xmlns:xs="http://www.w3.org/2001/XMLSchema" xmlns:p="http://schemas.microsoft.com/office/2006/metadata/properties" xmlns:ns2="146b8557-5418-4f17-8f7f-d47c4c2a475f" xmlns:ns3="cb39b92e-629c-4710-9054-01647ed0cffc" xmlns:ns4="b7587121-8418-44bb-a9fb-b787450e1987" targetNamespace="http://schemas.microsoft.com/office/2006/metadata/properties" ma:root="true" ma:fieldsID="2c20690e3c7711f21b3be7496ff0f8f7" ns2:_="" ns3:_="" ns4:_="">
    <xsd:import namespace="146b8557-5418-4f17-8f7f-d47c4c2a475f"/>
    <xsd:import namespace="cb39b92e-629c-4710-9054-01647ed0cffc"/>
    <xsd:import namespace="b7587121-8418-44bb-a9fb-b787450e19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EventHashCode" minOccurs="0"/>
                <xsd:element ref="ns2:MediaServiceGenerationTim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6b8557-5418-4f17-8f7f-d47c4c2a475f"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793b91e-b513-4624-bed3-000231ec692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39b92e-629c-4710-9054-01647ed0cff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7587121-8418-44bb-a9fb-b787450e1987"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7fef655d-5101-4656-be15-0d37ad02505f}" ma:internalName="TaxCatchAll" ma:showField="CatchAllData" ma:web="b7587121-8418-44bb-a9fb-b787450e19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DEBCD3-669A-4702-AEA8-7D930AD95926}">
  <ds:schemaRefs>
    <ds:schemaRef ds:uri="http://schemas.microsoft.com/sharepoint/v3/contenttype/forms"/>
  </ds:schemaRefs>
</ds:datastoreItem>
</file>

<file path=customXml/itemProps2.xml><?xml version="1.0" encoding="utf-8"?>
<ds:datastoreItem xmlns:ds="http://schemas.openxmlformats.org/officeDocument/2006/customXml" ds:itemID="{25ACECA0-5AEF-4FD7-9EA1-2846851FAA58}">
  <ds:schemaRefs>
    <ds:schemaRef ds:uri="146b8557-5418-4f17-8f7f-d47c4c2a475f"/>
    <ds:schemaRef ds:uri="b7587121-8418-44bb-a9fb-b787450e1987"/>
    <ds:schemaRef ds:uri="cb39b92e-629c-4710-9054-01647ed0cff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EAC6D1C-7ABE-43CC-8169-BE7921AC0748}">
  <ds:schemaRefs>
    <ds:schemaRef ds:uri="146b8557-5418-4f17-8f7f-d47c4c2a475f"/>
    <ds:schemaRef ds:uri="b7587121-8418-44bb-a9fb-b787450e1987"/>
    <ds:schemaRef ds:uri="cb39b92e-629c-4710-9054-01647ed0cff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c221987-0afe-44f2-a111-150b0b768cc7}" enabled="0" method="" siteId="{7c221987-0afe-44f2-a111-150b0b768cc7}"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44</Slides>
  <Notes>44</Notes>
  <HiddenSlides>0</HiddenSlide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PowerPoint Presentation</vt:lpstr>
      <vt:lpstr>PowerPoint Presentation</vt:lpstr>
      <vt:lpstr>PowerPoint Presentation</vt:lpstr>
      <vt:lpstr>PowerPoint Presentation</vt:lpstr>
      <vt:lpstr>PowerPoint Presentation</vt:lpstr>
      <vt:lpstr>PowerPoint Presentation</vt:lpstr>
      <vt:lpstr>Welcome to Enactus CACTUS!</vt:lpstr>
      <vt:lpstr>Enactus CACTUS Changes</vt:lpstr>
      <vt:lpstr>cactus.enactus.ca</vt:lpstr>
      <vt:lpstr>PowerPoint Presentation</vt:lpstr>
      <vt:lpstr>PowerPoint Presentation</vt:lpstr>
      <vt:lpstr>New Website! New Look, Same Address</vt:lpstr>
      <vt:lpstr>PowerPoint Presentation</vt:lpstr>
      <vt:lpstr>Events &amp; Deadlines</vt:lpstr>
      <vt:lpstr>Events &amp; Deadlines</vt:lpstr>
      <vt:lpstr>PowerPoint Presentation</vt:lpstr>
      <vt:lpstr>Overview of the Year</vt:lpstr>
      <vt:lpstr>PowerPoint Presentation</vt:lpstr>
      <vt:lpstr>Training Sessions </vt:lpstr>
      <vt:lpstr>Mental Wellness Ambassador Program </vt:lpstr>
      <vt:lpstr>Mental Wellness Program – Changes/Updates</vt:lpstr>
      <vt:lpstr>Project Accelerators</vt:lpstr>
      <vt:lpstr>List of Project Accelerators</vt:lpstr>
      <vt:lpstr>PowerPoint Presentation</vt:lpstr>
      <vt:lpstr>Collaboration Summits</vt:lpstr>
      <vt:lpstr>Student Entrepreneur Competition</vt:lpstr>
      <vt:lpstr>Awards &amp; Bursaries</vt:lpstr>
      <vt:lpstr>PowerPoint Presentation</vt:lpstr>
      <vt:lpstr>Enactus Canada Expositions</vt:lpstr>
      <vt:lpstr>Final Reporting Dates &amp; Deadlines</vt:lpstr>
      <vt:lpstr>Leadership Summits</vt:lpstr>
      <vt:lpstr>Impact Challenges</vt:lpstr>
      <vt:lpstr>Impact Challenges</vt:lpstr>
      <vt:lpstr>Social Enterprise Accelerator</vt:lpstr>
      <vt:lpstr>PowerPoint Presentation</vt:lpstr>
      <vt:lpstr>PowerPoint Presentation</vt:lpstr>
      <vt:lpstr>Enactus Career Connections</vt:lpstr>
      <vt:lpstr>Enactus Career Connections</vt:lpstr>
      <vt:lpstr>Data Collection &amp; Reporting</vt:lpstr>
      <vt:lpstr>Data Collection &amp; Reporting</vt:lpstr>
      <vt:lpstr>Data Collection &amp; Reporting</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Sayem</dc:creator>
  <cp:revision>1</cp:revision>
  <dcterms:created xsi:type="dcterms:W3CDTF">2017-06-21T15:11:58Z</dcterms:created>
  <dcterms:modified xsi:type="dcterms:W3CDTF">2025-09-03T19:50:32Z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0.20.1.2101</vt:lpwstr>
  </property>
  <property fmtid="{D5CDD505-2E9C-101B-9397-08002B2CF9AE}" pid="3" name="ContentTypeId">
    <vt:lpwstr>0x0101009A5B1C1684D10C46B91AD6249B0B5E15</vt:lpwstr>
  </property>
  <property fmtid="{D5CDD505-2E9C-101B-9397-08002B2CF9AE}" pid="4" name="MediaServiceImageTags">
    <vt:lpwstr/>
  </property>
</Properties>
</file>