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6" r:id="rId5"/>
    <p:sldId id="454" r:id="rId6"/>
    <p:sldId id="452" r:id="rId7"/>
    <p:sldId id="455" r:id="rId8"/>
    <p:sldId id="456" r:id="rId9"/>
    <p:sldId id="451" r:id="rId10"/>
    <p:sldId id="464" r:id="rId11"/>
    <p:sldId id="453" r:id="rId12"/>
    <p:sldId id="466" r:id="rId13"/>
    <p:sldId id="553" r:id="rId14"/>
    <p:sldId id="554" r:id="rId15"/>
    <p:sldId id="555" r:id="rId16"/>
    <p:sldId id="556" r:id="rId17"/>
    <p:sldId id="559" r:id="rId18"/>
    <p:sldId id="562" r:id="rId19"/>
    <p:sldId id="569" r:id="rId20"/>
    <p:sldId id="444" r:id="rId21"/>
    <p:sldId id="570" r:id="rId22"/>
    <p:sldId id="564" r:id="rId23"/>
    <p:sldId id="578" r:id="rId24"/>
    <p:sldId id="567" r:id="rId25"/>
    <p:sldId id="568" r:id="rId26"/>
    <p:sldId id="565" r:id="rId27"/>
    <p:sldId id="470" r:id="rId28"/>
    <p:sldId id="551" r:id="rId29"/>
    <p:sldId id="462" r:id="rId30"/>
    <p:sldId id="571" r:id="rId31"/>
    <p:sldId id="566" r:id="rId32"/>
    <p:sldId id="572" r:id="rId33"/>
    <p:sldId id="473" r:id="rId34"/>
    <p:sldId id="573" r:id="rId35"/>
    <p:sldId id="468" r:id="rId36"/>
    <p:sldId id="560" r:id="rId37"/>
    <p:sldId id="561" r:id="rId38"/>
    <p:sldId id="469" r:id="rId39"/>
    <p:sldId id="575" r:id="rId40"/>
    <p:sldId id="413" r:id="rId41"/>
    <p:sldId id="457" r:id="rId42"/>
    <p:sldId id="563" r:id="rId43"/>
    <p:sldId id="557" r:id="rId44"/>
    <p:sldId id="558" r:id="rId45"/>
    <p:sldId id="463" r:id="rId46"/>
    <p:sldId id="408" r:id="rId47"/>
    <p:sldId id="576" r:id="rId48"/>
    <p:sldId id="577" r:id="rId49"/>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918309-1E79-284E-B518-67B6B94D3866}" name="Eric MacPhee" initials="EM" userId="S::eric@enactus.ca::acc7498e-e3ab-46f5-8c7b-0d94c440401f" providerId="AD"/>
  <p188:author id="{6170DA12-E700-0210-0183-C6E6A172F708}" name="Janelle Hanson" initials="JH" userId="S::janelle@enactus.ca::eb240dfd-b9c5-45ce-bd71-eecd6fc5590d" providerId="AD"/>
  <p188:author id="{ACF26F31-DA19-9EED-FD1D-749176D5444E}" name="Janelle Hanson" initials="JH" userId="S::Janelle@enactus.ca::eb240dfd-b9c5-45ce-bd71-eecd6fc5590d" providerId="AD"/>
  <p188:author id="{3173F348-8A42-9B4E-8DED-3F8155F6B5EB}" name="Cody de Leijer" initials="CL" userId="S::cody@enactus.ca::a6ba5381-bbc6-4693-a757-41eb4fbfa7f8" providerId="AD"/>
  <p188:author id="{963FFAAD-C7E5-1F33-5852-A89836B2ACF0}" name="Arthanaa Ganendran" initials="AG" userId="S::arthanaa@enactus.ca::47f322eb-75cb-4771-bf0b-22f93290af9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5656"/>
    <a:srgbClr val="FFC222"/>
    <a:srgbClr val="5153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91A426-3487-40E9-9C74-B930111E15EF}" v="2" dt="2025-08-28T21:46:53.856"/>
    <p1510:client id="{29BFCA93-4EB7-CE19-2C2C-DA5F906F0305}" v="1838" dt="2025-08-28T08:34:31.389"/>
    <p1510:client id="{33E7E2E5-720F-0B09-207E-9E14F4A63D23}" v="4" dt="2025-08-28T22:42:03.323"/>
    <p1510:client id="{65B671AB-0B63-92A6-E173-9820608A0AC7}" v="75" dt="2025-08-28T20:57:03.552"/>
    <p1510:client id="{AC50C443-0FB9-0734-CFA6-5AFC9D02D7C7}" v="134" dt="2025-08-28T14:18:03.369"/>
    <p1510:client id="{F51015F2-ECF2-A07C-8D7F-6AA8D0265257}" v="79" dt="2025-08-28T18:50:15.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05813-26B7-477A-A25B-9F3FA51724E0}" type="datetimeFigureOut">
              <a:rPr lang="en-CA" smtClean="0"/>
              <a:t>2025-09-03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48BF2-7C4F-430F-939C-51DF68517A88}" type="slidenum">
              <a:rPr lang="en-CA" smtClean="0"/>
              <a:t>‹#›</a:t>
            </a:fld>
            <a:endParaRPr lang="en-CA"/>
          </a:p>
        </p:txBody>
      </p:sp>
    </p:spTree>
    <p:extLst>
      <p:ext uri="{BB962C8B-B14F-4D97-AF65-F5344CB8AC3E}">
        <p14:creationId xmlns:p14="http://schemas.microsoft.com/office/powerpoint/2010/main" val="1927209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8301F-5CEA-7646-3E9E-6E7909584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75BC3-4A8C-6DC3-B3E2-21E5EDC2A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4F2A11-A4EF-D315-33DC-0EDDFD2DB298}"/>
              </a:ext>
            </a:extLst>
          </p:cNvPr>
          <p:cNvSpPr>
            <a:spLocks noGrp="1"/>
          </p:cNvSpPr>
          <p:nvPr>
            <p:ph type="body" idx="1"/>
          </p:nvPr>
        </p:nvSpPr>
        <p:spPr/>
        <p:txBody>
          <a:bodyPr/>
          <a:lstStyle/>
          <a:p>
            <a:r>
              <a:rPr lang="en-CA"/>
              <a:t>ALL OF US</a:t>
            </a:r>
          </a:p>
        </p:txBody>
      </p:sp>
      <p:sp>
        <p:nvSpPr>
          <p:cNvPr id="4" name="Slide Number Placeholder 3">
            <a:extLst>
              <a:ext uri="{FF2B5EF4-FFF2-40B4-BE49-F238E27FC236}">
                <a16:creationId xmlns:a16="http://schemas.microsoft.com/office/drawing/2014/main" id="{146C0112-B034-D6AC-E605-0BCA5FCAACBF}"/>
              </a:ext>
            </a:extLst>
          </p:cNvPr>
          <p:cNvSpPr>
            <a:spLocks noGrp="1"/>
          </p:cNvSpPr>
          <p:nvPr>
            <p:ph type="sldNum" sz="quarter" idx="5"/>
          </p:nvPr>
        </p:nvSpPr>
        <p:spPr/>
        <p:txBody>
          <a:bodyPr/>
          <a:lstStyle/>
          <a:p>
            <a:fld id="{25251F0D-DDAD-45FB-BA29-CF2993695928}" type="slidenum">
              <a:rPr lang="en-US" smtClean="0"/>
              <a:t>3</a:t>
            </a:fld>
            <a:endParaRPr lang="en-US"/>
          </a:p>
        </p:txBody>
      </p:sp>
    </p:spTree>
    <p:extLst>
      <p:ext uri="{BB962C8B-B14F-4D97-AF65-F5344CB8AC3E}">
        <p14:creationId xmlns:p14="http://schemas.microsoft.com/office/powerpoint/2010/main" val="2615957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thierry</a:t>
            </a:r>
          </a:p>
        </p:txBody>
      </p:sp>
      <p:sp>
        <p:nvSpPr>
          <p:cNvPr id="4" name="Slide Number Placeholder 3"/>
          <p:cNvSpPr>
            <a:spLocks noGrp="1"/>
          </p:cNvSpPr>
          <p:nvPr>
            <p:ph type="sldNum" sz="quarter" idx="5"/>
          </p:nvPr>
        </p:nvSpPr>
        <p:spPr/>
        <p:txBody>
          <a:bodyPr/>
          <a:lstStyle/>
          <a:p>
            <a:fld id="{14248BF2-7C4F-430F-939C-51DF68517A88}" type="slidenum">
              <a:rPr lang="en-CA" smtClean="0"/>
              <a:t>4</a:t>
            </a:fld>
            <a:endParaRPr lang="en-CA"/>
          </a:p>
        </p:txBody>
      </p:sp>
    </p:spTree>
    <p:extLst>
      <p:ext uri="{BB962C8B-B14F-4D97-AF65-F5344CB8AC3E}">
        <p14:creationId xmlns:p14="http://schemas.microsoft.com/office/powerpoint/2010/main" val="1375374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14248BF2-7C4F-430F-939C-51DF68517A88}" type="slidenum">
              <a:rPr lang="en-CA" smtClean="0"/>
              <a:t>6</a:t>
            </a:fld>
            <a:endParaRPr lang="en-CA"/>
          </a:p>
        </p:txBody>
      </p:sp>
    </p:spTree>
    <p:extLst>
      <p:ext uri="{BB962C8B-B14F-4D97-AF65-F5344CB8AC3E}">
        <p14:creationId xmlns:p14="http://schemas.microsoft.com/office/powerpoint/2010/main" val="643493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Only point to bring up here – Team Resources has been moved under Students &amp; Faculty and no longer under it's own "Resources" like last year.</a:t>
            </a:r>
          </a:p>
        </p:txBody>
      </p:sp>
      <p:sp>
        <p:nvSpPr>
          <p:cNvPr id="4" name="Slide Number Placeholder 3"/>
          <p:cNvSpPr>
            <a:spLocks noGrp="1"/>
          </p:cNvSpPr>
          <p:nvPr>
            <p:ph type="sldNum" sz="quarter" idx="5"/>
          </p:nvPr>
        </p:nvSpPr>
        <p:spPr/>
        <p:txBody>
          <a:bodyPr/>
          <a:lstStyle/>
          <a:p>
            <a:fld id="{14248BF2-7C4F-430F-939C-51DF68517A88}" type="slidenum">
              <a:rPr lang="en-CA" smtClean="0"/>
              <a:t>8</a:t>
            </a:fld>
            <a:endParaRPr lang="en-CA"/>
          </a:p>
        </p:txBody>
      </p:sp>
    </p:spTree>
    <p:extLst>
      <p:ext uri="{BB962C8B-B14F-4D97-AF65-F5344CB8AC3E}">
        <p14:creationId xmlns:p14="http://schemas.microsoft.com/office/powerpoint/2010/main" val="252047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Say points about it's in one location. It is not in table form with a long list.</a:t>
            </a:r>
          </a:p>
        </p:txBody>
      </p:sp>
      <p:sp>
        <p:nvSpPr>
          <p:cNvPr id="4" name="Slide Number Placeholder 3"/>
          <p:cNvSpPr>
            <a:spLocks noGrp="1"/>
          </p:cNvSpPr>
          <p:nvPr>
            <p:ph type="sldNum" sz="quarter" idx="5"/>
          </p:nvPr>
        </p:nvSpPr>
        <p:spPr/>
        <p:txBody>
          <a:bodyPr/>
          <a:lstStyle/>
          <a:p>
            <a:fld id="{14248BF2-7C4F-430F-939C-51DF68517A88}" type="slidenum">
              <a:rPr lang="en-CA" smtClean="0"/>
              <a:t>9</a:t>
            </a:fld>
            <a:endParaRPr lang="en-CA"/>
          </a:p>
        </p:txBody>
      </p:sp>
    </p:spTree>
    <p:extLst>
      <p:ext uri="{BB962C8B-B14F-4D97-AF65-F5344CB8AC3E}">
        <p14:creationId xmlns:p14="http://schemas.microsoft.com/office/powerpoint/2010/main" val="2110023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8C0C-CABC-31E2-285F-AEE99A5F3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AF23C-9D98-E93E-413E-2FBF7649B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11E53A-D2C8-AB77-4A63-1DF040C679AB}"/>
              </a:ext>
            </a:extLst>
          </p:cNvPr>
          <p:cNvSpPr>
            <a:spLocks noGrp="1"/>
          </p:cNvSpPr>
          <p:nvPr>
            <p:ph type="body" idx="1"/>
          </p:nvPr>
        </p:nvSpPr>
        <p:spPr/>
        <p:txBody>
          <a:bodyPr/>
          <a:lstStyle/>
          <a:p>
            <a:r>
              <a:rPr lang="en-US">
                <a:ea typeface="Calibri"/>
                <a:cs typeface="Calibri"/>
              </a:rPr>
              <a:t>Say points about how you can filter by event or deadline. Or by event type like Expositions, Training</a:t>
            </a:r>
          </a:p>
        </p:txBody>
      </p:sp>
      <p:sp>
        <p:nvSpPr>
          <p:cNvPr id="4" name="Slide Number Placeholder 3">
            <a:extLst>
              <a:ext uri="{FF2B5EF4-FFF2-40B4-BE49-F238E27FC236}">
                <a16:creationId xmlns:a16="http://schemas.microsoft.com/office/drawing/2014/main" id="{A99B6B54-1ED6-095A-134B-D2323592F37B}"/>
              </a:ext>
            </a:extLst>
          </p:cNvPr>
          <p:cNvSpPr>
            <a:spLocks noGrp="1"/>
          </p:cNvSpPr>
          <p:nvPr>
            <p:ph type="sldNum" sz="quarter" idx="5"/>
          </p:nvPr>
        </p:nvSpPr>
        <p:spPr/>
        <p:txBody>
          <a:bodyPr/>
          <a:lstStyle/>
          <a:p>
            <a:fld id="{14248BF2-7C4F-430F-939C-51DF68517A88}" type="slidenum">
              <a:rPr lang="en-CA" smtClean="0"/>
              <a:t>10</a:t>
            </a:fld>
            <a:endParaRPr lang="en-CA"/>
          </a:p>
        </p:txBody>
      </p:sp>
    </p:spTree>
    <p:extLst>
      <p:ext uri="{BB962C8B-B14F-4D97-AF65-F5344CB8AC3E}">
        <p14:creationId xmlns:p14="http://schemas.microsoft.com/office/powerpoint/2010/main" val="761138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err="1">
                <a:ea typeface="Calibri"/>
                <a:cs typeface="Calibri"/>
              </a:rPr>
              <a:t>arthy</a:t>
            </a:r>
            <a:endParaRPr lang="en-US" err="1"/>
          </a:p>
        </p:txBody>
      </p:sp>
      <p:sp>
        <p:nvSpPr>
          <p:cNvPr id="4" name="Slide Number Placeholder 3"/>
          <p:cNvSpPr>
            <a:spLocks noGrp="1"/>
          </p:cNvSpPr>
          <p:nvPr>
            <p:ph type="sldNum" sz="quarter" idx="10"/>
          </p:nvPr>
        </p:nvSpPr>
        <p:spPr/>
        <p:txBody>
          <a:bodyPr/>
          <a:lstStyle/>
          <a:p>
            <a:fld id="{810D5E33-8EC8-4691-A222-BB721852547E}" type="slidenum">
              <a:rPr lang="en-US" smtClean="0"/>
              <a:t>11</a:t>
            </a:fld>
            <a:endParaRPr lang="en-US"/>
          </a:p>
        </p:txBody>
      </p:sp>
    </p:spTree>
    <p:extLst>
      <p:ext uri="{BB962C8B-B14F-4D97-AF65-F5344CB8AC3E}">
        <p14:creationId xmlns:p14="http://schemas.microsoft.com/office/powerpoint/2010/main" val="2628326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3EB74-9079-F133-51BC-DC014D1A3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01601-E89D-B89B-33C9-E03EF1DE186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A9B09D2-1536-6731-569D-7E1230D5BC48}"/>
              </a:ext>
            </a:extLst>
          </p:cNvPr>
          <p:cNvSpPr>
            <a:spLocks noGrp="1"/>
          </p:cNvSpPr>
          <p:nvPr>
            <p:ph type="body" idx="1"/>
          </p:nvPr>
        </p:nvSpPr>
        <p:spPr/>
        <p:txBody>
          <a:bodyPr/>
          <a:lstStyle/>
          <a:p>
            <a:r>
              <a:rPr lang="en-US" err="1">
                <a:ea typeface="Calibri"/>
                <a:cs typeface="Calibri"/>
              </a:rPr>
              <a:t>arthy</a:t>
            </a:r>
            <a:endParaRPr lang="en-US" err="1"/>
          </a:p>
        </p:txBody>
      </p:sp>
      <p:sp>
        <p:nvSpPr>
          <p:cNvPr id="4" name="Slide Number Placeholder 3">
            <a:extLst>
              <a:ext uri="{FF2B5EF4-FFF2-40B4-BE49-F238E27FC236}">
                <a16:creationId xmlns:a16="http://schemas.microsoft.com/office/drawing/2014/main" id="{BC03A23F-B393-29C5-C363-71DD1E6400E8}"/>
              </a:ext>
            </a:extLst>
          </p:cNvPr>
          <p:cNvSpPr>
            <a:spLocks noGrp="1"/>
          </p:cNvSpPr>
          <p:nvPr>
            <p:ph type="sldNum" sz="quarter" idx="10"/>
          </p:nvPr>
        </p:nvSpPr>
        <p:spPr/>
        <p:txBody>
          <a:bodyPr/>
          <a:lstStyle/>
          <a:p>
            <a:fld id="{810D5E33-8EC8-4691-A222-BB721852547E}" type="slidenum">
              <a:rPr lang="en-US" smtClean="0"/>
              <a:t>12</a:t>
            </a:fld>
            <a:endParaRPr lang="en-US"/>
          </a:p>
        </p:txBody>
      </p:sp>
    </p:spTree>
    <p:extLst>
      <p:ext uri="{BB962C8B-B14F-4D97-AF65-F5344CB8AC3E}">
        <p14:creationId xmlns:p14="http://schemas.microsoft.com/office/powerpoint/2010/main" val="3017275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10"/>
          </p:nvPr>
        </p:nvSpPr>
        <p:spPr/>
        <p:txBody>
          <a:bodyPr/>
          <a:lstStyle/>
          <a:p>
            <a:fld id="{810D5E33-8EC8-4691-A222-BB721852547E}" type="slidenum">
              <a:rPr lang="en-US" smtClean="0"/>
              <a:t>17</a:t>
            </a:fld>
            <a:endParaRPr lang="en-US"/>
          </a:p>
        </p:txBody>
      </p:sp>
    </p:spTree>
    <p:extLst>
      <p:ext uri="{BB962C8B-B14F-4D97-AF65-F5344CB8AC3E}">
        <p14:creationId xmlns:p14="http://schemas.microsoft.com/office/powerpoint/2010/main" val="4190797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Maddie</a:t>
            </a:r>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19</a:t>
            </a:fld>
            <a:endParaRPr lang="en-US"/>
          </a:p>
        </p:txBody>
      </p:sp>
    </p:spTree>
    <p:extLst>
      <p:ext uri="{BB962C8B-B14F-4D97-AF65-F5344CB8AC3E}">
        <p14:creationId xmlns:p14="http://schemas.microsoft.com/office/powerpoint/2010/main" val="944883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5375-38A0-FF61-376D-27D526E9D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E245E-1A5A-AA6A-A6A6-1F3F7DB3841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AE9727D-1084-9D63-1DA3-C59834CF2347}"/>
              </a:ext>
            </a:extLst>
          </p:cNvPr>
          <p:cNvSpPr>
            <a:spLocks noGrp="1"/>
          </p:cNvSpPr>
          <p:nvPr>
            <p:ph type="body" idx="1"/>
          </p:nvPr>
        </p:nvSpPr>
        <p:spPr/>
        <p:txBody>
          <a:bodyPr/>
          <a:lstStyle/>
          <a:p>
            <a:r>
              <a:rPr lang="en-US">
                <a:ea typeface="Calibri"/>
                <a:cs typeface="Calibri"/>
              </a:rPr>
              <a:t>Maddie</a:t>
            </a:r>
            <a:endParaRPr lang="en-US"/>
          </a:p>
        </p:txBody>
      </p:sp>
      <p:sp>
        <p:nvSpPr>
          <p:cNvPr id="4" name="Slide Number Placeholder 3">
            <a:extLst>
              <a:ext uri="{FF2B5EF4-FFF2-40B4-BE49-F238E27FC236}">
                <a16:creationId xmlns:a16="http://schemas.microsoft.com/office/drawing/2014/main" id="{4F1D4E0F-32EC-3FF3-3131-C057B6859C46}"/>
              </a:ext>
            </a:extLst>
          </p:cNvPr>
          <p:cNvSpPr>
            <a:spLocks noGrp="1"/>
          </p:cNvSpPr>
          <p:nvPr>
            <p:ph type="sldNum" sz="quarter" idx="10"/>
          </p:nvPr>
        </p:nvSpPr>
        <p:spPr/>
        <p:txBody>
          <a:bodyPr/>
          <a:lstStyle/>
          <a:p>
            <a:fld id="{810D5E33-8EC8-4691-A222-BB721852547E}" type="slidenum">
              <a:rPr lang="en-US" smtClean="0"/>
              <a:t>20</a:t>
            </a:fld>
            <a:endParaRPr lang="en-US"/>
          </a:p>
        </p:txBody>
      </p:sp>
    </p:spTree>
    <p:extLst>
      <p:ext uri="{BB962C8B-B14F-4D97-AF65-F5344CB8AC3E}">
        <p14:creationId xmlns:p14="http://schemas.microsoft.com/office/powerpoint/2010/main" val="2444840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err="1">
                <a:ea typeface="Calibri"/>
                <a:cs typeface="Calibri"/>
              </a:rPr>
              <a:t>janelle</a:t>
            </a:r>
            <a:endParaRPr lang="en-US" err="1"/>
          </a:p>
        </p:txBody>
      </p:sp>
      <p:sp>
        <p:nvSpPr>
          <p:cNvPr id="4" name="Slide Number Placeholder 3"/>
          <p:cNvSpPr>
            <a:spLocks noGrp="1"/>
          </p:cNvSpPr>
          <p:nvPr>
            <p:ph type="sldNum" sz="quarter" idx="10"/>
          </p:nvPr>
        </p:nvSpPr>
        <p:spPr/>
        <p:txBody>
          <a:bodyPr/>
          <a:lstStyle/>
          <a:p>
            <a:fld id="{810D5E33-8EC8-4691-A222-BB721852547E}" type="slidenum">
              <a:rPr lang="en-US" smtClean="0"/>
              <a:t>21</a:t>
            </a:fld>
            <a:endParaRPr lang="en-US"/>
          </a:p>
        </p:txBody>
      </p:sp>
    </p:spTree>
    <p:extLst>
      <p:ext uri="{BB962C8B-B14F-4D97-AF65-F5344CB8AC3E}">
        <p14:creationId xmlns:p14="http://schemas.microsoft.com/office/powerpoint/2010/main" val="3967055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a:solidFill>
                  <a:srgbClr val="515656"/>
                </a:solidFill>
              </a:rPr>
              <a:t>Purpose: </a:t>
            </a:r>
            <a:r>
              <a:rPr lang="en-US">
                <a:solidFill>
                  <a:srgbClr val="515656"/>
                </a:solidFill>
              </a:rPr>
              <a:t>Project Accelerators empower Enactus teams with essential funding to advance their innovative projects, helping to tackle strategic issues that align with our partner companies' goals. This funding comes from the partner company that is supporting the respective Project Accelerator</a:t>
            </a:r>
          </a:p>
          <a:p>
            <a:endParaRPr lang="en-US" dirty="0">
              <a:solidFill>
                <a:srgbClr val="515656"/>
              </a:solidFill>
              <a:ea typeface="Calibri"/>
              <a:cs typeface="Calibri"/>
            </a:endParaRPr>
          </a:p>
          <a:p>
            <a:r>
              <a:rPr lang="en-US">
                <a:solidFill>
                  <a:srgbClr val="000000"/>
                </a:solidFill>
              </a:rPr>
              <a:t>Maddie</a:t>
            </a:r>
            <a:endParaRPr lang="en-US">
              <a:solidFill>
                <a:srgbClr val="444444"/>
              </a:solidFill>
            </a:endParaRPr>
          </a:p>
          <a:p>
            <a:r>
              <a:rPr lang="en-US">
                <a:solidFill>
                  <a:srgbClr val="000000"/>
                </a:solidFill>
              </a:rPr>
              <a:t>Sentence on each;</a:t>
            </a:r>
            <a:br>
              <a:rPr lang="en-US" dirty="0">
                <a:solidFill>
                  <a:srgbClr val="000000"/>
                </a:solidFill>
              </a:rPr>
            </a:br>
            <a:r>
              <a:rPr lang="en-US">
                <a:solidFill>
                  <a:srgbClr val="000000"/>
                </a:solidFill>
              </a:rPr>
              <a:t>JS Workplace - promote accessibility, equity, and inclusion for employees with disabilities.</a:t>
            </a:r>
            <a:endParaRPr lang="en-US">
              <a:solidFill>
                <a:srgbClr val="444444"/>
              </a:solidFill>
            </a:endParaRPr>
          </a:p>
          <a:p>
            <a:r>
              <a:rPr lang="en-US">
                <a:solidFill>
                  <a:srgbClr val="000000"/>
                </a:solidFill>
              </a:rPr>
              <a:t>Ralph - promote equality and access across various sectors, including education, healthcare, technology, environmental justice, food security, housing, and economic opportunity.</a:t>
            </a:r>
            <a:endParaRPr lang="en-US">
              <a:solidFill>
                <a:srgbClr val="444444"/>
              </a:solidFill>
            </a:endParaRPr>
          </a:p>
          <a:p>
            <a:r>
              <a:rPr lang="en-US">
                <a:solidFill>
                  <a:srgbClr val="000000"/>
                </a:solidFill>
              </a:rPr>
              <a:t>RBC - help all Canadians prepare for a rapidly changing workforce through work readiness skill development.</a:t>
            </a:r>
            <a:endParaRPr lang="en-US">
              <a:solidFill>
                <a:srgbClr val="444444"/>
              </a:solidFill>
            </a:endParaRPr>
          </a:p>
          <a:p>
            <a:endParaRPr lang="en-US" dirty="0">
              <a:solidFill>
                <a:srgbClr val="515656"/>
              </a:solidFill>
              <a:ea typeface="Calibri"/>
              <a:cs typeface="Calibri"/>
            </a:endParaRPr>
          </a:p>
        </p:txBody>
      </p:sp>
      <p:sp>
        <p:nvSpPr>
          <p:cNvPr id="4" name="Slide Number Placeholder 3"/>
          <p:cNvSpPr>
            <a:spLocks noGrp="1"/>
          </p:cNvSpPr>
          <p:nvPr>
            <p:ph type="sldNum" sz="quarter" idx="10"/>
          </p:nvPr>
        </p:nvSpPr>
        <p:spPr/>
        <p:txBody>
          <a:bodyPr/>
          <a:lstStyle/>
          <a:p>
            <a:fld id="{810D5E33-8EC8-4691-A222-BB721852547E}" type="slidenum">
              <a:rPr lang="en-US" smtClean="0"/>
              <a:t>23</a:t>
            </a:fld>
            <a:endParaRPr lang="en-US"/>
          </a:p>
        </p:txBody>
      </p:sp>
    </p:spTree>
    <p:extLst>
      <p:ext uri="{BB962C8B-B14F-4D97-AF65-F5344CB8AC3E}">
        <p14:creationId xmlns:p14="http://schemas.microsoft.com/office/powerpoint/2010/main" val="3923266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Sentence on each;</a:t>
            </a:r>
            <a:br>
              <a:rPr lang="en-US">
                <a:ea typeface="Calibri"/>
                <a:cs typeface="+mn-lt"/>
              </a:rPr>
            </a:br>
            <a:r>
              <a:rPr lang="en-US">
                <a:ea typeface="Calibri"/>
                <a:cs typeface="Calibri"/>
              </a:rPr>
              <a:t>JS - </a:t>
            </a:r>
            <a:r>
              <a:rPr lang="en-US"/>
              <a:t>promote accessibility, equity, and inclusion for employees with disabilities.</a:t>
            </a:r>
            <a:endParaRPr lang="en-US">
              <a:ea typeface="Calibri"/>
              <a:cs typeface="Calibri"/>
            </a:endParaRPr>
          </a:p>
          <a:p>
            <a:r>
              <a:rPr lang="en-US">
                <a:ea typeface="Calibri"/>
                <a:cs typeface="Calibri"/>
              </a:rPr>
              <a:t>Ralph - </a:t>
            </a:r>
            <a:r>
              <a:rPr lang="en-US"/>
              <a:t>promote equality and access across various sectors, including education, healthcare, technology, environmental justice, food security, housing, and economic opportunity.</a:t>
            </a:r>
          </a:p>
          <a:p>
            <a:r>
              <a:rPr lang="en-US">
                <a:ea typeface="Calibri"/>
                <a:cs typeface="Calibri"/>
              </a:rPr>
              <a:t>RBC - </a:t>
            </a:r>
            <a:r>
              <a:rPr lang="en-US"/>
              <a:t>help all Canadians prepare for a rapidly changing workforce through work readiness skill development.</a:t>
            </a:r>
            <a:endParaRPr lang="en-US">
              <a:ea typeface="Calibri"/>
              <a:cs typeface="Calibri"/>
            </a:endParaRPr>
          </a:p>
        </p:txBody>
      </p:sp>
      <p:sp>
        <p:nvSpPr>
          <p:cNvPr id="4" name="Slide Number Placeholder 3"/>
          <p:cNvSpPr>
            <a:spLocks noGrp="1"/>
          </p:cNvSpPr>
          <p:nvPr>
            <p:ph type="sldNum" sz="quarter" idx="5"/>
          </p:nvPr>
        </p:nvSpPr>
        <p:spPr/>
        <p:txBody>
          <a:bodyPr/>
          <a:lstStyle/>
          <a:p>
            <a:fld id="{14248BF2-7C4F-430F-939C-51DF68517A88}" type="slidenum">
              <a:rPr lang="en-CA" smtClean="0"/>
              <a:t>24</a:t>
            </a:fld>
            <a:endParaRPr lang="en-CA"/>
          </a:p>
        </p:txBody>
      </p:sp>
    </p:spTree>
    <p:extLst>
      <p:ext uri="{BB962C8B-B14F-4D97-AF65-F5344CB8AC3E}">
        <p14:creationId xmlns:p14="http://schemas.microsoft.com/office/powerpoint/2010/main" val="3283590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Mentionnez le groupe Whatsapp</a:t>
            </a:r>
          </a:p>
        </p:txBody>
      </p:sp>
      <p:sp>
        <p:nvSpPr>
          <p:cNvPr id="4" name="Slide Number Placeholder 3"/>
          <p:cNvSpPr>
            <a:spLocks noGrp="1"/>
          </p:cNvSpPr>
          <p:nvPr>
            <p:ph type="sldNum" sz="quarter" idx="5"/>
          </p:nvPr>
        </p:nvSpPr>
        <p:spPr/>
        <p:txBody>
          <a:bodyPr/>
          <a:lstStyle/>
          <a:p>
            <a:fld id="{14248BF2-7C4F-430F-939C-51DF68517A88}" type="slidenum">
              <a:rPr lang="en-CA" smtClean="0"/>
              <a:t>25</a:t>
            </a:fld>
            <a:endParaRPr lang="en-CA"/>
          </a:p>
        </p:txBody>
      </p:sp>
    </p:spTree>
    <p:extLst>
      <p:ext uri="{BB962C8B-B14F-4D97-AF65-F5344CB8AC3E}">
        <p14:creationId xmlns:p14="http://schemas.microsoft.com/office/powerpoint/2010/main" val="211848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t>
            </a:r>
          </a:p>
        </p:txBody>
      </p:sp>
      <p:sp>
        <p:nvSpPr>
          <p:cNvPr id="4" name="Slide Number Placeholder 3"/>
          <p:cNvSpPr>
            <a:spLocks noGrp="1"/>
          </p:cNvSpPr>
          <p:nvPr>
            <p:ph type="sldNum" sz="quarter" idx="5"/>
          </p:nvPr>
        </p:nvSpPr>
        <p:spPr/>
        <p:txBody>
          <a:bodyPr/>
          <a:lstStyle/>
          <a:p>
            <a:fld id="{14248BF2-7C4F-430F-939C-51DF68517A88}" type="slidenum">
              <a:rPr lang="en-CA" smtClean="0"/>
              <a:t>27</a:t>
            </a:fld>
            <a:endParaRPr lang="en-CA"/>
          </a:p>
        </p:txBody>
      </p:sp>
    </p:spTree>
    <p:extLst>
      <p:ext uri="{BB962C8B-B14F-4D97-AF65-F5344CB8AC3E}">
        <p14:creationId xmlns:p14="http://schemas.microsoft.com/office/powerpoint/2010/main" val="1040436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0D5E33-8EC8-4691-A222-BB721852547E}" type="slidenum">
              <a:rPr lang="en-US" smtClean="0"/>
              <a:t>28</a:t>
            </a:fld>
            <a:endParaRPr lang="en-US"/>
          </a:p>
        </p:txBody>
      </p:sp>
    </p:spTree>
    <p:extLst>
      <p:ext uri="{BB962C8B-B14F-4D97-AF65-F5344CB8AC3E}">
        <p14:creationId xmlns:p14="http://schemas.microsoft.com/office/powerpoint/2010/main" val="401959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err="1">
                <a:ea typeface="Calibri"/>
                <a:cs typeface="Calibri"/>
              </a:rPr>
              <a:t>thierry</a:t>
            </a:r>
            <a:endParaRPr lang="en-US" err="1"/>
          </a:p>
        </p:txBody>
      </p:sp>
      <p:sp>
        <p:nvSpPr>
          <p:cNvPr id="4" name="Slide Number Placeholder 3"/>
          <p:cNvSpPr>
            <a:spLocks noGrp="1"/>
          </p:cNvSpPr>
          <p:nvPr>
            <p:ph type="sldNum" sz="quarter" idx="10"/>
          </p:nvPr>
        </p:nvSpPr>
        <p:spPr/>
        <p:txBody>
          <a:bodyPr/>
          <a:lstStyle/>
          <a:p>
            <a:fld id="{810D5E33-8EC8-4691-A222-BB721852547E}" type="slidenum">
              <a:rPr lang="en-US" smtClean="0"/>
              <a:t>37</a:t>
            </a:fld>
            <a:endParaRPr lang="en-US"/>
          </a:p>
        </p:txBody>
      </p:sp>
    </p:spTree>
    <p:extLst>
      <p:ext uri="{BB962C8B-B14F-4D97-AF65-F5344CB8AC3E}">
        <p14:creationId xmlns:p14="http://schemas.microsoft.com/office/powerpoint/2010/main" val="3078282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B3A1D-D00B-674C-D17D-33F221FE3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CECDC-CB75-252B-8AD4-79AB67C14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97A02-9CFD-1951-4D90-89D0C48CBFEC}"/>
              </a:ext>
            </a:extLst>
          </p:cNvPr>
          <p:cNvSpPr>
            <a:spLocks noGrp="1"/>
          </p:cNvSpPr>
          <p:nvPr>
            <p:ph type="body" idx="1"/>
          </p:nvPr>
        </p:nvSpPr>
        <p:spPr/>
        <p:txBody>
          <a:bodyPr/>
          <a:lstStyle/>
          <a:p>
            <a:r>
              <a:rPr lang="en-US"/>
              <a:t>all</a:t>
            </a:r>
          </a:p>
        </p:txBody>
      </p:sp>
      <p:sp>
        <p:nvSpPr>
          <p:cNvPr id="4" name="Slide Number Placeholder 3">
            <a:extLst>
              <a:ext uri="{FF2B5EF4-FFF2-40B4-BE49-F238E27FC236}">
                <a16:creationId xmlns:a16="http://schemas.microsoft.com/office/drawing/2014/main" id="{872D7226-34C6-4071-AE30-B97DB1AD060E}"/>
              </a:ext>
            </a:extLst>
          </p:cNvPr>
          <p:cNvSpPr>
            <a:spLocks noGrp="1"/>
          </p:cNvSpPr>
          <p:nvPr>
            <p:ph type="sldNum" sz="quarter" idx="5"/>
          </p:nvPr>
        </p:nvSpPr>
        <p:spPr/>
        <p:txBody>
          <a:bodyPr/>
          <a:lstStyle/>
          <a:p>
            <a:fld id="{14248BF2-7C4F-430F-939C-51DF68517A88}" type="slidenum">
              <a:rPr lang="en-CA" smtClean="0"/>
              <a:t>44</a:t>
            </a:fld>
            <a:endParaRPr lang="en-CA"/>
          </a:p>
        </p:txBody>
      </p:sp>
    </p:spTree>
    <p:extLst>
      <p:ext uri="{BB962C8B-B14F-4D97-AF65-F5344CB8AC3E}">
        <p14:creationId xmlns:p14="http://schemas.microsoft.com/office/powerpoint/2010/main" val="3419509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B8E0C-96FA-DC5D-BFEF-D082AC3F8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BFC80-E035-1505-D390-FCB529DC0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25F28-BEB1-A840-4344-B148ACCFAB59}"/>
              </a:ext>
            </a:extLst>
          </p:cNvPr>
          <p:cNvSpPr>
            <a:spLocks noGrp="1"/>
          </p:cNvSpPr>
          <p:nvPr>
            <p:ph type="body" idx="1"/>
          </p:nvPr>
        </p:nvSpPr>
        <p:spPr/>
        <p:txBody>
          <a:bodyPr/>
          <a:lstStyle/>
          <a:p>
            <a:r>
              <a:rPr lang="en-US">
                <a:ea typeface="Calibri"/>
                <a:cs typeface="Calibri"/>
              </a:rPr>
              <a:t>Maddie to start it off</a:t>
            </a:r>
          </a:p>
        </p:txBody>
      </p:sp>
      <p:sp>
        <p:nvSpPr>
          <p:cNvPr id="4" name="Slide Number Placeholder 3">
            <a:extLst>
              <a:ext uri="{FF2B5EF4-FFF2-40B4-BE49-F238E27FC236}">
                <a16:creationId xmlns:a16="http://schemas.microsoft.com/office/drawing/2014/main" id="{246B4F73-7081-17CF-4A2B-B8EB6E617581}"/>
              </a:ext>
            </a:extLst>
          </p:cNvPr>
          <p:cNvSpPr>
            <a:spLocks noGrp="1"/>
          </p:cNvSpPr>
          <p:nvPr>
            <p:ph type="sldNum" sz="quarter" idx="5"/>
          </p:nvPr>
        </p:nvSpPr>
        <p:spPr/>
        <p:txBody>
          <a:bodyPr/>
          <a:lstStyle/>
          <a:p>
            <a:fld id="{14248BF2-7C4F-430F-939C-51DF68517A88}" type="slidenum">
              <a:rPr lang="en-CA" smtClean="0"/>
              <a:t>45</a:t>
            </a:fld>
            <a:endParaRPr lang="en-CA"/>
          </a:p>
        </p:txBody>
      </p:sp>
    </p:spTree>
    <p:extLst>
      <p:ext uri="{BB962C8B-B14F-4D97-AF65-F5344CB8AC3E}">
        <p14:creationId xmlns:p14="http://schemas.microsoft.com/office/powerpoint/2010/main" val="186632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2571389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143903904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1575243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0845560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9CD3682B-4DE5-497F-A320-31CE7460D9F6}" type="datetimeFigureOut">
              <a:rPr lang="en-CA" smtClean="0"/>
              <a:t>2025-09-03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106064483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CD3682B-4DE5-497F-A320-31CE7460D9F6}" type="datetimeFigureOut">
              <a:rPr lang="en-CA" smtClean="0"/>
              <a:t>2025-09-03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31968434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3682B-4DE5-497F-A320-31CE7460D9F6}" type="datetimeFigureOut">
              <a:rPr lang="en-CA" smtClean="0"/>
              <a:t>2025-09-03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85277990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256185807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D3682B-4DE5-497F-A320-31CE7460D9F6}" type="datetimeFigureOut">
              <a:rPr lang="en-CA" smtClean="0"/>
              <a:t>2025-09-03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31235466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4759711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CD3682B-4DE5-497F-A320-31CE7460D9F6}" type="datetimeFigureOut">
              <a:rPr lang="en-CA" smtClean="0"/>
              <a:t>2025-09-03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CE3206A-2536-4BFE-936A-1CCD57623F67}" type="slidenum">
              <a:rPr lang="en-CA" smtClean="0"/>
              <a:t>‹#›</a:t>
            </a:fld>
            <a:endParaRPr lang="en-CA"/>
          </a:p>
        </p:txBody>
      </p:sp>
    </p:spTree>
    <p:extLst>
      <p:ext uri="{BB962C8B-B14F-4D97-AF65-F5344CB8AC3E}">
        <p14:creationId xmlns:p14="http://schemas.microsoft.com/office/powerpoint/2010/main" val="63463385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00339"/>
          </a:xfrm>
          <a:prstGeom prst="rect">
            <a:avLst/>
          </a:prstGeom>
        </p:spPr>
        <p:txBody>
          <a:bodyPr/>
          <a:lstStyle>
            <a:lvl1pPr>
              <a:defRPr sz="6000">
                <a:solidFill>
                  <a:srgbClr val="515356"/>
                </a:solidFill>
                <a:latin typeface="Knockout 28 Junior Feathrwt" panose="02000506020000020004" pitchFamily="50" charset="0"/>
              </a:defRPr>
            </a:lvl1pPr>
          </a:lstStyle>
          <a:p>
            <a:r>
              <a:rPr lang="en-US"/>
              <a:t>TITLE GOES HERE</a:t>
            </a:r>
            <a:endParaRPr lang="en-CA"/>
          </a:p>
        </p:txBody>
      </p:sp>
      <p:sp>
        <p:nvSpPr>
          <p:cNvPr id="4" name="Text Placeholder 3"/>
          <p:cNvSpPr>
            <a:spLocks noGrp="1"/>
          </p:cNvSpPr>
          <p:nvPr>
            <p:ph type="body" sz="quarter" idx="10" hasCustomPrompt="1"/>
          </p:nvPr>
        </p:nvSpPr>
        <p:spPr>
          <a:xfrm>
            <a:off x="838200" y="1592263"/>
            <a:ext cx="10439400" cy="4089400"/>
          </a:xfrm>
          <a:prstGeom prst="rect">
            <a:avLst/>
          </a:prstGeom>
        </p:spPr>
        <p:txBody>
          <a:bodyPr/>
          <a:lstStyle>
            <a:lvl1pPr>
              <a:defRPr>
                <a:solidFill>
                  <a:srgbClr val="515356"/>
                </a:solidFill>
                <a:latin typeface="Roboto Light" panose="02000000000000000000" pitchFamily="2" charset="0"/>
                <a:ea typeface="Roboto Light" panose="02000000000000000000" pitchFamily="2" charset="0"/>
              </a:defRPr>
            </a:lvl1pPr>
            <a:lvl2pPr>
              <a:defRPr>
                <a:solidFill>
                  <a:srgbClr val="515356"/>
                </a:solidFill>
                <a:latin typeface="Roboto Light" panose="02000000000000000000" pitchFamily="2" charset="0"/>
                <a:ea typeface="Roboto Light" panose="02000000000000000000" pitchFamily="2" charset="0"/>
              </a:defRPr>
            </a:lvl2pPr>
            <a:lvl3pPr>
              <a:defRPr>
                <a:solidFill>
                  <a:srgbClr val="515356"/>
                </a:solidFill>
                <a:latin typeface="Roboto Light" panose="02000000000000000000" pitchFamily="2" charset="0"/>
                <a:ea typeface="Roboto Light" panose="02000000000000000000" pitchFamily="2" charset="0"/>
              </a:defRPr>
            </a:lvl3pPr>
            <a:lvl4pPr>
              <a:defRPr>
                <a:solidFill>
                  <a:srgbClr val="515356"/>
                </a:solidFill>
                <a:latin typeface="Roboto Light" panose="02000000000000000000" pitchFamily="2" charset="0"/>
                <a:ea typeface="Roboto Light" panose="02000000000000000000" pitchFamily="2" charset="0"/>
              </a:defRPr>
            </a:lvl4pPr>
            <a:lvl5pPr>
              <a:defRPr>
                <a:solidFill>
                  <a:srgbClr val="515356"/>
                </a:solidFill>
                <a:latin typeface="Roboto Light" panose="02000000000000000000" pitchFamily="2" charset="0"/>
                <a:ea typeface="Roboto Light" panose="02000000000000000000" pitchFamily="2" charset="0"/>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461907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Imag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365126"/>
            <a:ext cx="10515600" cy="900339"/>
          </a:xfrm>
          <a:prstGeom prst="rect">
            <a:avLst/>
          </a:prstGeom>
        </p:spPr>
        <p:txBody>
          <a:bodyPr/>
          <a:lstStyle>
            <a:lvl1pPr>
              <a:defRPr sz="6000">
                <a:solidFill>
                  <a:srgbClr val="515356"/>
                </a:solidFill>
                <a:latin typeface="Knockout 28 Junior Feathrwt" panose="02000506020000020004" pitchFamily="50" charset="0"/>
              </a:defRPr>
            </a:lvl1pPr>
          </a:lstStyle>
          <a:p>
            <a:r>
              <a:rPr lang="en-US"/>
              <a:t>TITLE GOES HERE</a:t>
            </a:r>
            <a:endParaRPr lang="en-CA"/>
          </a:p>
        </p:txBody>
      </p:sp>
      <p:sp>
        <p:nvSpPr>
          <p:cNvPr id="11" name="Text Placeholder 3"/>
          <p:cNvSpPr>
            <a:spLocks noGrp="1"/>
          </p:cNvSpPr>
          <p:nvPr>
            <p:ph type="body" sz="quarter" idx="10" hasCustomPrompt="1"/>
          </p:nvPr>
        </p:nvSpPr>
        <p:spPr>
          <a:xfrm>
            <a:off x="838200" y="1592263"/>
            <a:ext cx="5573485" cy="4089400"/>
          </a:xfrm>
          <a:prstGeom prst="rect">
            <a:avLst/>
          </a:prstGeom>
        </p:spPr>
        <p:txBody>
          <a:bodyPr/>
          <a:lstStyle>
            <a:lvl1pPr>
              <a:defRPr>
                <a:solidFill>
                  <a:srgbClr val="515356"/>
                </a:solidFill>
                <a:latin typeface="Roboto Light" panose="02000000000000000000" pitchFamily="2" charset="0"/>
                <a:ea typeface="Roboto Light" panose="02000000000000000000" pitchFamily="2" charset="0"/>
              </a:defRPr>
            </a:lvl1pPr>
            <a:lvl2pPr>
              <a:defRPr>
                <a:solidFill>
                  <a:srgbClr val="515356"/>
                </a:solidFill>
                <a:latin typeface="Roboto Light" panose="02000000000000000000" pitchFamily="2" charset="0"/>
                <a:ea typeface="Roboto Light" panose="02000000000000000000" pitchFamily="2" charset="0"/>
              </a:defRPr>
            </a:lvl2pPr>
            <a:lvl3pPr>
              <a:defRPr>
                <a:solidFill>
                  <a:srgbClr val="515356"/>
                </a:solidFill>
                <a:latin typeface="Roboto Light" panose="02000000000000000000" pitchFamily="2" charset="0"/>
                <a:ea typeface="Roboto Light" panose="02000000000000000000" pitchFamily="2" charset="0"/>
              </a:defRPr>
            </a:lvl3pPr>
            <a:lvl4pPr>
              <a:defRPr>
                <a:solidFill>
                  <a:srgbClr val="515356"/>
                </a:solidFill>
                <a:latin typeface="Roboto Light" panose="02000000000000000000" pitchFamily="2" charset="0"/>
                <a:ea typeface="Roboto Light" panose="02000000000000000000" pitchFamily="2" charset="0"/>
              </a:defRPr>
            </a:lvl4pPr>
            <a:lvl5pPr>
              <a:defRPr>
                <a:solidFill>
                  <a:srgbClr val="515356"/>
                </a:solidFill>
                <a:latin typeface="Roboto Light" panose="02000000000000000000" pitchFamily="2" charset="0"/>
                <a:ea typeface="Roboto Light" panose="02000000000000000000" pitchFamily="2" charset="0"/>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CA"/>
          </a:p>
        </p:txBody>
      </p:sp>
      <p:sp>
        <p:nvSpPr>
          <p:cNvPr id="5" name="Picture Placeholder 4"/>
          <p:cNvSpPr>
            <a:spLocks noGrp="1"/>
          </p:cNvSpPr>
          <p:nvPr>
            <p:ph type="pic" sz="quarter" idx="11" hasCustomPrompt="1"/>
          </p:nvPr>
        </p:nvSpPr>
        <p:spPr>
          <a:xfrm>
            <a:off x="6542618" y="1592263"/>
            <a:ext cx="4811183" cy="4089400"/>
          </a:xfrm>
          <a:prstGeom prst="rect">
            <a:avLst/>
          </a:prstGeom>
        </p:spPr>
        <p:txBody>
          <a:bodyPr/>
          <a:lstStyle>
            <a:lvl1pPr>
              <a:defRPr baseline="0">
                <a:solidFill>
                  <a:srgbClr val="515356"/>
                </a:solidFill>
                <a:latin typeface="Knockout 28 Junior Feathrwt" panose="02000506020000020004" pitchFamily="50" charset="0"/>
                <a:ea typeface="Roboto Light" panose="02000000000000000000" pitchFamily="2" charset="0"/>
              </a:defRPr>
            </a:lvl1pPr>
          </a:lstStyle>
          <a:p>
            <a:r>
              <a:rPr lang="en-US">
                <a:latin typeface="Knockout 28 Junior Feathrwt" panose="02000506020000020004" pitchFamily="50" charset="0"/>
              </a:rPr>
              <a:t>INSERT PICTURE HERE</a:t>
            </a:r>
            <a:endParaRPr lang="en-CA"/>
          </a:p>
        </p:txBody>
      </p:sp>
    </p:spTree>
    <p:extLst>
      <p:ext uri="{BB962C8B-B14F-4D97-AF65-F5344CB8AC3E}">
        <p14:creationId xmlns:p14="http://schemas.microsoft.com/office/powerpoint/2010/main" val="738004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3682B-4DE5-497F-A320-31CE7460D9F6}" type="datetimeFigureOut">
              <a:rPr lang="en-CA" smtClean="0"/>
              <a:t>2025-09-03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3206A-2536-4BFE-936A-1CCD57623F67}" type="slidenum">
              <a:rPr lang="en-CA" smtClean="0"/>
              <a:t>‹#›</a:t>
            </a:fld>
            <a:endParaRPr lang="en-CA"/>
          </a:p>
        </p:txBody>
      </p:sp>
    </p:spTree>
    <p:extLst>
      <p:ext uri="{BB962C8B-B14F-4D97-AF65-F5344CB8AC3E}">
        <p14:creationId xmlns:p14="http://schemas.microsoft.com/office/powerpoint/2010/main" val="384628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enactus.ca/" TargetMode="External"/><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enactus.c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actus.ca/events/"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hyperlink" Target="https://enactus.ca/events/"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can01.safelinks.protection.outlook.com/?url=https%3A%2F%2Fenactuscanada.fillout.com%2F2025-2026-program-registration&amp;data=05%7C02%7Cabigail%40enactus.ca%7C367dc9699cf5410c1f8508dde1e1e6d8%7C7c2219870afe44f2a111150b0b768cc7%7C0%7C0%7C638915082605285480%7CUnknown%7CTWFpbGZsb3d8eyJFbXB0eU1hcGkiOnRydWUsIlYiOiIwLjAuMDAwMCIsIlAiOiJXaW4zMiIsIkFOIjoiTWFpbCIsIldUIjoyfQ%3D%3D%7C0%7C%7C%7C&amp;sdata=Lq8CzuDfwlAJgc%2BH%2BeODd2XbcpLkDBP20WfrAjAgsZY%3D&amp;reserved=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can01.safelinks.protection.outlook.com/?url=https%3A%2F%2Fenactuscanada.fillout.com%2F2025-2026-program-registration&amp;data=05%7C02%7Cabigail%40enactus.ca%7C367dc9699cf5410c1f8508dde1e1e6d8%7C7c2219870afe44f2a111150b0b768cc7%7C0%7C0%7C638915082605285480%7CUnknown%7CTWFpbGZsb3d8eyJFbXB0eU1hcGkiOnRydWUsIlYiOiIwLjAuMDAwMCIsIlAiOiJXaW4zMiIsIkFOIjoiTWFpbCIsIldUIjoyfQ%3D%3D%7C0%7C%7C%7C&amp;sdata=Lq8CzuDfwlAJgc%2BH%2BeODd2XbcpLkDBP20WfrAjAgsZY%3D&amp;reserved=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cactus.enactus.ca"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enactuscanada.fillout.com/2025-2026-training-registration"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enactus.ca/event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enactuscanada.fillout.com/2025-2026-training-registration"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hyperlink" Target="https://enactus.ca/event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enactus.ca/programs/project-accelerators/"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7.jpe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s://enactus.ca/event/fall-collaboration-summit-toronto/" TargetMode="External"/><Relationship Id="rId7" Type="http://schemas.openxmlformats.org/officeDocument/2006/relationships/image" Target="../media/image28.jpeg"/><Relationship Id="rId2" Type="http://schemas.openxmlformats.org/officeDocument/2006/relationships/hyperlink" Target="https://enactus.ca/event/fall-collaboration-summit-vancouver/" TargetMode="External"/><Relationship Id="rId1" Type="http://schemas.openxmlformats.org/officeDocument/2006/relationships/slideLayout" Target="../slideLayouts/slideLayout12.xml"/><Relationship Id="rId6" Type="http://schemas.openxmlformats.org/officeDocument/2006/relationships/hyperlink" Target="https://enactus.ca/event/fall-collaboration-summit-montreal/" TargetMode="External"/><Relationship Id="rId5" Type="http://schemas.openxmlformats.org/officeDocument/2006/relationships/hyperlink" Target="https://enactus.ca/event/fall-collaboration-summit-calgary/" TargetMode="External"/><Relationship Id="rId4" Type="http://schemas.openxmlformats.org/officeDocument/2006/relationships/hyperlink" Target="https://enactus.ca/event/fall-collaboration-summit-halifax/" TargetMode="External"/><Relationship Id="rId9"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hyperlink" Target="https://enactus.ca/programs/student-entrepreneur-competitio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hyperlink" Target="https://enactus.ca/give-recognition/"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hyperlink" Target="https://enactus.ca/events/" TargetMode="Externa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enactus.ca/resources/"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427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703B9-709F-4BEC-B1CC-1C920FC697F9}"/>
              </a:ext>
            </a:extLst>
          </p:cNvPr>
          <p:cNvSpPr txBox="1"/>
          <p:nvPr/>
        </p:nvSpPr>
        <p:spPr>
          <a:xfrm>
            <a:off x="1343219" y="1512015"/>
            <a:ext cx="9505560" cy="861774"/>
          </a:xfrm>
          <a:prstGeom prst="rect">
            <a:avLst/>
          </a:prstGeom>
          <a:noFill/>
        </p:spPr>
        <p:txBody>
          <a:bodyPr wrap="square" lIns="91440" tIns="45720" rIns="91440" bIns="45720" rtlCol="0" anchor="t">
            <a:spAutoFit/>
          </a:bodyPr>
          <a:lstStyle/>
          <a:p>
            <a:pPr algn="ctr"/>
            <a:r>
              <a:rPr lang="en-US" sz="5000" dirty="0">
                <a:latin typeface="Knockout 28 Junior Feathrwt"/>
              </a:rPr>
              <a:t>Bienvenue chez Enactus</a:t>
            </a:r>
          </a:p>
        </p:txBody>
      </p:sp>
      <p:pic>
        <p:nvPicPr>
          <p:cNvPr id="4" name="Picture 3" descr="A group of people wearing cowboy hats and scarves&#10;&#10;AI-generated content may be incorrect.">
            <a:extLst>
              <a:ext uri="{FF2B5EF4-FFF2-40B4-BE49-F238E27FC236}">
                <a16:creationId xmlns:a16="http://schemas.microsoft.com/office/drawing/2014/main" id="{6D76859E-7F68-21BF-6D10-B8BC1E6E81AC}"/>
              </a:ext>
            </a:extLst>
          </p:cNvPr>
          <p:cNvPicPr>
            <a:picLocks noChangeAspect="1"/>
          </p:cNvPicPr>
          <p:nvPr/>
        </p:nvPicPr>
        <p:blipFill>
          <a:blip r:embed="rId3"/>
          <a:stretch>
            <a:fillRect/>
          </a:stretch>
        </p:blipFill>
        <p:spPr>
          <a:xfrm>
            <a:off x="3856326" y="2578273"/>
            <a:ext cx="4479350" cy="284967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09363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0502-28F6-1649-2E69-FAF819C4DD6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ADD4EC1-818E-6807-A41E-4B635164E98C}"/>
              </a:ext>
            </a:extLst>
          </p:cNvPr>
          <p:cNvSpPr txBox="1">
            <a:spLocks/>
          </p:cNvSpPr>
          <p:nvPr/>
        </p:nvSpPr>
        <p:spPr>
          <a:xfrm>
            <a:off x="814874" y="225167"/>
            <a:ext cx="10562253" cy="170899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rgbClr val="515356"/>
                </a:solidFill>
                <a:latin typeface="Knockout 28 Junior Feathrwt" panose="02000506020000020004" pitchFamily="50" charset="0"/>
                <a:ea typeface="+mj-ea"/>
                <a:cs typeface="+mj-cs"/>
              </a:defRPr>
            </a:lvl1pPr>
          </a:lstStyle>
          <a:p>
            <a:pPr algn="ctr"/>
            <a:r>
              <a:rPr lang="en-US" sz="7200" dirty="0">
                <a:solidFill>
                  <a:schemeClr val="tx1"/>
                </a:solidFill>
                <a:latin typeface="Knockout 28 Junior Feathrwt"/>
              </a:rPr>
              <a:t>MEET THE PROGRAM MANAGERS!</a:t>
            </a:r>
          </a:p>
        </p:txBody>
      </p:sp>
      <p:pic>
        <p:nvPicPr>
          <p:cNvPr id="5" name="Picture 4" descr="A person with a beard&#10;&#10;Description automatically generated">
            <a:extLst>
              <a:ext uri="{FF2B5EF4-FFF2-40B4-BE49-F238E27FC236}">
                <a16:creationId xmlns:a16="http://schemas.microsoft.com/office/drawing/2014/main" id="{F8A64E52-7AF9-B442-FBA9-425F8B318D3B}"/>
              </a:ext>
            </a:extLst>
          </p:cNvPr>
          <p:cNvPicPr>
            <a:picLocks noChangeAspect="1"/>
          </p:cNvPicPr>
          <p:nvPr/>
        </p:nvPicPr>
        <p:blipFill rotWithShape="1">
          <a:blip r:embed="rId3"/>
          <a:srcRect l="14219" t="7973" r="24373" b="26607"/>
          <a:stretch>
            <a:fillRect/>
          </a:stretch>
        </p:blipFill>
        <p:spPr>
          <a:xfrm>
            <a:off x="872441" y="2510491"/>
            <a:ext cx="1975775" cy="1983665"/>
          </a:xfrm>
          <a:prstGeom prst="rect">
            <a:avLst/>
          </a:prstGeom>
        </p:spPr>
      </p:pic>
      <p:pic>
        <p:nvPicPr>
          <p:cNvPr id="11" name="Clara" descr="A person in a suit&#10;&#10;AI-generated content may be incorrect.">
            <a:extLst>
              <a:ext uri="{FF2B5EF4-FFF2-40B4-BE49-F238E27FC236}">
                <a16:creationId xmlns:a16="http://schemas.microsoft.com/office/drawing/2014/main" id="{362DD592-27CD-9467-D769-35AF7CD711C3}"/>
              </a:ext>
            </a:extLst>
          </p:cNvPr>
          <p:cNvPicPr>
            <a:picLocks noChangeAspect="1" noChangeArrowheads="1"/>
          </p:cNvPicPr>
          <p:nvPr/>
        </p:nvPicPr>
        <p:blipFill rotWithShape="1">
          <a:blip r:embed="rId4"/>
          <a:srcRect l="132" r="132"/>
          <a:stretch/>
        </p:blipFill>
        <p:spPr bwMode="auto">
          <a:xfrm>
            <a:off x="3020555" y="2501855"/>
            <a:ext cx="1982067" cy="1984588"/>
          </a:xfrm>
          <a:prstGeom prst="rect">
            <a:avLst/>
          </a:prstGeom>
          <a:noFill/>
          <a:extLst>
            <a:ext uri="{909E8E84-426E-40DD-AFC4-6F175D3DCCD1}">
              <a14:hiddenFill xmlns:a14="http://schemas.microsoft.com/office/drawing/2010/main">
                <a:solidFill>
                  <a:srgbClr val="FFFFFF"/>
                </a:solidFill>
              </a14:hiddenFill>
            </a:ext>
          </a:extLst>
        </p:spPr>
      </p:pic>
      <p:sp>
        <p:nvSpPr>
          <p:cNvPr id="12" name="Clara Lachman">
            <a:extLst>
              <a:ext uri="{FF2B5EF4-FFF2-40B4-BE49-F238E27FC236}">
                <a16:creationId xmlns:a16="http://schemas.microsoft.com/office/drawing/2014/main" id="{A51E8081-C55F-6B85-B759-DD2E4BBD62B4}"/>
              </a:ext>
            </a:extLst>
          </p:cNvPr>
          <p:cNvSpPr/>
          <p:nvPr/>
        </p:nvSpPr>
        <p:spPr>
          <a:xfrm>
            <a:off x="2279296" y="4811835"/>
            <a:ext cx="3461440" cy="96188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Eric MacPhee</a:t>
            </a:r>
            <a:endParaRPr lang="en-US" sz="2000" b="1">
              <a:solidFill>
                <a:srgbClr val="000000"/>
              </a:solidFill>
            </a:endParaRP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Central Canada</a:t>
            </a:r>
            <a:endParaRPr lang="en-US">
              <a:solidFill>
                <a:srgbClr val="000000"/>
              </a:solidFill>
            </a:endParaRPr>
          </a:p>
        </p:txBody>
      </p:sp>
      <p:sp>
        <p:nvSpPr>
          <p:cNvPr id="14" name="Arthanaa Ganendran">
            <a:extLst>
              <a:ext uri="{FF2B5EF4-FFF2-40B4-BE49-F238E27FC236}">
                <a16:creationId xmlns:a16="http://schemas.microsoft.com/office/drawing/2014/main" id="{7E758C4B-5853-6DB4-6747-10774A957F91}"/>
              </a:ext>
            </a:extLst>
          </p:cNvPr>
          <p:cNvSpPr/>
          <p:nvPr/>
        </p:nvSpPr>
        <p:spPr>
          <a:xfrm>
            <a:off x="6618611" y="4809322"/>
            <a:ext cx="3459030"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Syed Sohaib </a:t>
            </a: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Western Canada</a:t>
            </a:r>
            <a:endParaRPr lang="en-US">
              <a:solidFill>
                <a:srgbClr val="000000"/>
              </a:solidFill>
            </a:endParaRPr>
          </a:p>
        </p:txBody>
      </p:sp>
      <p:pic>
        <p:nvPicPr>
          <p:cNvPr id="15" name="Picture 14" descr="A person in a blue suit&#10;&#10;AI-generated content may be incorrect.">
            <a:extLst>
              <a:ext uri="{FF2B5EF4-FFF2-40B4-BE49-F238E27FC236}">
                <a16:creationId xmlns:a16="http://schemas.microsoft.com/office/drawing/2014/main" id="{9580A926-2448-1993-916B-5082CE324A10}"/>
              </a:ext>
            </a:extLst>
          </p:cNvPr>
          <p:cNvPicPr>
            <a:picLocks noChangeAspect="1"/>
          </p:cNvPicPr>
          <p:nvPr/>
        </p:nvPicPr>
        <p:blipFill>
          <a:blip r:embed="rId5"/>
          <a:srcRect t="2044" r="1319" b="29051"/>
          <a:stretch/>
        </p:blipFill>
        <p:spPr>
          <a:xfrm>
            <a:off x="7365787" y="2503905"/>
            <a:ext cx="1968810" cy="1984256"/>
          </a:xfrm>
          <a:prstGeom prst="rect">
            <a:avLst/>
          </a:prstGeom>
        </p:spPr>
      </p:pic>
      <p:sp>
        <p:nvSpPr>
          <p:cNvPr id="16" name="Arthanaa Ganendran">
            <a:extLst>
              <a:ext uri="{FF2B5EF4-FFF2-40B4-BE49-F238E27FC236}">
                <a16:creationId xmlns:a16="http://schemas.microsoft.com/office/drawing/2014/main" id="{1B12AFB4-F861-C992-82D7-DFC16BD3BDB1}"/>
              </a:ext>
            </a:extLst>
          </p:cNvPr>
          <p:cNvSpPr/>
          <p:nvPr/>
        </p:nvSpPr>
        <p:spPr>
          <a:xfrm>
            <a:off x="4675729" y="4814159"/>
            <a:ext cx="2979159"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00000"/>
                </a:solidFill>
                <a:latin typeface="Knockout 28 Junior Feathrwt" panose="02000506020000020004"/>
              </a:rPr>
              <a:t>Maddie Bristol</a:t>
            </a:r>
          </a:p>
          <a:p>
            <a:pPr algn="ctr"/>
            <a:r>
              <a:rPr lang="en-US">
                <a:solidFill>
                  <a:srgbClr val="000000"/>
                </a:solidFill>
                <a:latin typeface="Knockout 28 Junior Feathrwt" panose="02000506020000020004"/>
              </a:rPr>
              <a:t>Program Manager,</a:t>
            </a:r>
          </a:p>
          <a:p>
            <a:pPr algn="ctr"/>
            <a:r>
              <a:rPr lang="en-US">
                <a:solidFill>
                  <a:srgbClr val="000000"/>
                </a:solidFill>
                <a:latin typeface="Knockout 28 Junior Feathrwt" panose="02000506020000020004"/>
              </a:rPr>
              <a:t>Atlantic Canada</a:t>
            </a:r>
            <a:endParaRPr lang="en-US">
              <a:solidFill>
                <a:srgbClr val="000000"/>
              </a:solidFill>
            </a:endParaRPr>
          </a:p>
        </p:txBody>
      </p:sp>
      <p:pic>
        <p:nvPicPr>
          <p:cNvPr id="17" name="Picture 16" descr="A person smiling in front of a green wall&#10;&#10;AI-generated content may be incorrect.">
            <a:extLst>
              <a:ext uri="{FF2B5EF4-FFF2-40B4-BE49-F238E27FC236}">
                <a16:creationId xmlns:a16="http://schemas.microsoft.com/office/drawing/2014/main" id="{4A7796AF-568A-9324-FE64-336459D504DB}"/>
              </a:ext>
            </a:extLst>
          </p:cNvPr>
          <p:cNvPicPr>
            <a:picLocks noChangeAspect="1"/>
          </p:cNvPicPr>
          <p:nvPr/>
        </p:nvPicPr>
        <p:blipFill>
          <a:blip r:embed="rId6"/>
          <a:stretch>
            <a:fillRect/>
          </a:stretch>
        </p:blipFill>
        <p:spPr>
          <a:xfrm>
            <a:off x="5159158" y="2483406"/>
            <a:ext cx="2074087" cy="2006131"/>
          </a:xfrm>
          <a:prstGeom prst="rect">
            <a:avLst/>
          </a:prstGeom>
        </p:spPr>
      </p:pic>
      <p:sp>
        <p:nvSpPr>
          <p:cNvPr id="13" name="Clara Lachman">
            <a:extLst>
              <a:ext uri="{FF2B5EF4-FFF2-40B4-BE49-F238E27FC236}">
                <a16:creationId xmlns:a16="http://schemas.microsoft.com/office/drawing/2014/main" id="{F8E2C625-28DE-A6C9-F44F-D1AC108F6DBE}"/>
              </a:ext>
            </a:extLst>
          </p:cNvPr>
          <p:cNvSpPr/>
          <p:nvPr/>
        </p:nvSpPr>
        <p:spPr>
          <a:xfrm>
            <a:off x="85659" y="4811834"/>
            <a:ext cx="3461440" cy="96188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rgbClr val="000000"/>
                </a:solidFill>
                <a:latin typeface="Knockout 28 Junior Feathrwt" panose="02000506020000020004"/>
              </a:rPr>
              <a:t>Thierry Mateus</a:t>
            </a:r>
            <a:endParaRPr lang="en-US" dirty="0"/>
          </a:p>
          <a:p>
            <a:pPr algn="ctr"/>
            <a:r>
              <a:rPr lang="en-US" dirty="0">
                <a:solidFill>
                  <a:srgbClr val="000000"/>
                </a:solidFill>
                <a:latin typeface="Knockout 28 Junior Feathrwt" panose="02000506020000020004"/>
              </a:rPr>
              <a:t>Program Manager</a:t>
            </a:r>
          </a:p>
          <a:p>
            <a:pPr algn="ctr"/>
            <a:r>
              <a:rPr lang="en-US" dirty="0">
                <a:solidFill>
                  <a:srgbClr val="000000"/>
                </a:solidFill>
                <a:latin typeface="Knockout 28 Junior Feathrwt" panose="02000506020000020004"/>
              </a:rPr>
              <a:t>Bilingual</a:t>
            </a:r>
            <a:endParaRPr lang="en-US" dirty="0">
              <a:solidFill>
                <a:srgbClr val="000000"/>
              </a:solidFill>
            </a:endParaRPr>
          </a:p>
        </p:txBody>
      </p:sp>
      <p:pic>
        <p:nvPicPr>
          <p:cNvPr id="2" name="Picture 1" descr="A person taking a selfie&#10;&#10;AI-generated content may be incorrect.">
            <a:extLst>
              <a:ext uri="{FF2B5EF4-FFF2-40B4-BE49-F238E27FC236}">
                <a16:creationId xmlns:a16="http://schemas.microsoft.com/office/drawing/2014/main" id="{95D353D7-384F-B4F3-893F-918CF3DBEC3D}"/>
              </a:ext>
            </a:extLst>
          </p:cNvPr>
          <p:cNvPicPr>
            <a:picLocks noChangeAspect="1"/>
          </p:cNvPicPr>
          <p:nvPr/>
        </p:nvPicPr>
        <p:blipFill>
          <a:blip r:embed="rId7"/>
          <a:srcRect l="15530" t="3690" r="23993" b="11317"/>
          <a:stretch>
            <a:fillRect/>
          </a:stretch>
        </p:blipFill>
        <p:spPr>
          <a:xfrm>
            <a:off x="9416353" y="2480055"/>
            <a:ext cx="2006707" cy="2000376"/>
          </a:xfrm>
          <a:prstGeom prst="rect">
            <a:avLst/>
          </a:prstGeom>
        </p:spPr>
      </p:pic>
      <p:sp>
        <p:nvSpPr>
          <p:cNvPr id="3" name="Arthanaa Ganendran">
            <a:extLst>
              <a:ext uri="{FF2B5EF4-FFF2-40B4-BE49-F238E27FC236}">
                <a16:creationId xmlns:a16="http://schemas.microsoft.com/office/drawing/2014/main" id="{15931835-EF4E-C6AA-8E5A-AB2BDC18EB3A}"/>
              </a:ext>
            </a:extLst>
          </p:cNvPr>
          <p:cNvSpPr/>
          <p:nvPr/>
        </p:nvSpPr>
        <p:spPr>
          <a:xfrm>
            <a:off x="8690716" y="4809321"/>
            <a:ext cx="3459030"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rgbClr val="000000"/>
                </a:solidFill>
                <a:latin typeface="Knockout 28 Junior Feathrwt" panose="02000506020000020004"/>
              </a:rPr>
              <a:t>Abigail Austin </a:t>
            </a:r>
          </a:p>
          <a:p>
            <a:pPr algn="ctr"/>
            <a:r>
              <a:rPr lang="en-US" dirty="0">
                <a:solidFill>
                  <a:srgbClr val="000000"/>
                </a:solidFill>
                <a:latin typeface="Knockout 28 Junior Feathrwt" panose="02000506020000020004"/>
              </a:rPr>
              <a:t>Program Manager</a:t>
            </a:r>
          </a:p>
          <a:p>
            <a:pPr algn="ctr"/>
            <a:r>
              <a:rPr lang="en-US" dirty="0">
                <a:solidFill>
                  <a:srgbClr val="000000"/>
                </a:solidFill>
                <a:latin typeface="Knockout 28 Junior Feathrwt" panose="02000506020000020004"/>
              </a:rPr>
              <a:t>Central Canada</a:t>
            </a:r>
            <a:endParaRPr lang="en-US" dirty="0">
              <a:solidFill>
                <a:srgbClr val="000000"/>
              </a:solidFill>
            </a:endParaRPr>
          </a:p>
        </p:txBody>
      </p:sp>
    </p:spTree>
    <p:extLst>
      <p:ext uri="{BB962C8B-B14F-4D97-AF65-F5344CB8AC3E}">
        <p14:creationId xmlns:p14="http://schemas.microsoft.com/office/powerpoint/2010/main" val="2620536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Agenda">
            <a:extLst>
              <a:ext uri="{FF2B5EF4-FFF2-40B4-BE49-F238E27FC236}">
                <a16:creationId xmlns:a16="http://schemas.microsoft.com/office/drawing/2014/main" id="{D5986571-9830-4BDC-9966-0F5306323CD5}"/>
              </a:ext>
            </a:extLst>
          </p:cNvPr>
          <p:cNvSpPr txBox="1">
            <a:spLocks/>
          </p:cNvSpPr>
          <p:nvPr/>
        </p:nvSpPr>
        <p:spPr>
          <a:xfrm>
            <a:off x="3171568" y="-280218"/>
            <a:ext cx="9520238"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solidFill>
                  <a:srgbClr val="515656"/>
                </a:solidFill>
                <a:latin typeface="Knockout 28 Junior Feathrwt"/>
              </a:rPr>
              <a:t>Agenda</a:t>
            </a:r>
            <a:endParaRPr lang="en-CA">
              <a:solidFill>
                <a:srgbClr val="515656"/>
              </a:solidFill>
            </a:endParaRPr>
          </a:p>
        </p:txBody>
      </p:sp>
      <p:sp>
        <p:nvSpPr>
          <p:cNvPr id="5" name="6-7">
            <a:extLst>
              <a:ext uri="{FF2B5EF4-FFF2-40B4-BE49-F238E27FC236}">
                <a16:creationId xmlns:a16="http://schemas.microsoft.com/office/drawing/2014/main" id="{963617C0-EB0A-4E6A-8145-C1070AF15684}"/>
              </a:ext>
            </a:extLst>
          </p:cNvPr>
          <p:cNvSpPr txBox="1">
            <a:spLocks/>
          </p:cNvSpPr>
          <p:nvPr/>
        </p:nvSpPr>
        <p:spPr>
          <a:xfrm>
            <a:off x="3171568" y="1164771"/>
            <a:ext cx="7555863" cy="5268686"/>
          </a:xfrm>
          <a:prstGeom prst="rect">
            <a:avLst/>
          </a:prstGeom>
        </p:spPr>
        <p:txBody>
          <a:bodyPr vert="horz" lIns="91440" tIns="45720" rIns="91440" bIns="45720" rtlCol="0" anchor="t">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CA" b="1" dirty="0">
                <a:solidFill>
                  <a:srgbClr val="515656"/>
                </a:solidFill>
                <a:latin typeface="Roboto Condensed"/>
                <a:ea typeface="Roboto Condensed"/>
                <a:cs typeface="Roboto Condensed"/>
              </a:rPr>
              <a:t>Mises à jour </a:t>
            </a:r>
            <a:r>
              <a:rPr lang="en-CA" b="1" dirty="0" err="1">
                <a:solidFill>
                  <a:srgbClr val="515656"/>
                </a:solidFill>
                <a:latin typeface="Roboto Condensed"/>
                <a:ea typeface="Roboto Condensed"/>
                <a:cs typeface="Roboto Condensed"/>
              </a:rPr>
              <a:t>d’Enactus</a:t>
            </a:r>
            <a:r>
              <a:rPr lang="en-CA" b="1" dirty="0">
                <a:solidFill>
                  <a:srgbClr val="515656"/>
                </a:solidFill>
                <a:latin typeface="Roboto Condensed"/>
                <a:ea typeface="Roboto Condensed"/>
                <a:cs typeface="Roboto Condensed"/>
              </a:rPr>
              <a:t> Canada</a:t>
            </a:r>
          </a:p>
          <a:p>
            <a:pPr algn="l"/>
            <a:endParaRPr lang="en-CA" b="1" dirty="0">
              <a:solidFill>
                <a:srgbClr val="515656"/>
              </a:solidFill>
              <a:latin typeface="Roboto Condensed"/>
              <a:ea typeface="Roboto Condensed"/>
              <a:cs typeface="Roboto Condensed"/>
            </a:endParaRPr>
          </a:p>
          <a:p>
            <a:pPr marL="342900" indent="-342900" algn="l">
              <a:lnSpc>
                <a:spcPct val="110000"/>
              </a:lnSpc>
              <a:buFont typeface="Arial" panose="020B0604020202020204" pitchFamily="34" charset="0"/>
              <a:buChar char="•"/>
            </a:pPr>
            <a:r>
              <a:rPr lang="en-US" dirty="0">
                <a:solidFill>
                  <a:srgbClr val="515656"/>
                </a:solidFill>
                <a:latin typeface="Roboto Condensed"/>
                <a:ea typeface="Roboto Condensed"/>
                <a:cs typeface="Roboto Condensed"/>
              </a:rPr>
              <a:t>Nouvelles Mises à jour</a:t>
            </a:r>
            <a:endParaRPr lang="en-US" dirty="0"/>
          </a:p>
          <a:p>
            <a:pPr marL="800100" lvl="1" indent="-342900" algn="l">
              <a:lnSpc>
                <a:spcPct val="110000"/>
              </a:lnSpc>
              <a:buFont typeface="Arial" panose="020B0604020202020204" pitchFamily="34" charset="0"/>
              <a:buChar char="•"/>
            </a:pPr>
            <a:r>
              <a:rPr lang="en-US" sz="2300" dirty="0">
                <a:solidFill>
                  <a:srgbClr val="515656"/>
                </a:solidFill>
                <a:latin typeface="Roboto Condensed"/>
                <a:ea typeface="Roboto Condensed"/>
                <a:cs typeface="Roboto Condensed"/>
              </a:rPr>
              <a:t>Site Internet</a:t>
            </a:r>
          </a:p>
          <a:p>
            <a:pPr marL="800100" lvl="1" indent="-342900" algn="l">
              <a:lnSpc>
                <a:spcPct val="110000"/>
              </a:lnSpc>
              <a:buFont typeface="Arial" panose="020B0604020202020204" pitchFamily="34" charset="0"/>
              <a:buChar char="•"/>
            </a:pPr>
            <a:r>
              <a:rPr lang="en-US" sz="2300" dirty="0" err="1">
                <a:solidFill>
                  <a:srgbClr val="515656"/>
                </a:solidFill>
                <a:latin typeface="Roboto Condensed"/>
                <a:ea typeface="Roboto Condensed"/>
                <a:cs typeface="Roboto Condensed"/>
              </a:rPr>
              <a:t>Événements</a:t>
            </a:r>
            <a:r>
              <a:rPr lang="en-US" sz="2300" dirty="0">
                <a:solidFill>
                  <a:srgbClr val="515656"/>
                </a:solidFill>
                <a:latin typeface="Roboto Condensed"/>
                <a:ea typeface="Roboto Condensed"/>
                <a:cs typeface="Roboto Condensed"/>
              </a:rPr>
              <a:t> &amp; dates </a:t>
            </a:r>
            <a:r>
              <a:rPr lang="en-US" sz="2300" dirty="0" err="1">
                <a:solidFill>
                  <a:srgbClr val="515656"/>
                </a:solidFill>
                <a:latin typeface="Roboto Condensed"/>
                <a:ea typeface="Roboto Condensed"/>
                <a:cs typeface="Roboto Condensed"/>
              </a:rPr>
              <a:t>limites</a:t>
            </a:r>
          </a:p>
          <a:p>
            <a:pPr marL="800100" lvl="1" indent="-342900" algn="l">
              <a:lnSpc>
                <a:spcPct val="110000"/>
              </a:lnSpc>
              <a:buFont typeface="Arial" panose="020B0604020202020204" pitchFamily="34" charset="0"/>
              <a:buChar char="•"/>
            </a:pPr>
            <a:r>
              <a:rPr lang="en-US" dirty="0">
                <a:solidFill>
                  <a:srgbClr val="515656"/>
                </a:solidFill>
                <a:latin typeface="Roboto Condensed"/>
                <a:ea typeface="Roboto Condensed"/>
                <a:cs typeface="Roboto Condensed"/>
              </a:rPr>
              <a:t>R&amp;R -&gt; CACTUS</a:t>
            </a:r>
            <a:endParaRPr lang="en-US">
              <a:solidFill>
                <a:srgbClr val="515656"/>
              </a:solidFill>
              <a:latin typeface="Roboto Condensed"/>
              <a:ea typeface="Roboto Condensed"/>
              <a:cs typeface="Roboto Condensed"/>
            </a:endParaRPr>
          </a:p>
          <a:p>
            <a:pPr marL="800100" lvl="1" indent="-342900" algn="l">
              <a:lnSpc>
                <a:spcPct val="110000"/>
              </a:lnSpc>
              <a:buChar char="•"/>
            </a:pPr>
            <a:r>
              <a:rPr lang="en-US" dirty="0" err="1">
                <a:solidFill>
                  <a:srgbClr val="515656"/>
                </a:solidFill>
                <a:latin typeface="Roboto Condensed"/>
                <a:ea typeface="Roboto Condensed"/>
                <a:cs typeface="Roboto Condensed"/>
              </a:rPr>
              <a:t>Collecte</a:t>
            </a:r>
            <a:r>
              <a:rPr lang="en-US" dirty="0">
                <a:solidFill>
                  <a:srgbClr val="515656"/>
                </a:solidFill>
                <a:latin typeface="Roboto Condensed"/>
                <a:ea typeface="Roboto Condensed"/>
                <a:cs typeface="Roboto Condensed"/>
              </a:rPr>
              <a:t> de données et </a:t>
            </a:r>
            <a:r>
              <a:rPr lang="en-US" dirty="0" err="1">
                <a:solidFill>
                  <a:srgbClr val="515656"/>
                </a:solidFill>
                <a:latin typeface="Roboto Condensed"/>
                <a:ea typeface="Roboto Condensed"/>
                <a:cs typeface="Roboto Condensed"/>
              </a:rPr>
              <a:t>suivi</a:t>
            </a:r>
            <a:r>
              <a:rPr lang="en-US" dirty="0">
                <a:solidFill>
                  <a:srgbClr val="515656"/>
                </a:solidFill>
                <a:latin typeface="Roboto Condensed"/>
                <a:ea typeface="Roboto Condensed"/>
                <a:cs typeface="Roboto Condensed"/>
              </a:rPr>
              <a:t> de </a:t>
            </a:r>
            <a:r>
              <a:rPr lang="en-US" dirty="0" err="1">
                <a:solidFill>
                  <a:srgbClr val="515656"/>
                </a:solidFill>
                <a:latin typeface="Roboto Condensed"/>
                <a:ea typeface="Roboto Condensed"/>
                <a:cs typeface="Roboto Condensed"/>
              </a:rPr>
              <a:t>l’impact</a:t>
            </a:r>
            <a:r>
              <a:rPr lang="en-US" dirty="0">
                <a:solidFill>
                  <a:srgbClr val="515656"/>
                </a:solidFill>
                <a:latin typeface="Roboto Condensed"/>
                <a:ea typeface="Roboto Condensed"/>
                <a:cs typeface="Roboto Condensed"/>
              </a:rPr>
              <a:t> (!!!)</a:t>
            </a:r>
          </a:p>
          <a:p>
            <a:pPr marL="342900" indent="-342900" algn="l">
              <a:lnSpc>
                <a:spcPct val="110000"/>
              </a:lnSpc>
              <a:buChar char="•"/>
            </a:pPr>
            <a:r>
              <a:rPr lang="en-US" dirty="0">
                <a:solidFill>
                  <a:srgbClr val="515656"/>
                </a:solidFill>
                <a:latin typeface="Roboto Condensed"/>
                <a:ea typeface="Roboto Condensed"/>
                <a:cs typeface="Roboto Condensed"/>
              </a:rPr>
              <a:t>Vue </a:t>
            </a:r>
            <a:r>
              <a:rPr lang="en-US" dirty="0" err="1">
                <a:solidFill>
                  <a:srgbClr val="515656"/>
                </a:solidFill>
                <a:latin typeface="Roboto Condensed"/>
                <a:ea typeface="Roboto Condensed"/>
                <a:cs typeface="Roboto Condensed"/>
              </a:rPr>
              <a:t>d’ensemble</a:t>
            </a:r>
            <a:r>
              <a:rPr lang="en-US" dirty="0">
                <a:solidFill>
                  <a:srgbClr val="515656"/>
                </a:solidFill>
                <a:latin typeface="Roboto Condensed"/>
                <a:ea typeface="Roboto Condensed"/>
                <a:cs typeface="Roboto Condensed"/>
              </a:rPr>
              <a:t> de </a:t>
            </a:r>
            <a:r>
              <a:rPr lang="en-US" dirty="0" err="1">
                <a:solidFill>
                  <a:srgbClr val="515656"/>
                </a:solidFill>
                <a:latin typeface="Roboto Condensed"/>
                <a:ea typeface="Roboto Condensed"/>
                <a:cs typeface="Roboto Condensed"/>
              </a:rPr>
              <a:t>l’année</a:t>
            </a:r>
            <a:endParaRPr lang="en-US">
              <a:solidFill>
                <a:srgbClr val="515656"/>
              </a:solidFill>
              <a:latin typeface="Roboto Condensed"/>
              <a:ea typeface="Roboto Condensed"/>
              <a:cs typeface="Roboto Condensed"/>
            </a:endParaRPr>
          </a:p>
          <a:p>
            <a:pPr marL="800100" lvl="1" indent="-342900" algn="l">
              <a:lnSpc>
                <a:spcPct val="110000"/>
              </a:lnSpc>
              <a:buFont typeface="Arial" panose="020B0604020202020204" pitchFamily="34" charset="0"/>
              <a:buChar char="•"/>
            </a:pPr>
            <a:r>
              <a:rPr lang="en-US" dirty="0">
                <a:solidFill>
                  <a:srgbClr val="515656"/>
                </a:solidFill>
                <a:latin typeface="Roboto Condensed"/>
                <a:ea typeface="Roboto Condensed"/>
                <a:cs typeface="Roboto Condensed"/>
              </a:rPr>
              <a:t>À quoi </a:t>
            </a:r>
            <a:r>
              <a:rPr lang="en-US" dirty="0" err="1">
                <a:solidFill>
                  <a:srgbClr val="515656"/>
                </a:solidFill>
                <a:latin typeface="Roboto Condensed"/>
                <a:ea typeface="Roboto Condensed"/>
                <a:cs typeface="Roboto Condensed"/>
              </a:rPr>
              <a:t>s’attendre</a:t>
            </a:r>
            <a:r>
              <a:rPr lang="en-US" dirty="0">
                <a:solidFill>
                  <a:srgbClr val="515656"/>
                </a:solidFill>
                <a:latin typeface="Roboto Condensed"/>
                <a:ea typeface="Roboto Condensed"/>
                <a:cs typeface="Roboto Condensed"/>
              </a:rPr>
              <a:t> tout au long de </a:t>
            </a:r>
            <a:r>
              <a:rPr lang="en-US" dirty="0" err="1">
                <a:solidFill>
                  <a:srgbClr val="515656"/>
                </a:solidFill>
                <a:latin typeface="Roboto Condensed"/>
                <a:ea typeface="Roboto Condensed"/>
                <a:cs typeface="Roboto Condensed"/>
              </a:rPr>
              <a:t>l’année</a:t>
            </a:r>
            <a:endParaRPr lang="en-US" dirty="0">
              <a:solidFill>
                <a:srgbClr val="515656"/>
              </a:solidFill>
              <a:latin typeface="Roboto Condensed"/>
              <a:ea typeface="Roboto Condensed"/>
              <a:cs typeface="Roboto Condensed"/>
            </a:endParaRPr>
          </a:p>
          <a:p>
            <a:pPr marL="800100" lvl="1" indent="-342900" algn="l">
              <a:lnSpc>
                <a:spcPct val="110000"/>
              </a:lnSpc>
              <a:buFont typeface="Arial" panose="020B0604020202020204" pitchFamily="34" charset="0"/>
              <a:buChar char="•"/>
            </a:pPr>
            <a:r>
              <a:rPr lang="en-US" dirty="0" err="1">
                <a:solidFill>
                  <a:srgbClr val="515656"/>
                </a:solidFill>
                <a:latin typeface="Roboto Condensed"/>
                <a:ea typeface="Roboto Condensed"/>
                <a:cs typeface="Roboto Condensed"/>
              </a:rPr>
              <a:t>Accélérateurs</a:t>
            </a:r>
            <a:r>
              <a:rPr lang="en-US" dirty="0">
                <a:solidFill>
                  <a:srgbClr val="515656"/>
                </a:solidFill>
                <a:latin typeface="Roboto Condensed"/>
                <a:ea typeface="Roboto Condensed"/>
                <a:cs typeface="Roboto Condensed"/>
              </a:rPr>
              <a:t> de </a:t>
            </a:r>
            <a:r>
              <a:rPr lang="en-US" dirty="0" err="1">
                <a:solidFill>
                  <a:srgbClr val="515656"/>
                </a:solidFill>
                <a:latin typeface="Roboto Condensed"/>
                <a:ea typeface="Roboto Condensed"/>
                <a:cs typeface="Roboto Condensed"/>
              </a:rPr>
              <a:t>projets</a:t>
            </a:r>
            <a:endParaRPr lang="en-US" dirty="0">
              <a:solidFill>
                <a:srgbClr val="515656"/>
              </a:solidFill>
              <a:latin typeface="Roboto Condensed"/>
              <a:ea typeface="Roboto Condensed"/>
              <a:cs typeface="Roboto Condensed"/>
            </a:endParaRPr>
          </a:p>
          <a:p>
            <a:pPr marL="800100" lvl="1" indent="-342900" algn="l">
              <a:lnSpc>
                <a:spcPct val="110000"/>
              </a:lnSpc>
              <a:buFont typeface="Arial" panose="020B0604020202020204" pitchFamily="34" charset="0"/>
              <a:buChar char="•"/>
            </a:pPr>
            <a:r>
              <a:rPr lang="en-US" dirty="0">
                <a:solidFill>
                  <a:srgbClr val="515656"/>
                </a:solidFill>
                <a:latin typeface="Roboto Condensed"/>
                <a:ea typeface="Roboto Condensed"/>
                <a:cs typeface="Roboto Condensed"/>
              </a:rPr>
              <a:t>Sommet de Collaboration</a:t>
            </a:r>
          </a:p>
          <a:p>
            <a:pPr marL="800100" lvl="1" indent="-342900" algn="l">
              <a:lnSpc>
                <a:spcPct val="110000"/>
              </a:lnSpc>
              <a:buFont typeface="Arial" panose="020B0604020202020204" pitchFamily="34" charset="0"/>
              <a:buChar char="•"/>
            </a:pPr>
            <a:r>
              <a:rPr lang="en-US" dirty="0">
                <a:solidFill>
                  <a:srgbClr val="515656"/>
                </a:solidFill>
                <a:latin typeface="Roboto Condensed"/>
                <a:ea typeface="Roboto Condensed"/>
                <a:cs typeface="Roboto Condensed"/>
              </a:rPr>
              <a:t>Prix et Bourses</a:t>
            </a:r>
          </a:p>
          <a:p>
            <a:pPr marL="800100" lvl="1" indent="-342900" algn="l">
              <a:lnSpc>
                <a:spcPct val="110000"/>
              </a:lnSpc>
              <a:buFont typeface="Arial" panose="020B0604020202020204" pitchFamily="34" charset="0"/>
              <a:buChar char="•"/>
            </a:pPr>
            <a:r>
              <a:rPr lang="en-US" dirty="0" err="1">
                <a:solidFill>
                  <a:srgbClr val="515656"/>
                </a:solidFill>
                <a:latin typeface="Roboto Condensed"/>
                <a:ea typeface="Roboto Condensed"/>
                <a:cs typeface="Roboto Condensed"/>
              </a:rPr>
              <a:t>Ressource</a:t>
            </a:r>
            <a:r>
              <a:rPr lang="en-US" dirty="0">
                <a:solidFill>
                  <a:srgbClr val="515656"/>
                </a:solidFill>
                <a:latin typeface="Roboto Condensed"/>
                <a:ea typeface="Roboto Condensed"/>
                <a:cs typeface="Roboto Condensed"/>
              </a:rPr>
              <a:t> </a:t>
            </a:r>
            <a:r>
              <a:rPr lang="en-US" dirty="0" err="1">
                <a:solidFill>
                  <a:srgbClr val="515656"/>
                </a:solidFill>
                <a:latin typeface="Roboto Condensed"/>
                <a:ea typeface="Roboto Condensed"/>
                <a:cs typeface="Roboto Condensed"/>
              </a:rPr>
              <a:t>d'équipe</a:t>
            </a:r>
            <a:endParaRPr lang="en-US" dirty="0">
              <a:solidFill>
                <a:srgbClr val="515656"/>
              </a:solidFill>
              <a:latin typeface="Roboto Condensed"/>
              <a:ea typeface="Roboto Condensed"/>
              <a:cs typeface="Roboto Condensed"/>
            </a:endParaRPr>
          </a:p>
          <a:p>
            <a:pPr marL="800100" lvl="1" indent="-342900" algn="l">
              <a:lnSpc>
                <a:spcPct val="110000"/>
              </a:lnSpc>
              <a:buFont typeface="Arial" panose="020B0604020202020204" pitchFamily="34" charset="0"/>
              <a:buChar char="•"/>
            </a:pPr>
            <a:r>
              <a:rPr lang="en-US" dirty="0" err="1">
                <a:solidFill>
                  <a:srgbClr val="515656"/>
                </a:solidFill>
                <a:latin typeface="Roboto Condensed"/>
                <a:ea typeface="Roboto Condensed"/>
                <a:cs typeface="Roboto Condensed"/>
              </a:rPr>
              <a:t>Prépa</a:t>
            </a:r>
            <a:r>
              <a:rPr lang="en-US" dirty="0">
                <a:solidFill>
                  <a:srgbClr val="515656"/>
                </a:solidFill>
                <a:latin typeface="Roboto Condensed"/>
                <a:ea typeface="Roboto Condensed"/>
                <a:cs typeface="Roboto Condensed"/>
              </a:rPr>
              <a:t> Carrière</a:t>
            </a:r>
            <a:endParaRPr lang="en-US" dirty="0"/>
          </a:p>
          <a:p>
            <a:pPr marL="342900" indent="-342900" algn="l">
              <a:lnSpc>
                <a:spcPct val="110000"/>
              </a:lnSpc>
              <a:buChar char="•"/>
            </a:pPr>
            <a:r>
              <a:rPr lang="en-US" dirty="0" err="1">
                <a:solidFill>
                  <a:srgbClr val="515656"/>
                </a:solidFill>
                <a:latin typeface="Roboto Condensed"/>
                <a:ea typeface="Roboto Condensed"/>
                <a:cs typeface="Roboto Condensed"/>
              </a:rPr>
              <a:t>Programme</a:t>
            </a:r>
            <a:r>
              <a:rPr lang="en-US" dirty="0">
                <a:solidFill>
                  <a:srgbClr val="515656"/>
                </a:solidFill>
                <a:latin typeface="Roboto Condensed"/>
                <a:ea typeface="Roboto Condensed"/>
                <a:cs typeface="Roboto Condensed"/>
              </a:rPr>
              <a:t> </a:t>
            </a:r>
            <a:r>
              <a:rPr lang="en-US" dirty="0" err="1">
                <a:solidFill>
                  <a:srgbClr val="515656"/>
                </a:solidFill>
                <a:latin typeface="Roboto Condensed"/>
                <a:ea typeface="Roboto Condensed"/>
                <a:cs typeface="Roboto Condensed"/>
              </a:rPr>
              <a:t>d’ambassadeurs</a:t>
            </a:r>
            <a:r>
              <a:rPr lang="en-US" dirty="0">
                <a:solidFill>
                  <a:srgbClr val="515656"/>
                </a:solidFill>
                <a:latin typeface="Roboto Condensed"/>
                <a:ea typeface="Roboto Condensed"/>
                <a:cs typeface="Roboto Condensed"/>
              </a:rPr>
              <a:t> du bien-</a:t>
            </a:r>
            <a:r>
              <a:rPr lang="en-US" dirty="0" err="1">
                <a:solidFill>
                  <a:srgbClr val="515656"/>
                </a:solidFill>
                <a:latin typeface="Roboto Condensed"/>
                <a:ea typeface="Roboto Condensed"/>
                <a:cs typeface="Roboto Condensed"/>
              </a:rPr>
              <a:t>être</a:t>
            </a:r>
            <a:r>
              <a:rPr lang="en-US" dirty="0">
                <a:solidFill>
                  <a:srgbClr val="515656"/>
                </a:solidFill>
                <a:latin typeface="Roboto Condensed"/>
                <a:ea typeface="Roboto Condensed"/>
                <a:cs typeface="Roboto Condensed"/>
              </a:rPr>
              <a:t> mental</a:t>
            </a:r>
          </a:p>
          <a:p>
            <a:pPr marL="342900" indent="-342900" algn="l">
              <a:lnSpc>
                <a:spcPct val="110000"/>
              </a:lnSpc>
              <a:buChar char="•"/>
            </a:pPr>
            <a:endParaRPr lang="en-US" dirty="0">
              <a:solidFill>
                <a:srgbClr val="515656"/>
              </a:solidFill>
              <a:latin typeface="Roboto Condensed"/>
              <a:ea typeface="Roboto Condensed"/>
              <a:cs typeface="Roboto Condensed"/>
            </a:endParaRPr>
          </a:p>
          <a:p>
            <a:pPr marL="342900" indent="-342900" algn="l">
              <a:buFont typeface="Arial" panose="020B0604020202020204" pitchFamily="34" charset="0"/>
              <a:buChar char="•"/>
            </a:pPr>
            <a:endParaRPr lang="en-US">
              <a:latin typeface="Roboto Condensed" panose="02000000000000000000" pitchFamily="2" charset="0"/>
              <a:ea typeface="Roboto Condensed" panose="02000000000000000000" pitchFamily="2" charset="0"/>
              <a:cs typeface="Roboto Condensed" panose="02000000000000000000" pitchFamily="2" charset="0"/>
            </a:endParaRPr>
          </a:p>
          <a:p>
            <a:pPr marL="342900" indent="-342900" algn="l">
              <a:buChar char="•"/>
            </a:pPr>
            <a:endParaRPr lang="en-US">
              <a:latin typeface="Roboto"/>
              <a:ea typeface="Roboto"/>
            </a:endParaRPr>
          </a:p>
        </p:txBody>
      </p:sp>
    </p:spTree>
    <p:extLst>
      <p:ext uri="{BB962C8B-B14F-4D97-AF65-F5344CB8AC3E}">
        <p14:creationId xmlns:p14="http://schemas.microsoft.com/office/powerpoint/2010/main" val="205295479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A4CADB-26DB-25A3-F51D-414D8E5BFF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F3DA6F-501D-69DE-B5A9-4BDCEF8FBA0F}"/>
              </a:ext>
            </a:extLst>
          </p:cNvPr>
          <p:cNvSpPr txBox="1"/>
          <p:nvPr/>
        </p:nvSpPr>
        <p:spPr>
          <a:xfrm>
            <a:off x="1395412" y="2705725"/>
            <a:ext cx="9401175" cy="2800767"/>
          </a:xfrm>
          <a:prstGeom prst="rect">
            <a:avLst/>
          </a:prstGeom>
          <a:noFill/>
        </p:spPr>
        <p:txBody>
          <a:bodyPr wrap="square" lIns="91440" tIns="45720" rIns="91440" bIns="45720" rtlCol="0" anchor="t">
            <a:spAutoFit/>
          </a:bodyPr>
          <a:lstStyle/>
          <a:p>
            <a:pPr algn="ctr"/>
            <a:r>
              <a:rPr lang="en-US" sz="8800">
                <a:latin typeface="Knockout 28 Junior Feathrwt"/>
              </a:rPr>
              <a:t>Nouvelles Mises à </a:t>
            </a:r>
            <a:r>
              <a:rPr lang="en-US" sz="8800" dirty="0">
                <a:latin typeface="Knockout 28 Junior Feathrwt"/>
              </a:rPr>
              <a:t>Jour!</a:t>
            </a:r>
            <a:endParaRPr lang="en-US" sz="8800" dirty="0">
              <a:latin typeface="Knockout 28 Junior Feathrwt" panose="02000506020000020004" pitchFamily="50" charset="0"/>
            </a:endParaRPr>
          </a:p>
        </p:txBody>
      </p:sp>
    </p:spTree>
    <p:extLst>
      <p:ext uri="{BB962C8B-B14F-4D97-AF65-F5344CB8AC3E}">
        <p14:creationId xmlns:p14="http://schemas.microsoft.com/office/powerpoint/2010/main" val="12761036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A4CADB-26DB-25A3-F51D-414D8E5BFF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F3DA6F-501D-69DE-B5A9-4BDCEF8FBA0F}"/>
              </a:ext>
            </a:extLst>
          </p:cNvPr>
          <p:cNvSpPr txBox="1"/>
          <p:nvPr/>
        </p:nvSpPr>
        <p:spPr>
          <a:xfrm>
            <a:off x="1395412" y="1848475"/>
            <a:ext cx="9401175" cy="3785652"/>
          </a:xfrm>
          <a:prstGeom prst="rect">
            <a:avLst/>
          </a:prstGeom>
          <a:noFill/>
        </p:spPr>
        <p:txBody>
          <a:bodyPr wrap="square" lIns="91440" tIns="45720" rIns="91440" bIns="45720" rtlCol="0" anchor="t">
            <a:spAutoFit/>
          </a:bodyPr>
          <a:lstStyle/>
          <a:p>
            <a:pPr algn="ctr"/>
            <a:r>
              <a:rPr lang="en-US" sz="6000" dirty="0" err="1">
                <a:solidFill>
                  <a:srgbClr val="000000"/>
                </a:solidFill>
                <a:latin typeface="Knockout 28 Junior Feathrwt"/>
              </a:rPr>
              <a:t>Commencez</a:t>
            </a:r>
            <a:r>
              <a:rPr lang="en-US" sz="6000" dirty="0">
                <a:solidFill>
                  <a:srgbClr val="000000"/>
                </a:solidFill>
                <a:latin typeface="Knockout 28 Junior Feathrwt"/>
              </a:rPr>
              <a:t> </a:t>
            </a:r>
            <a:r>
              <a:rPr lang="en-US" sz="6000" dirty="0" err="1">
                <a:solidFill>
                  <a:srgbClr val="000000"/>
                </a:solidFill>
                <a:latin typeface="Knockout 28 Junior Feathrwt"/>
              </a:rPr>
              <a:t>ici</a:t>
            </a:r>
            <a:r>
              <a:rPr lang="en-US" sz="6000" dirty="0">
                <a:solidFill>
                  <a:srgbClr val="000000"/>
                </a:solidFill>
                <a:latin typeface="Knockout 28 Junior Feathrwt"/>
              </a:rPr>
              <a:t> : CACTUS &amp; Site web</a:t>
            </a:r>
          </a:p>
          <a:p>
            <a:pPr algn="ctr"/>
            <a:r>
              <a:rPr lang="en-US" sz="4000" i="1" dirty="0">
                <a:solidFill>
                  <a:schemeClr val="bg1">
                    <a:lumMod val="49000"/>
                  </a:schemeClr>
                </a:solidFill>
                <a:latin typeface="Roboto"/>
                <a:ea typeface="Roboto Condensed"/>
                <a:cs typeface="Roboto Condensed"/>
              </a:rPr>
              <a:t>Les premières étapes de votre équipe et les mises à jour clés de cette année.</a:t>
            </a:r>
          </a:p>
          <a:p>
            <a:pPr algn="ctr"/>
            <a:endParaRPr lang="en-US" sz="4000" i="1" dirty="0">
              <a:solidFill>
                <a:schemeClr val="bg1">
                  <a:lumMod val="49000"/>
                </a:schemeClr>
              </a:solidFill>
              <a:latin typeface="Roboto"/>
              <a:ea typeface="Roboto Condensed"/>
              <a:cs typeface="Roboto Condensed"/>
            </a:endParaRPr>
          </a:p>
        </p:txBody>
      </p:sp>
    </p:spTree>
    <p:extLst>
      <p:ext uri="{BB962C8B-B14F-4D97-AF65-F5344CB8AC3E}">
        <p14:creationId xmlns:p14="http://schemas.microsoft.com/office/powerpoint/2010/main" val="6877691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57AC8-F2D4-857D-5677-84EEE5D5749D}"/>
            </a:ext>
          </a:extLst>
        </p:cNvPr>
        <p:cNvGrpSpPr/>
        <p:nvPr/>
      </p:nvGrpSpPr>
      <p:grpSpPr>
        <a:xfrm>
          <a:off x="0" y="0"/>
          <a:ext cx="0" cy="0"/>
          <a:chOff x="0" y="0"/>
          <a:chExt cx="0" cy="0"/>
        </a:xfrm>
      </p:grpSpPr>
      <p:pic>
        <p:nvPicPr>
          <p:cNvPr id="8" name="Picture 7" descr="A close-up of a website&#10;&#10;AI-generated content may be incorrect.">
            <a:extLst>
              <a:ext uri="{FF2B5EF4-FFF2-40B4-BE49-F238E27FC236}">
                <a16:creationId xmlns:a16="http://schemas.microsoft.com/office/drawing/2014/main" id="{3BCD5A3C-235A-C510-C372-6BF6A2D857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3117"/>
            <a:ext cx="12193155" cy="5364987"/>
          </a:xfrm>
          <a:prstGeom prst="rect">
            <a:avLst/>
          </a:prstGeom>
        </p:spPr>
      </p:pic>
      <p:sp>
        <p:nvSpPr>
          <p:cNvPr id="2" name="Title 1">
            <a:extLst>
              <a:ext uri="{FF2B5EF4-FFF2-40B4-BE49-F238E27FC236}">
                <a16:creationId xmlns:a16="http://schemas.microsoft.com/office/drawing/2014/main" id="{6A73535E-B506-9660-12C7-3EE13D7B772A}"/>
              </a:ext>
            </a:extLst>
          </p:cNvPr>
          <p:cNvSpPr>
            <a:spLocks noGrp="1"/>
          </p:cNvSpPr>
          <p:nvPr>
            <p:ph type="title"/>
          </p:nvPr>
        </p:nvSpPr>
        <p:spPr/>
        <p:txBody>
          <a:bodyPr>
            <a:normAutofit fontScale="90000"/>
          </a:bodyPr>
          <a:lstStyle/>
          <a:p>
            <a:r>
              <a:rPr lang="en-US" sz="4000" b="1">
                <a:latin typeface="Knockout 28 Junior Feathrwt"/>
              </a:rPr>
              <a:t>Nouveau Site Internet ! Nouveau look – même </a:t>
            </a:r>
            <a:r>
              <a:rPr lang="en-US" sz="4000" b="1" dirty="0">
                <a:latin typeface="Knockout 28 Junior Feathrwt"/>
              </a:rPr>
              <a:t>addresse</a:t>
            </a:r>
            <a:endParaRPr lang="en-US" sz="4000" b="1" dirty="0"/>
          </a:p>
        </p:txBody>
      </p:sp>
      <p:sp>
        <p:nvSpPr>
          <p:cNvPr id="10" name="TextBox 9">
            <a:extLst>
              <a:ext uri="{FF2B5EF4-FFF2-40B4-BE49-F238E27FC236}">
                <a16:creationId xmlns:a16="http://schemas.microsoft.com/office/drawing/2014/main" id="{B22D7658-40C9-A074-8F91-0D2FF7F0CEC7}"/>
              </a:ext>
            </a:extLst>
          </p:cNvPr>
          <p:cNvSpPr txBox="1"/>
          <p:nvPr/>
        </p:nvSpPr>
        <p:spPr>
          <a:xfrm>
            <a:off x="8059785" y="6096019"/>
            <a:ext cx="3763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Roboto"/>
                <a:ea typeface="+mn-lt"/>
                <a:cs typeface="+mn-lt"/>
                <a:hlinkClick r:id="rId3"/>
              </a:rPr>
              <a:t>https://enactus.ca/</a:t>
            </a:r>
            <a:endParaRPr lang="en-US" sz="2800">
              <a:latin typeface="Roboto"/>
              <a:ea typeface="Roboto"/>
              <a:cs typeface="Roboto"/>
            </a:endParaRPr>
          </a:p>
        </p:txBody>
      </p:sp>
    </p:spTree>
    <p:extLst>
      <p:ext uri="{BB962C8B-B14F-4D97-AF65-F5344CB8AC3E}">
        <p14:creationId xmlns:p14="http://schemas.microsoft.com/office/powerpoint/2010/main" val="706871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BDA7F2-6D9D-C713-D6E2-2C2573B367B4}"/>
            </a:ext>
          </a:extLst>
        </p:cNvPr>
        <p:cNvGrpSpPr/>
        <p:nvPr/>
      </p:nvGrpSpPr>
      <p:grpSpPr>
        <a:xfrm>
          <a:off x="0" y="0"/>
          <a:ext cx="0" cy="0"/>
          <a:chOff x="0" y="0"/>
          <a:chExt cx="0" cy="0"/>
        </a:xfrm>
      </p:grpSpPr>
      <p:pic>
        <p:nvPicPr>
          <p:cNvPr id="5" name="Picture 4" descr="A screenshot of a website&#10;&#10;AI-generated content may be incorrect.">
            <a:extLst>
              <a:ext uri="{FF2B5EF4-FFF2-40B4-BE49-F238E27FC236}">
                <a16:creationId xmlns:a16="http://schemas.microsoft.com/office/drawing/2014/main" id="{6D6DBACF-583C-F07C-444E-B023EB682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5833"/>
            <a:ext cx="12192000" cy="5486401"/>
          </a:xfrm>
          <a:prstGeom prst="rect">
            <a:avLst/>
          </a:prstGeom>
        </p:spPr>
      </p:pic>
      <p:sp>
        <p:nvSpPr>
          <p:cNvPr id="3" name="TextBox 2">
            <a:extLst>
              <a:ext uri="{FF2B5EF4-FFF2-40B4-BE49-F238E27FC236}">
                <a16:creationId xmlns:a16="http://schemas.microsoft.com/office/drawing/2014/main" id="{7FD82FD3-5B79-AE12-706D-FF18B71C14D3}"/>
              </a:ext>
            </a:extLst>
          </p:cNvPr>
          <p:cNvSpPr txBox="1"/>
          <p:nvPr/>
        </p:nvSpPr>
        <p:spPr>
          <a:xfrm>
            <a:off x="6040835" y="6134765"/>
            <a:ext cx="58986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800">
                <a:latin typeface="Roboto"/>
                <a:ea typeface="+mn-lt"/>
                <a:cs typeface="+mn-lt"/>
                <a:hlinkClick r:id="rId4"/>
              </a:rPr>
              <a:t>https://enactus.ca/</a:t>
            </a:r>
            <a:endParaRPr lang="en-US" sz="2800">
              <a:latin typeface="Roboto"/>
              <a:ea typeface="Roboto"/>
              <a:cs typeface="Roboto"/>
              <a:hlinkClick r:id="rId4"/>
            </a:endParaRPr>
          </a:p>
        </p:txBody>
      </p:sp>
      <p:sp>
        <p:nvSpPr>
          <p:cNvPr id="4" name="Arrow: Right 3">
            <a:extLst>
              <a:ext uri="{FF2B5EF4-FFF2-40B4-BE49-F238E27FC236}">
                <a16:creationId xmlns:a16="http://schemas.microsoft.com/office/drawing/2014/main" id="{0C18520D-8A10-1786-4FA4-1D24A9C91F40}"/>
              </a:ext>
            </a:extLst>
          </p:cNvPr>
          <p:cNvSpPr/>
          <p:nvPr/>
        </p:nvSpPr>
        <p:spPr>
          <a:xfrm rot="14940000">
            <a:off x="7412273" y="1212116"/>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2290368-01CE-5FFD-4A92-33558EF98CAD}"/>
              </a:ext>
            </a:extLst>
          </p:cNvPr>
          <p:cNvSpPr/>
          <p:nvPr/>
        </p:nvSpPr>
        <p:spPr>
          <a:xfrm>
            <a:off x="4540190" y="1060209"/>
            <a:ext cx="2031182" cy="237239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90471485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7C5E36-C15F-3D4C-2C7E-436365905496}"/>
              </a:ext>
            </a:extLst>
          </p:cNvPr>
          <p:cNvSpPr>
            <a:spLocks noGrp="1"/>
          </p:cNvSpPr>
          <p:nvPr>
            <p:ph type="body" sz="quarter" idx="10"/>
          </p:nvPr>
        </p:nvSpPr>
        <p:spPr>
          <a:xfrm>
            <a:off x="838200" y="1669754"/>
            <a:ext cx="5746735" cy="4011909"/>
          </a:xfrm>
        </p:spPr>
        <p:txBody>
          <a:bodyPr vert="horz" lIns="91440" tIns="45720" rIns="91440" bIns="45720" rtlCol="0" anchor="t">
            <a:noAutofit/>
          </a:bodyPr>
          <a:lstStyle/>
          <a:p>
            <a:r>
              <a:rPr lang="en-US" sz="3200">
                <a:latin typeface="Roboto"/>
                <a:ea typeface="Roboto"/>
                <a:cs typeface="Roboto"/>
              </a:rPr>
              <a:t>Retrouvez toutes les dates clés et échéances en un seul endroit</a:t>
            </a:r>
          </a:p>
          <a:p>
            <a:endParaRPr lang="en-US" sz="3200" dirty="0">
              <a:latin typeface="Roboto"/>
              <a:ea typeface="Roboto"/>
              <a:cs typeface="Roboto"/>
            </a:endParaRPr>
          </a:p>
          <a:p>
            <a:r>
              <a:rPr lang="en-US" sz="3200">
                <a:latin typeface="Roboto"/>
                <a:ea typeface="Roboto"/>
                <a:cs typeface="Roboto"/>
              </a:rPr>
              <a:t>Lien: </a:t>
            </a:r>
            <a:r>
              <a:rPr lang="en-US" sz="3200" dirty="0">
                <a:latin typeface="Roboto"/>
                <a:ea typeface="Roboto"/>
                <a:cs typeface="Roboto"/>
                <a:hlinkClick r:id="rId3"/>
              </a:rPr>
              <a:t>https://enactus.ca/events/</a:t>
            </a:r>
            <a:endParaRPr lang="en-US" sz="3200" dirty="0">
              <a:latin typeface="Roboto"/>
              <a:ea typeface="Roboto"/>
              <a:cs typeface="Roboto"/>
            </a:endParaRPr>
          </a:p>
          <a:p>
            <a:endParaRPr lang="en-US" sz="3200">
              <a:latin typeface="Roboto"/>
              <a:ea typeface="Roboto"/>
              <a:cs typeface="Roboto"/>
            </a:endParaRPr>
          </a:p>
        </p:txBody>
      </p:sp>
      <p:pic>
        <p:nvPicPr>
          <p:cNvPr id="5" name="Picture 4">
            <a:extLst>
              <a:ext uri="{FF2B5EF4-FFF2-40B4-BE49-F238E27FC236}">
                <a16:creationId xmlns:a16="http://schemas.microsoft.com/office/drawing/2014/main" id="{427EF946-B712-7402-E857-D2C0B59FC00A}"/>
              </a:ext>
            </a:extLst>
          </p:cNvPr>
          <p:cNvPicPr>
            <a:picLocks noChangeAspect="1"/>
          </p:cNvPicPr>
          <p:nvPr/>
        </p:nvPicPr>
        <p:blipFill>
          <a:blip r:embed="rId4"/>
          <a:stretch>
            <a:fillRect/>
          </a:stretch>
        </p:blipFill>
        <p:spPr>
          <a:xfrm>
            <a:off x="6803982" y="-3017"/>
            <a:ext cx="5187831" cy="6340220"/>
          </a:xfrm>
          <a:prstGeom prst="rect">
            <a:avLst/>
          </a:prstGeom>
        </p:spPr>
      </p:pic>
      <p:sp>
        <p:nvSpPr>
          <p:cNvPr id="8" name="Title 1">
            <a:extLst>
              <a:ext uri="{FF2B5EF4-FFF2-40B4-BE49-F238E27FC236}">
                <a16:creationId xmlns:a16="http://schemas.microsoft.com/office/drawing/2014/main" id="{7C4BFF25-C2E2-EE0F-B96E-3C972B367A45}"/>
              </a:ext>
            </a:extLst>
          </p:cNvPr>
          <p:cNvSpPr>
            <a:spLocks noGrp="1"/>
          </p:cNvSpPr>
          <p:nvPr>
            <p:ph type="title"/>
          </p:nvPr>
        </p:nvSpPr>
        <p:spPr>
          <a:xfrm>
            <a:off x="838200" y="365126"/>
            <a:ext cx="10515600" cy="900339"/>
          </a:xfrm>
        </p:spPr>
        <p:txBody>
          <a:bodyPr>
            <a:normAutofit fontScale="90000"/>
          </a:bodyPr>
          <a:lstStyle/>
          <a:p>
            <a:r>
              <a:rPr lang="en-US">
                <a:latin typeface="Knockout 28 Junior Feathrwt"/>
              </a:rPr>
              <a:t>Événements &amp; dates </a:t>
            </a:r>
            <a:br>
              <a:rPr lang="en-US" dirty="0">
                <a:latin typeface="Knockout 28 Junior Feathrwt"/>
              </a:rPr>
            </a:br>
            <a:r>
              <a:rPr lang="en-US">
                <a:latin typeface="Knockout 28 Junior Feathrwt"/>
              </a:rPr>
              <a:t>limites</a:t>
            </a:r>
            <a:endParaRPr lang="en-US">
              <a:solidFill>
                <a:srgbClr val="000000"/>
              </a:solidFill>
              <a:latin typeface="Knockout 28 Junior Feathrwt"/>
            </a:endParaRPr>
          </a:p>
        </p:txBody>
      </p:sp>
    </p:spTree>
    <p:extLst>
      <p:ext uri="{BB962C8B-B14F-4D97-AF65-F5344CB8AC3E}">
        <p14:creationId xmlns:p14="http://schemas.microsoft.com/office/powerpoint/2010/main" val="85995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21403-C49F-2C2B-7495-38EB3E658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2EC71-62A6-65A6-B2CD-62208663CC80}"/>
              </a:ext>
            </a:extLst>
          </p:cNvPr>
          <p:cNvSpPr>
            <a:spLocks noGrp="1"/>
          </p:cNvSpPr>
          <p:nvPr>
            <p:ph type="title"/>
          </p:nvPr>
        </p:nvSpPr>
        <p:spPr/>
        <p:txBody>
          <a:bodyPr>
            <a:normAutofit fontScale="90000"/>
          </a:bodyPr>
          <a:lstStyle/>
          <a:p>
            <a:r>
              <a:rPr lang="en-US">
                <a:latin typeface="Knockout 28 Junior Feathrwt"/>
              </a:rPr>
              <a:t>Événements &amp; dates </a:t>
            </a:r>
            <a:br>
              <a:rPr lang="en-US" dirty="0">
                <a:latin typeface="Knockout 28 Junior Feathrwt"/>
              </a:rPr>
            </a:br>
            <a:r>
              <a:rPr lang="en-US">
                <a:latin typeface="Knockout 28 Junior Feathrwt"/>
              </a:rPr>
              <a:t>limites</a:t>
            </a:r>
            <a:endParaRPr lang="en-US">
              <a:solidFill>
                <a:srgbClr val="000000"/>
              </a:solidFill>
              <a:latin typeface="Knockout 28 Junior Feathrwt"/>
            </a:endParaRPr>
          </a:p>
        </p:txBody>
      </p:sp>
      <p:sp>
        <p:nvSpPr>
          <p:cNvPr id="3" name="Text Placeholder 2">
            <a:extLst>
              <a:ext uri="{FF2B5EF4-FFF2-40B4-BE49-F238E27FC236}">
                <a16:creationId xmlns:a16="http://schemas.microsoft.com/office/drawing/2014/main" id="{4C6D2C37-42BE-5832-0E21-0F7357B0865E}"/>
              </a:ext>
            </a:extLst>
          </p:cNvPr>
          <p:cNvSpPr>
            <a:spLocks noGrp="1"/>
          </p:cNvSpPr>
          <p:nvPr>
            <p:ph type="body" sz="quarter" idx="10"/>
          </p:nvPr>
        </p:nvSpPr>
        <p:spPr>
          <a:xfrm>
            <a:off x="838200" y="1669754"/>
            <a:ext cx="5746735" cy="4011909"/>
          </a:xfrm>
        </p:spPr>
        <p:txBody>
          <a:bodyPr vert="horz" lIns="91440" tIns="45720" rIns="91440" bIns="45720" rtlCol="0" anchor="t">
            <a:noAutofit/>
          </a:bodyPr>
          <a:lstStyle/>
          <a:p>
            <a:r>
              <a:rPr lang="en-US" sz="3200" err="1">
                <a:latin typeface="Roboto"/>
                <a:ea typeface="Roboto Condensed"/>
                <a:cs typeface="Roboto Condensed"/>
              </a:rPr>
              <a:t>Filtrez</a:t>
            </a:r>
            <a:r>
              <a:rPr lang="en-US" sz="3200" dirty="0">
                <a:latin typeface="Roboto"/>
                <a:ea typeface="Roboto Condensed"/>
                <a:cs typeface="Roboto Condensed"/>
              </a:rPr>
              <a:t> par </a:t>
            </a:r>
            <a:r>
              <a:rPr lang="en-US" sz="3200" err="1">
                <a:latin typeface="Roboto"/>
                <a:ea typeface="Roboto Condensed"/>
                <a:cs typeface="Roboto Condensed"/>
              </a:rPr>
              <a:t>événements</a:t>
            </a:r>
            <a:r>
              <a:rPr lang="en-US" sz="3200" dirty="0">
                <a:latin typeface="Roboto"/>
                <a:ea typeface="Roboto Condensed"/>
                <a:cs typeface="Roboto Condensed"/>
              </a:rPr>
              <a:t>, </a:t>
            </a:r>
            <a:r>
              <a:rPr lang="en-US" sz="3200" err="1">
                <a:latin typeface="Roboto"/>
                <a:ea typeface="Roboto Condensed"/>
                <a:cs typeface="Roboto Condensed"/>
              </a:rPr>
              <a:t>compétitions</a:t>
            </a:r>
            <a:r>
              <a:rPr lang="en-US" sz="3200" dirty="0">
                <a:latin typeface="Roboto"/>
                <a:ea typeface="Roboto Condensed"/>
                <a:cs typeface="Roboto Condensed"/>
              </a:rPr>
              <a:t>… </a:t>
            </a:r>
            <a:endParaRPr lang="en-US" dirty="0">
              <a:latin typeface="Roboto"/>
              <a:ea typeface="Roboto Condensed"/>
              <a:cs typeface="Roboto Condensed"/>
            </a:endParaRPr>
          </a:p>
          <a:p>
            <a:pPr marL="0" indent="0">
              <a:buNone/>
            </a:pPr>
            <a:endParaRPr lang="en-US" sz="3200" dirty="0">
              <a:latin typeface="Roboto"/>
              <a:ea typeface="Roboto Condensed" panose="02000000000000000000" pitchFamily="2" charset="0"/>
              <a:cs typeface="Roboto Condensed" panose="02000000000000000000" pitchFamily="2" charset="0"/>
            </a:endParaRPr>
          </a:p>
          <a:p>
            <a:pPr marL="0" indent="0">
              <a:buNone/>
            </a:pPr>
            <a:endParaRPr lang="en-US" sz="3200" dirty="0">
              <a:latin typeface="Roboto"/>
              <a:ea typeface="Roboto Condensed"/>
              <a:cs typeface="Roboto Condensed"/>
            </a:endParaRPr>
          </a:p>
          <a:p>
            <a:pPr marL="0" indent="0">
              <a:buNone/>
            </a:pPr>
            <a:endParaRPr lang="en-US" sz="3200" dirty="0">
              <a:latin typeface="Roboto"/>
              <a:ea typeface="Roboto Condensed"/>
              <a:cs typeface="Roboto Condensed"/>
            </a:endParaRPr>
          </a:p>
          <a:p>
            <a:pPr marL="0" indent="0">
              <a:buNone/>
            </a:pPr>
            <a:endParaRPr lang="en-US" sz="3200" dirty="0">
              <a:latin typeface="Roboto"/>
              <a:ea typeface="Roboto Condensed"/>
              <a:cs typeface="Roboto Condensed"/>
            </a:endParaRPr>
          </a:p>
          <a:p>
            <a:pPr marL="0" indent="0">
              <a:buNone/>
            </a:pPr>
            <a:endParaRPr lang="en-US" sz="3200" dirty="0">
              <a:latin typeface="Roboto"/>
              <a:ea typeface="Roboto Condensed"/>
              <a:cs typeface="Roboto Condensed"/>
            </a:endParaRPr>
          </a:p>
          <a:p>
            <a:r>
              <a:rPr lang="en-US" sz="3200" dirty="0">
                <a:latin typeface="Roboto"/>
                <a:ea typeface="Roboto Condensed"/>
                <a:cs typeface="Roboto Condensed"/>
              </a:rPr>
              <a:t>Lien: </a:t>
            </a:r>
            <a:r>
              <a:rPr lang="en-US" sz="3200" dirty="0">
                <a:latin typeface="Roboto"/>
                <a:ea typeface="Roboto Condensed"/>
                <a:cs typeface="Roboto Condensed"/>
                <a:hlinkClick r:id="rId3"/>
              </a:rPr>
              <a:t>https://enactus.ca/events/</a:t>
            </a:r>
            <a:endParaRPr lang="en-US" sz="3200">
              <a:latin typeface="Roboto"/>
              <a:ea typeface="Roboto Condensed" panose="02000000000000000000" pitchFamily="2" charset="0"/>
              <a:cs typeface="Roboto Condensed" panose="02000000000000000000" pitchFamily="2" charset="0"/>
            </a:endParaRPr>
          </a:p>
          <a:p>
            <a:endParaRPr lang="en-US" sz="3200" dirty="0">
              <a:latin typeface="Roboto"/>
              <a:cs typeface="Roboto Light"/>
            </a:endParaRPr>
          </a:p>
        </p:txBody>
      </p:sp>
      <p:pic>
        <p:nvPicPr>
          <p:cNvPr id="5" name="Picture 4">
            <a:extLst>
              <a:ext uri="{FF2B5EF4-FFF2-40B4-BE49-F238E27FC236}">
                <a16:creationId xmlns:a16="http://schemas.microsoft.com/office/drawing/2014/main" id="{8C49BD68-9359-F8C5-EA7F-FEDBAB1EE78B}"/>
              </a:ext>
            </a:extLst>
          </p:cNvPr>
          <p:cNvPicPr>
            <a:picLocks noChangeAspect="1"/>
          </p:cNvPicPr>
          <p:nvPr/>
        </p:nvPicPr>
        <p:blipFill>
          <a:blip r:embed="rId4"/>
          <a:stretch>
            <a:fillRect/>
          </a:stretch>
        </p:blipFill>
        <p:spPr>
          <a:xfrm>
            <a:off x="6803982" y="-3017"/>
            <a:ext cx="5187831" cy="6340220"/>
          </a:xfrm>
          <a:prstGeom prst="rect">
            <a:avLst/>
          </a:prstGeom>
        </p:spPr>
      </p:pic>
      <p:sp>
        <p:nvSpPr>
          <p:cNvPr id="6" name="Oval 5">
            <a:extLst>
              <a:ext uri="{FF2B5EF4-FFF2-40B4-BE49-F238E27FC236}">
                <a16:creationId xmlns:a16="http://schemas.microsoft.com/office/drawing/2014/main" id="{6BF4CE78-0AFF-6877-A227-88107781F269}"/>
              </a:ext>
            </a:extLst>
          </p:cNvPr>
          <p:cNvSpPr/>
          <p:nvPr/>
        </p:nvSpPr>
        <p:spPr>
          <a:xfrm>
            <a:off x="6756400" y="1066799"/>
            <a:ext cx="5215466" cy="149013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476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673F0C-6A02-4E0B-AAA6-1BBA13DF4911}"/>
              </a:ext>
            </a:extLst>
          </p:cNvPr>
          <p:cNvSpPr/>
          <p:nvPr/>
        </p:nvSpPr>
        <p:spPr>
          <a:xfrm>
            <a:off x="844497" y="1735997"/>
            <a:ext cx="6179843" cy="4524315"/>
          </a:xfrm>
          <a:prstGeom prst="rect">
            <a:avLst/>
          </a:prstGeom>
        </p:spPr>
        <p:txBody>
          <a:bodyPr wrap="square" lIns="91440" tIns="45720" rIns="91440" bIns="45720" anchor="t">
            <a:spAutoFit/>
          </a:bodyPr>
          <a:lstStyle/>
          <a:p>
            <a:r>
              <a:rPr lang="en-US" sz="2400">
                <a:solidFill>
                  <a:srgbClr val="515356"/>
                </a:solidFill>
                <a:latin typeface="Roboto"/>
                <a:ea typeface="Roboto"/>
                <a:cs typeface="Roboto"/>
              </a:rPr>
              <a:t>La plateforme d’inscription et de suivi</a:t>
            </a:r>
            <a:br>
              <a:rPr lang="en-US" sz="2400" dirty="0">
                <a:latin typeface="Roboto"/>
                <a:ea typeface="Roboto"/>
                <a:cs typeface="Roboto"/>
              </a:rPr>
            </a:br>
            <a:r>
              <a:rPr lang="en-US" sz="2400">
                <a:solidFill>
                  <a:srgbClr val="515356"/>
                </a:solidFill>
                <a:latin typeface="Roboto"/>
                <a:ea typeface="Roboto"/>
                <a:cs typeface="Roboto"/>
              </a:rPr>
              <a:t>s’appelle désormais </a:t>
            </a:r>
            <a:r>
              <a:rPr lang="en-US" sz="2400" b="1" dirty="0">
                <a:solidFill>
                  <a:srgbClr val="515356"/>
                </a:solidFill>
                <a:latin typeface="Roboto"/>
                <a:ea typeface="Roboto"/>
                <a:cs typeface="Roboto"/>
              </a:rPr>
              <a:t>CACTUS </a:t>
            </a:r>
            <a:r>
              <a:rPr lang="en-US" sz="2400" dirty="0">
                <a:solidFill>
                  <a:srgbClr val="515356"/>
                </a:solidFill>
                <a:latin typeface="Roboto"/>
                <a:ea typeface="Roboto"/>
                <a:cs typeface="Roboto"/>
              </a:rPr>
              <a:t> — un centre pour :</a:t>
            </a:r>
          </a:p>
          <a:p>
            <a:pPr marL="342900" indent="-342900">
              <a:buFont typeface="Arial"/>
              <a:buChar char="•"/>
            </a:pPr>
            <a:r>
              <a:rPr lang="en-US" sz="2400">
                <a:solidFill>
                  <a:srgbClr val="515356"/>
                </a:solidFill>
                <a:latin typeface="Roboto"/>
                <a:ea typeface="Roboto"/>
                <a:cs typeface="Roboto"/>
              </a:rPr>
              <a:t>L’inscription aux événements (sessions de formation, expositions, sommets, etc.)</a:t>
            </a:r>
            <a:endParaRPr lang="en-US" sz="2400" dirty="0">
              <a:solidFill>
                <a:srgbClr val="515356"/>
              </a:solidFill>
              <a:latin typeface="Roboto"/>
              <a:ea typeface="Roboto"/>
              <a:cs typeface="Roboto"/>
            </a:endParaRPr>
          </a:p>
          <a:p>
            <a:pPr marL="342900" indent="-342900">
              <a:buFont typeface="Arial"/>
              <a:buChar char="•"/>
            </a:pPr>
            <a:r>
              <a:rPr lang="en-US" sz="2400">
                <a:solidFill>
                  <a:srgbClr val="515356"/>
                </a:solidFill>
                <a:latin typeface="Roboto"/>
                <a:ea typeface="Roboto"/>
                <a:cs typeface="Roboto"/>
              </a:rPr>
              <a:t>Le suivi des heures de bénévolat</a:t>
            </a:r>
            <a:endParaRPr lang="en-US" sz="2400">
              <a:solidFill>
                <a:srgbClr val="000000"/>
              </a:solidFill>
              <a:latin typeface="Roboto"/>
              <a:ea typeface="Roboto"/>
              <a:cs typeface="Roboto"/>
            </a:endParaRPr>
          </a:p>
          <a:p>
            <a:pPr marL="342900" indent="-342900">
              <a:buFont typeface="Arial"/>
              <a:buChar char="•"/>
            </a:pPr>
            <a:r>
              <a:rPr lang="en-US" sz="2400">
                <a:solidFill>
                  <a:srgbClr val="515356"/>
                </a:solidFill>
                <a:latin typeface="Roboto"/>
                <a:ea typeface="Roboto"/>
                <a:cs typeface="Roboto"/>
              </a:rPr>
              <a:t>Le rapport final</a:t>
            </a:r>
            <a:endParaRPr lang="en-US" sz="2400">
              <a:solidFill>
                <a:srgbClr val="000000"/>
              </a:solidFill>
              <a:latin typeface="Roboto"/>
              <a:ea typeface="Roboto"/>
              <a:cs typeface="Roboto"/>
            </a:endParaRPr>
          </a:p>
          <a:p>
            <a:pPr marL="342900" indent="-342900">
              <a:buFont typeface="Arial"/>
              <a:buChar char="•"/>
            </a:pPr>
            <a:r>
              <a:rPr lang="en-US" sz="2400">
                <a:solidFill>
                  <a:srgbClr val="515356"/>
                </a:solidFill>
                <a:latin typeface="Roboto"/>
                <a:ea typeface="Roboto"/>
                <a:cs typeface="Roboto"/>
              </a:rPr>
              <a:t>Les mises en nomination pour les prix et bourses</a:t>
            </a:r>
            <a:endParaRPr lang="en-US" sz="2400">
              <a:solidFill>
                <a:srgbClr val="000000"/>
              </a:solidFill>
              <a:latin typeface="Roboto"/>
              <a:ea typeface="Roboto"/>
              <a:cs typeface="Roboto"/>
            </a:endParaRPr>
          </a:p>
          <a:p>
            <a:pPr marL="342900" indent="-342900">
              <a:buFont typeface="Arial"/>
              <a:buChar char="•"/>
            </a:pPr>
            <a:r>
              <a:rPr lang="en-US" sz="2400">
                <a:solidFill>
                  <a:srgbClr val="515356"/>
                </a:solidFill>
                <a:latin typeface="Roboto"/>
                <a:ea typeface="Roboto"/>
                <a:cs typeface="Roboto"/>
              </a:rPr>
              <a:t>Les demandes pour l’Accélérateur de projets</a:t>
            </a:r>
            <a:endParaRPr lang="en-US" sz="2400">
              <a:solidFill>
                <a:srgbClr val="000000"/>
              </a:solidFill>
              <a:latin typeface="Calibri" panose="020F0502020204030204"/>
              <a:ea typeface="Calibri" panose="020F0502020204030204"/>
              <a:cs typeface="Calibri" panose="020F0502020204030204"/>
            </a:endParaRPr>
          </a:p>
          <a:p>
            <a:pPr marL="342900" indent="-342900">
              <a:buFont typeface="Arial"/>
              <a:buChar char="•"/>
            </a:pPr>
            <a:r>
              <a:rPr lang="en-US" sz="2400">
                <a:solidFill>
                  <a:srgbClr val="515356"/>
                </a:solidFill>
                <a:latin typeface="Roboto"/>
                <a:ea typeface="Roboto"/>
                <a:cs typeface="Roboto"/>
              </a:rPr>
              <a:t>Et bien plus encore !</a:t>
            </a:r>
            <a:endParaRPr lang="en-US" sz="2400" dirty="0">
              <a:solidFill>
                <a:srgbClr val="515356"/>
              </a:solidFill>
              <a:latin typeface="Roboto"/>
              <a:ea typeface="Roboto"/>
              <a:cs typeface="Roboto"/>
            </a:endParaRPr>
          </a:p>
        </p:txBody>
      </p:sp>
      <p:sp>
        <p:nvSpPr>
          <p:cNvPr id="4" name="Title 3">
            <a:extLst>
              <a:ext uri="{FF2B5EF4-FFF2-40B4-BE49-F238E27FC236}">
                <a16:creationId xmlns:a16="http://schemas.microsoft.com/office/drawing/2014/main" id="{878E07DC-E156-E76B-1ED9-27D1B897C6FD}"/>
              </a:ext>
            </a:extLst>
          </p:cNvPr>
          <p:cNvSpPr>
            <a:spLocks noGrp="1"/>
          </p:cNvSpPr>
          <p:nvPr>
            <p:ph type="title"/>
          </p:nvPr>
        </p:nvSpPr>
        <p:spPr/>
        <p:txBody>
          <a:bodyPr>
            <a:normAutofit fontScale="90000"/>
          </a:bodyPr>
          <a:lstStyle/>
          <a:p>
            <a:r>
              <a:rPr lang="en-US">
                <a:latin typeface="Knockout 28 Junior Feathrwt"/>
              </a:rPr>
              <a:t>Bienvenue à Enactus CACTUS!</a:t>
            </a:r>
            <a:endParaRPr lang="en-US"/>
          </a:p>
        </p:txBody>
      </p:sp>
      <p:pic>
        <p:nvPicPr>
          <p:cNvPr id="7" name="Picture 6" descr="A screenshot of a chat&#10;&#10;AI-generated content may be incorrect.">
            <a:extLst>
              <a:ext uri="{FF2B5EF4-FFF2-40B4-BE49-F238E27FC236}">
                <a16:creationId xmlns:a16="http://schemas.microsoft.com/office/drawing/2014/main" id="{4E734F1B-0239-F266-BD6D-4DAF608A852A}"/>
              </a:ext>
            </a:extLst>
          </p:cNvPr>
          <p:cNvPicPr>
            <a:picLocks noChangeAspect="1"/>
          </p:cNvPicPr>
          <p:nvPr/>
        </p:nvPicPr>
        <p:blipFill>
          <a:blip r:embed="rId3"/>
          <a:stretch>
            <a:fillRect/>
          </a:stretch>
        </p:blipFill>
        <p:spPr>
          <a:xfrm>
            <a:off x="7174526" y="1549830"/>
            <a:ext cx="4739693" cy="4197457"/>
          </a:xfrm>
          <a:prstGeom prst="rect">
            <a:avLst/>
          </a:prstGeom>
        </p:spPr>
      </p:pic>
      <p:sp>
        <p:nvSpPr>
          <p:cNvPr id="10" name="TextBox 9">
            <a:extLst>
              <a:ext uri="{FF2B5EF4-FFF2-40B4-BE49-F238E27FC236}">
                <a16:creationId xmlns:a16="http://schemas.microsoft.com/office/drawing/2014/main" id="{E721BDB1-3362-0BAE-FC42-38EBB52ABDDF}"/>
              </a:ext>
            </a:extLst>
          </p:cNvPr>
          <p:cNvSpPr txBox="1"/>
          <p:nvPr/>
        </p:nvSpPr>
        <p:spPr>
          <a:xfrm>
            <a:off x="873792" y="1184486"/>
            <a:ext cx="91362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latin typeface="Roboto"/>
                <a:ea typeface="Roboto"/>
                <a:cs typeface="Roboto"/>
              </a:rPr>
              <a:t>(</a:t>
            </a:r>
            <a:r>
              <a:rPr lang="en-US" b="1" i="1">
                <a:latin typeface="Roboto"/>
                <a:ea typeface="Roboto"/>
                <a:cs typeface="Roboto"/>
              </a:rPr>
              <a:t>C</a:t>
            </a:r>
            <a:r>
              <a:rPr lang="en-US" i="1">
                <a:latin typeface="Roboto"/>
                <a:ea typeface="Roboto"/>
                <a:cs typeface="Roboto"/>
              </a:rPr>
              <a:t>ommunity </a:t>
            </a:r>
            <a:r>
              <a:rPr lang="en-US" b="1" i="1">
                <a:latin typeface="Roboto"/>
                <a:ea typeface="Roboto"/>
                <a:cs typeface="Roboto"/>
              </a:rPr>
              <a:t>A</a:t>
            </a:r>
            <a:r>
              <a:rPr lang="en-US" i="1">
                <a:latin typeface="Roboto"/>
                <a:ea typeface="Roboto"/>
                <a:cs typeface="Roboto"/>
              </a:rPr>
              <a:t>ction </a:t>
            </a:r>
            <a:r>
              <a:rPr lang="en-US" b="1" i="1">
                <a:latin typeface="Roboto"/>
                <a:ea typeface="Roboto"/>
                <a:cs typeface="Roboto"/>
              </a:rPr>
              <a:t>C</a:t>
            </a:r>
            <a:r>
              <a:rPr lang="en-US" i="1">
                <a:latin typeface="Roboto"/>
                <a:ea typeface="Roboto"/>
                <a:cs typeface="Roboto"/>
              </a:rPr>
              <a:t>entre </a:t>
            </a:r>
            <a:r>
              <a:rPr lang="en-US" b="1" i="1">
                <a:latin typeface="Roboto"/>
                <a:ea typeface="Roboto"/>
                <a:cs typeface="Roboto"/>
              </a:rPr>
              <a:t>T</a:t>
            </a:r>
            <a:r>
              <a:rPr lang="en-US" i="1">
                <a:latin typeface="Roboto"/>
                <a:ea typeface="Roboto"/>
                <a:cs typeface="Roboto"/>
              </a:rPr>
              <a:t>o </a:t>
            </a:r>
            <a:r>
              <a:rPr lang="en-US" b="1" i="1">
                <a:latin typeface="Roboto"/>
                <a:ea typeface="Roboto"/>
                <a:cs typeface="Roboto"/>
              </a:rPr>
              <a:t>U</a:t>
            </a:r>
            <a:r>
              <a:rPr lang="en-US" i="1">
                <a:latin typeface="Roboto"/>
                <a:ea typeface="Roboto"/>
                <a:cs typeface="Roboto"/>
              </a:rPr>
              <a:t>nlock </a:t>
            </a:r>
            <a:r>
              <a:rPr lang="en-US" b="1" i="1">
                <a:latin typeface="Roboto"/>
                <a:ea typeface="Roboto"/>
                <a:cs typeface="Roboto"/>
              </a:rPr>
              <a:t>S</a:t>
            </a:r>
            <a:r>
              <a:rPr lang="en-US" i="1">
                <a:latin typeface="Roboto"/>
                <a:ea typeface="Roboto"/>
                <a:cs typeface="Roboto"/>
              </a:rPr>
              <a:t>uccess)</a:t>
            </a:r>
          </a:p>
        </p:txBody>
      </p:sp>
      <p:sp>
        <p:nvSpPr>
          <p:cNvPr id="11" name="TextBox 10">
            <a:extLst>
              <a:ext uri="{FF2B5EF4-FFF2-40B4-BE49-F238E27FC236}">
                <a16:creationId xmlns:a16="http://schemas.microsoft.com/office/drawing/2014/main" id="{2F4AB043-D49D-7E5D-5B31-290C6C86371A}"/>
              </a:ext>
            </a:extLst>
          </p:cNvPr>
          <p:cNvSpPr txBox="1"/>
          <p:nvPr/>
        </p:nvSpPr>
        <p:spPr>
          <a:xfrm>
            <a:off x="4680958" y="5912603"/>
            <a:ext cx="737155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515656"/>
                </a:solidFill>
                <a:latin typeface="Roboto"/>
                <a:cs typeface="Segoe UI"/>
                <a:hlinkClick r:id="rId4"/>
              </a:rPr>
              <a:t>Inscription</a:t>
            </a:r>
            <a:r>
              <a:rPr lang="en-US" sz="2000" b="1" dirty="0">
                <a:solidFill>
                  <a:srgbClr val="515656"/>
                </a:solidFill>
                <a:latin typeface="Roboto"/>
                <a:cs typeface="Segoe UI"/>
                <a:hlinkClick r:id="rId4">
                  <a:extLst>
                    <a:ext uri="{A12FA001-AC4F-418D-AE19-62706E023703}">
                      <ahyp:hlinkClr xmlns:ahyp="http://schemas.microsoft.com/office/drawing/2018/hyperlinkcolor" val="tx"/>
                    </a:ext>
                  </a:extLst>
                </a:hlinkClick>
              </a:rPr>
              <a:t> 2025-2026 </a:t>
            </a:r>
            <a:r>
              <a:rPr lang="en-US" sz="2000" b="1" dirty="0">
                <a:solidFill>
                  <a:srgbClr val="515656"/>
                </a:solidFill>
                <a:latin typeface="Roboto"/>
                <a:cs typeface="Segoe UI"/>
                <a:hlinkClick r:id="rId4"/>
              </a:rPr>
              <a:t>ouverte dès maintenant dans </a:t>
            </a:r>
            <a:r>
              <a:rPr lang="en-US" sz="2000" b="1" dirty="0">
                <a:solidFill>
                  <a:srgbClr val="515656"/>
                </a:solidFill>
                <a:latin typeface="Roboto"/>
                <a:cs typeface="Segoe UI"/>
                <a:hlinkClick r:id="rId4">
                  <a:extLst>
                    <a:ext uri="{A12FA001-AC4F-418D-AE19-62706E023703}">
                      <ahyp:hlinkClr xmlns:ahyp="http://schemas.microsoft.com/office/drawing/2018/hyperlinkcolor" val="tx"/>
                    </a:ext>
                  </a:extLst>
                </a:hlinkClick>
              </a:rPr>
              <a:t>CACTUS !</a:t>
            </a:r>
            <a:endParaRPr lang="en-US" sz="2000" b="1" dirty="0">
              <a:solidFill>
                <a:srgbClr val="515656"/>
              </a:solidFill>
              <a:latin typeface="Roboto"/>
              <a:ea typeface="Roboto"/>
              <a:cs typeface="Segoe UI"/>
            </a:endParaRPr>
          </a:p>
        </p:txBody>
      </p:sp>
    </p:spTree>
    <p:extLst>
      <p:ext uri="{BB962C8B-B14F-4D97-AF65-F5344CB8AC3E}">
        <p14:creationId xmlns:p14="http://schemas.microsoft.com/office/powerpoint/2010/main" val="31277314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4AB29-AE61-6C70-C4B2-6A52070D57D9}"/>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5AF38876-6CDC-15E1-5060-ACB041FC47F0}"/>
              </a:ext>
            </a:extLst>
          </p:cNvPr>
          <p:cNvSpPr/>
          <p:nvPr/>
        </p:nvSpPr>
        <p:spPr>
          <a:xfrm>
            <a:off x="830120" y="1712077"/>
            <a:ext cx="5160098" cy="3600986"/>
          </a:xfrm>
          <a:prstGeom prst="rect">
            <a:avLst/>
          </a:prstGeom>
        </p:spPr>
        <p:txBody>
          <a:bodyPr wrap="square" lIns="91440" tIns="45720" rIns="91440" bIns="45720" anchor="t">
            <a:spAutoFit/>
          </a:bodyPr>
          <a:lstStyle/>
          <a:p>
            <a:r>
              <a:rPr lang="en-US" sz="3200" b="1">
                <a:solidFill>
                  <a:srgbClr val="515356"/>
                </a:solidFill>
                <a:latin typeface="Roboto"/>
                <a:ea typeface="Roboto"/>
                <a:cs typeface="Roboto"/>
              </a:rPr>
              <a:t>Nouveauté cette année :</a:t>
            </a:r>
            <a:endParaRPr lang="en-US" sz="3200" b="1">
              <a:solidFill>
                <a:srgbClr val="000000"/>
              </a:solidFill>
              <a:latin typeface="Roboto"/>
              <a:ea typeface="Roboto"/>
              <a:cs typeface="Roboto"/>
            </a:endParaRPr>
          </a:p>
          <a:p>
            <a:pPr marL="342900" indent="-342900">
              <a:buFont typeface="Arial"/>
              <a:buChar char="•"/>
            </a:pPr>
            <a:r>
              <a:rPr lang="en-US" sz="2800">
                <a:solidFill>
                  <a:srgbClr val="515356"/>
                </a:solidFill>
                <a:latin typeface="Roboto"/>
                <a:ea typeface="Roboto"/>
                <a:cs typeface="Roboto"/>
              </a:rPr>
              <a:t>Un formulaire bilingue (anglais &amp; français) pour tous les formulaires</a:t>
            </a:r>
          </a:p>
          <a:p>
            <a:pPr marL="342900" indent="-342900">
              <a:buFont typeface="Arial"/>
              <a:buChar char="•"/>
            </a:pPr>
            <a:r>
              <a:rPr lang="en-US" sz="2800">
                <a:solidFill>
                  <a:srgbClr val="515356"/>
                </a:solidFill>
                <a:latin typeface="Roboto"/>
                <a:ea typeface="Roboto"/>
                <a:cs typeface="Roboto"/>
              </a:rPr>
              <a:t>Les membres actuels mettent leur profil à jour ; les nouveaux membres s’inscrivent</a:t>
            </a:r>
            <a:endParaRPr lang="en-US" dirty="0"/>
          </a:p>
        </p:txBody>
      </p:sp>
      <p:sp>
        <p:nvSpPr>
          <p:cNvPr id="4" name="Title 3">
            <a:extLst>
              <a:ext uri="{FF2B5EF4-FFF2-40B4-BE49-F238E27FC236}">
                <a16:creationId xmlns:a16="http://schemas.microsoft.com/office/drawing/2014/main" id="{1E2B7247-22C1-C536-15F5-DD456F8A7F6C}"/>
              </a:ext>
            </a:extLst>
          </p:cNvPr>
          <p:cNvSpPr>
            <a:spLocks noGrp="1"/>
          </p:cNvSpPr>
          <p:nvPr>
            <p:ph type="title"/>
          </p:nvPr>
        </p:nvSpPr>
        <p:spPr/>
        <p:txBody>
          <a:bodyPr>
            <a:normAutofit fontScale="90000"/>
          </a:bodyPr>
          <a:lstStyle/>
          <a:p>
            <a:r>
              <a:rPr lang="en-US">
                <a:latin typeface="Knockout 28 Junior Feathrwt"/>
              </a:rPr>
              <a:t>Changemen Enactus CACTUS </a:t>
            </a:r>
            <a:endParaRPr lang="en-US"/>
          </a:p>
        </p:txBody>
      </p:sp>
      <p:pic>
        <p:nvPicPr>
          <p:cNvPr id="7" name="Picture 6" descr="A screenshot of a chat&#10;&#10;AI-generated content may be incorrect.">
            <a:extLst>
              <a:ext uri="{FF2B5EF4-FFF2-40B4-BE49-F238E27FC236}">
                <a16:creationId xmlns:a16="http://schemas.microsoft.com/office/drawing/2014/main" id="{CD6FCBFE-692D-EE3A-3D5B-2F58B6426755}"/>
              </a:ext>
            </a:extLst>
          </p:cNvPr>
          <p:cNvPicPr>
            <a:picLocks noChangeAspect="1"/>
          </p:cNvPicPr>
          <p:nvPr/>
        </p:nvPicPr>
        <p:blipFill>
          <a:blip r:embed="rId3"/>
          <a:stretch>
            <a:fillRect/>
          </a:stretch>
        </p:blipFill>
        <p:spPr>
          <a:xfrm>
            <a:off x="7174526" y="1549830"/>
            <a:ext cx="4739693" cy="4197457"/>
          </a:xfrm>
          <a:prstGeom prst="rect">
            <a:avLst/>
          </a:prstGeom>
        </p:spPr>
      </p:pic>
      <p:sp>
        <p:nvSpPr>
          <p:cNvPr id="2" name="Oval 1">
            <a:extLst>
              <a:ext uri="{FF2B5EF4-FFF2-40B4-BE49-F238E27FC236}">
                <a16:creationId xmlns:a16="http://schemas.microsoft.com/office/drawing/2014/main" id="{125BEB3D-C52A-5DC1-60CE-F36BE5CE7345}"/>
              </a:ext>
            </a:extLst>
          </p:cNvPr>
          <p:cNvSpPr/>
          <p:nvPr/>
        </p:nvSpPr>
        <p:spPr>
          <a:xfrm>
            <a:off x="7000815" y="2044459"/>
            <a:ext cx="4999807" cy="117383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Arrow: Right 2">
            <a:extLst>
              <a:ext uri="{FF2B5EF4-FFF2-40B4-BE49-F238E27FC236}">
                <a16:creationId xmlns:a16="http://schemas.microsoft.com/office/drawing/2014/main" id="{513BC1DC-1E86-0398-CBF8-CED155CB581E}"/>
              </a:ext>
            </a:extLst>
          </p:cNvPr>
          <p:cNvSpPr/>
          <p:nvPr/>
        </p:nvSpPr>
        <p:spPr>
          <a:xfrm rot="1500000">
            <a:off x="6293086" y="4101366"/>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AD534B3C-6C41-A4B4-A5F8-332F11018126}"/>
              </a:ext>
            </a:extLst>
          </p:cNvPr>
          <p:cNvSpPr/>
          <p:nvPr/>
        </p:nvSpPr>
        <p:spPr>
          <a:xfrm rot="-900000">
            <a:off x="6307464" y="4892121"/>
            <a:ext cx="978408" cy="484632"/>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928259D-760B-16D2-ED26-721A057FA18C}"/>
              </a:ext>
            </a:extLst>
          </p:cNvPr>
          <p:cNvSpPr txBox="1"/>
          <p:nvPr/>
        </p:nvSpPr>
        <p:spPr>
          <a:xfrm>
            <a:off x="4680958" y="5912603"/>
            <a:ext cx="737155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515656"/>
                </a:solidFill>
                <a:latin typeface="Roboto"/>
                <a:cs typeface="Segoe UI"/>
                <a:hlinkClick r:id="rId4"/>
              </a:rPr>
              <a:t>Inscription</a:t>
            </a:r>
            <a:r>
              <a:rPr lang="en-US" sz="2000" b="1" dirty="0">
                <a:solidFill>
                  <a:srgbClr val="515656"/>
                </a:solidFill>
                <a:latin typeface="Roboto"/>
                <a:cs typeface="Segoe UI"/>
                <a:hlinkClick r:id="rId4">
                  <a:extLst>
                    <a:ext uri="{A12FA001-AC4F-418D-AE19-62706E023703}">
                      <ahyp:hlinkClr xmlns:ahyp="http://schemas.microsoft.com/office/drawing/2018/hyperlinkcolor" val="tx"/>
                    </a:ext>
                  </a:extLst>
                </a:hlinkClick>
              </a:rPr>
              <a:t> 2025-2026 </a:t>
            </a:r>
            <a:r>
              <a:rPr lang="en-US" sz="2000" b="1" dirty="0">
                <a:solidFill>
                  <a:srgbClr val="515656"/>
                </a:solidFill>
                <a:latin typeface="Roboto"/>
                <a:cs typeface="Segoe UI"/>
                <a:hlinkClick r:id="rId4"/>
              </a:rPr>
              <a:t>ouverte dès maintenant dans </a:t>
            </a:r>
            <a:r>
              <a:rPr lang="en-US" sz="2000" b="1" dirty="0">
                <a:solidFill>
                  <a:srgbClr val="515656"/>
                </a:solidFill>
                <a:latin typeface="Roboto"/>
                <a:cs typeface="Segoe UI"/>
                <a:hlinkClick r:id="rId4">
                  <a:extLst>
                    <a:ext uri="{A12FA001-AC4F-418D-AE19-62706E023703}">
                      <ahyp:hlinkClr xmlns:ahyp="http://schemas.microsoft.com/office/drawing/2018/hyperlinkcolor" val="tx"/>
                    </a:ext>
                  </a:extLst>
                </a:hlinkClick>
              </a:rPr>
              <a:t>CACTUS !</a:t>
            </a:r>
            <a:endParaRPr lang="en-US" sz="2000" b="1" dirty="0">
              <a:solidFill>
                <a:srgbClr val="515656"/>
              </a:solidFill>
              <a:latin typeface="Roboto"/>
              <a:ea typeface="Roboto"/>
              <a:cs typeface="Segoe UI"/>
            </a:endParaRPr>
          </a:p>
        </p:txBody>
      </p:sp>
    </p:spTree>
    <p:extLst>
      <p:ext uri="{BB962C8B-B14F-4D97-AF65-F5344CB8AC3E}">
        <p14:creationId xmlns:p14="http://schemas.microsoft.com/office/powerpoint/2010/main" val="31048647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7786-1443-B48C-4E75-F7840AC99166}"/>
              </a:ext>
            </a:extLst>
          </p:cNvPr>
          <p:cNvSpPr>
            <a:spLocks noGrp="1"/>
          </p:cNvSpPr>
          <p:nvPr>
            <p:ph type="title"/>
          </p:nvPr>
        </p:nvSpPr>
        <p:spPr/>
        <p:txBody>
          <a:bodyPr>
            <a:normAutofit fontScale="90000"/>
          </a:bodyPr>
          <a:lstStyle/>
          <a:p>
            <a:r>
              <a:rPr lang="en-US" dirty="0" err="1">
                <a:latin typeface="Knockout 28 Junior Feathrwt"/>
              </a:rPr>
              <a:t>cactus.enactus.ca</a:t>
            </a:r>
            <a:endParaRPr lang="en-US"/>
          </a:p>
        </p:txBody>
      </p:sp>
      <p:sp>
        <p:nvSpPr>
          <p:cNvPr id="3" name="Text Placeholder 2">
            <a:extLst>
              <a:ext uri="{FF2B5EF4-FFF2-40B4-BE49-F238E27FC236}">
                <a16:creationId xmlns:a16="http://schemas.microsoft.com/office/drawing/2014/main" id="{70D60360-6964-53AD-8D48-21B6832C91FD}"/>
              </a:ext>
            </a:extLst>
          </p:cNvPr>
          <p:cNvSpPr>
            <a:spLocks noGrp="1"/>
          </p:cNvSpPr>
          <p:nvPr>
            <p:ph type="body" sz="quarter" idx="10"/>
          </p:nvPr>
        </p:nvSpPr>
        <p:spPr/>
        <p:txBody>
          <a:bodyPr vert="horz" lIns="91440" tIns="45720" rIns="91440" bIns="45720" rtlCol="0" anchor="t">
            <a:noAutofit/>
          </a:bodyPr>
          <a:lstStyle/>
          <a:p>
            <a:pPr marL="0" indent="0">
              <a:buNone/>
            </a:pPr>
            <a:r>
              <a:rPr lang="en-US" sz="2000">
                <a:latin typeface="Roboto"/>
                <a:ea typeface="Roboto"/>
                <a:cs typeface="Roboto"/>
              </a:rPr>
              <a:t>Enactus CACTUS est disponible sur </a:t>
            </a:r>
            <a:r>
              <a:rPr lang="en-US" sz="2000" dirty="0">
                <a:latin typeface="Roboto"/>
                <a:ea typeface="Roboto"/>
                <a:cs typeface="Roboto"/>
                <a:hlinkClick r:id="rId2"/>
              </a:rPr>
              <a:t>cactus.enactus.ca</a:t>
            </a:r>
            <a:r>
              <a:rPr lang="en-US" sz="2000" dirty="0">
                <a:latin typeface="Roboto"/>
                <a:ea typeface="Roboto"/>
                <a:cs typeface="Roboto"/>
              </a:rPr>
              <a:t>:</a:t>
            </a:r>
          </a:p>
          <a:p>
            <a:r>
              <a:rPr lang="en-US" sz="2000" b="1">
                <a:latin typeface="Roboto"/>
                <a:ea typeface="Roboto"/>
                <a:cs typeface="Roboto"/>
              </a:rPr>
              <a:t>Tout en un seul endroit</a:t>
            </a:r>
            <a:r>
              <a:rPr lang="en-US" sz="2000">
                <a:latin typeface="Roboto"/>
                <a:ea typeface="Roboto"/>
                <a:cs typeface="Roboto"/>
              </a:rPr>
              <a:t> – Tous les liens actifs vers les formulaires CACTUS (p. ex. inscription au programme Enactus Canada, soumission des heures de bénévolat, inscription aux régionaux/nationaux, etc.) sont regroupés sous « Liens importants »</a:t>
            </a:r>
          </a:p>
          <a:p>
            <a:r>
              <a:rPr lang="en-US" sz="2000" b="1">
                <a:latin typeface="Roboto"/>
                <a:ea typeface="Roboto"/>
                <a:cs typeface="Roboto"/>
              </a:rPr>
              <a:t>Plus de transparence</a:t>
            </a:r>
            <a:r>
              <a:rPr lang="en-US" sz="2000">
                <a:latin typeface="Roboto"/>
                <a:ea typeface="Roboto"/>
                <a:cs typeface="Roboto"/>
              </a:rPr>
              <a:t> – Découvrez toutes les équipes à travers le Canada, explorez leurs projets et trouvez de l’inspiration</a:t>
            </a:r>
            <a:endParaRPr lang="en-US"/>
          </a:p>
          <a:p>
            <a:pPr marL="0" indent="0">
              <a:buNone/>
            </a:pPr>
            <a:r>
              <a:rPr lang="en-US" sz="2000">
                <a:latin typeface="Roboto"/>
                <a:ea typeface="Roboto"/>
                <a:cs typeface="Roboto"/>
              </a:rPr>
              <a:t>Cette année, une seule personne par équipe pourra se connecter à CACTUS (les </a:t>
            </a:r>
            <a:r>
              <a:rPr lang="en-US" sz="2000" dirty="0">
                <a:latin typeface="Roboto"/>
                <a:ea typeface="Roboto"/>
                <a:cs typeface="Roboto"/>
              </a:rPr>
              <a:t>Program Managers confirmeront qui avec chaque équipe):</a:t>
            </a:r>
          </a:p>
          <a:p>
            <a:r>
              <a:rPr lang="en-US" sz="2000" b="1">
                <a:latin typeface="Roboto"/>
                <a:ea typeface="Roboto"/>
                <a:cs typeface="Roboto"/>
              </a:rPr>
              <a:t>Meilleure visualisation </a:t>
            </a:r>
            <a:r>
              <a:rPr lang="en-US" sz="2000">
                <a:latin typeface="Roboto"/>
                <a:ea typeface="Roboto"/>
                <a:cs typeface="Roboto"/>
              </a:rPr>
              <a:t>– Consultez et modifiez les heures de bénévolat de votre équipe, vos membres, vos projets et plus encore!</a:t>
            </a:r>
          </a:p>
          <a:p>
            <a:r>
              <a:rPr lang="en-US" sz="2000" b="1">
                <a:latin typeface="Roboto"/>
                <a:ea typeface="Roboto"/>
                <a:cs typeface="Roboto"/>
              </a:rPr>
              <a:t>Données historiques</a:t>
            </a:r>
            <a:r>
              <a:rPr lang="en-US" sz="2000">
                <a:latin typeface="Roboto"/>
                <a:ea typeface="Roboto"/>
                <a:cs typeface="Roboto"/>
              </a:rPr>
              <a:t> – Vous pourrez accéder aux anciens documents et résultats de compétition de votre équipe, aux rapports finaux, et plus encore!</a:t>
            </a:r>
          </a:p>
          <a:p>
            <a:pPr marL="0" indent="0">
              <a:buNone/>
            </a:pPr>
            <a:r>
              <a:rPr lang="en-US" sz="1600">
                <a:latin typeface="Roboto"/>
                <a:ea typeface="Roboto"/>
                <a:cs typeface="Roboto"/>
              </a:rPr>
              <a:t>Nouvelles fonctionnalités et mises à jour seront ajoutées tout au long de l’année pour mieux soutenir votre équipe. Envoyez vos suggestions ou demandes de modifications d’interface à programs@enactus.ca.</a:t>
            </a:r>
          </a:p>
        </p:txBody>
      </p:sp>
      <p:pic>
        <p:nvPicPr>
          <p:cNvPr id="5" name="Picture 4" descr="A green cactus logo on a black background&#10;&#10;AI-generated content may be incorrect.">
            <a:extLst>
              <a:ext uri="{FF2B5EF4-FFF2-40B4-BE49-F238E27FC236}">
                <a16:creationId xmlns:a16="http://schemas.microsoft.com/office/drawing/2014/main" id="{AFACD34D-9851-C435-E7FD-AAE360586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4351" y="365127"/>
            <a:ext cx="4158912" cy="993889"/>
          </a:xfrm>
          <a:prstGeom prst="rect">
            <a:avLst/>
          </a:prstGeom>
        </p:spPr>
      </p:pic>
    </p:spTree>
    <p:extLst>
      <p:ext uri="{BB962C8B-B14F-4D97-AF65-F5344CB8AC3E}">
        <p14:creationId xmlns:p14="http://schemas.microsoft.com/office/powerpoint/2010/main" val="166627455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C05F-AD38-3A91-3DB3-C1CB4C902FA9}"/>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AAE940C7-6893-08C7-9A1A-8CE6AA003708}"/>
              </a:ext>
            </a:extLst>
          </p:cNvPr>
          <p:cNvSpPr>
            <a:spLocks noGrp="1"/>
          </p:cNvSpPr>
          <p:nvPr>
            <p:ph type="body" sz="quarter" idx="10"/>
          </p:nvPr>
        </p:nvSpPr>
        <p:spPr/>
        <p:txBody>
          <a:bodyPr/>
          <a:lstStyle/>
          <a:p>
            <a:endParaRPr lang="en-US"/>
          </a:p>
        </p:txBody>
      </p:sp>
      <p:pic>
        <p:nvPicPr>
          <p:cNvPr id="7" name="Picture 6" descr="A map of the united states&#10;&#10;AI-generated content may be incorrect.">
            <a:extLst>
              <a:ext uri="{FF2B5EF4-FFF2-40B4-BE49-F238E27FC236}">
                <a16:creationId xmlns:a16="http://schemas.microsoft.com/office/drawing/2014/main" id="{F30463D6-FB26-3670-DE30-8F12FBBA298A}"/>
              </a:ext>
            </a:extLst>
          </p:cNvPr>
          <p:cNvPicPr>
            <a:picLocks noChangeAspect="1"/>
          </p:cNvPicPr>
          <p:nvPr/>
        </p:nvPicPr>
        <p:blipFill>
          <a:blip r:embed="rId2"/>
          <a:stretch>
            <a:fillRect/>
          </a:stretch>
        </p:blipFill>
        <p:spPr>
          <a:xfrm>
            <a:off x="4876800" y="0"/>
            <a:ext cx="7315200" cy="5935652"/>
          </a:xfrm>
          <a:prstGeom prst="rect">
            <a:avLst/>
          </a:prstGeom>
        </p:spPr>
      </p:pic>
      <p:pic>
        <p:nvPicPr>
          <p:cNvPr id="8" name="Picture 7" descr="A screenshot of a web page&#10;&#10;AI-generated content may be incorrect.">
            <a:extLst>
              <a:ext uri="{FF2B5EF4-FFF2-40B4-BE49-F238E27FC236}">
                <a16:creationId xmlns:a16="http://schemas.microsoft.com/office/drawing/2014/main" id="{4F82DACD-7179-87DD-2C63-F306D5B6AC7F}"/>
              </a:ext>
            </a:extLst>
          </p:cNvPr>
          <p:cNvPicPr>
            <a:picLocks noChangeAspect="1"/>
          </p:cNvPicPr>
          <p:nvPr/>
        </p:nvPicPr>
        <p:blipFill>
          <a:blip r:embed="rId3"/>
          <a:srcRect b="45053"/>
          <a:stretch>
            <a:fillRect/>
          </a:stretch>
        </p:blipFill>
        <p:spPr>
          <a:xfrm>
            <a:off x="6227400" y="4405422"/>
            <a:ext cx="5964602" cy="2452578"/>
          </a:xfrm>
          <a:prstGeom prst="rect">
            <a:avLst/>
          </a:prstGeom>
        </p:spPr>
      </p:pic>
      <p:pic>
        <p:nvPicPr>
          <p:cNvPr id="9" name="Picture 8" descr="A person and person smiling for a picture&#10;&#10;AI-generated content may be incorrect.">
            <a:extLst>
              <a:ext uri="{FF2B5EF4-FFF2-40B4-BE49-F238E27FC236}">
                <a16:creationId xmlns:a16="http://schemas.microsoft.com/office/drawing/2014/main" id="{8F6F6179-900B-CFAA-16F2-63D392C4EEA7}"/>
              </a:ext>
            </a:extLst>
          </p:cNvPr>
          <p:cNvPicPr>
            <a:picLocks noChangeAspect="1"/>
          </p:cNvPicPr>
          <p:nvPr/>
        </p:nvPicPr>
        <p:blipFill>
          <a:blip r:embed="rId4"/>
          <a:stretch>
            <a:fillRect/>
          </a:stretch>
        </p:blipFill>
        <p:spPr>
          <a:xfrm>
            <a:off x="0" y="-3229"/>
            <a:ext cx="4880500" cy="3954340"/>
          </a:xfrm>
          <a:prstGeom prst="rect">
            <a:avLst/>
          </a:prstGeom>
        </p:spPr>
      </p:pic>
      <p:pic>
        <p:nvPicPr>
          <p:cNvPr id="6" name="Picture 5" descr="A screenshot of a web page&#10;&#10;AI-generated content may be incorrect.">
            <a:extLst>
              <a:ext uri="{FF2B5EF4-FFF2-40B4-BE49-F238E27FC236}">
                <a16:creationId xmlns:a16="http://schemas.microsoft.com/office/drawing/2014/main" id="{F1190225-A239-537F-5288-D17BA2BE3A40}"/>
              </a:ext>
            </a:extLst>
          </p:cNvPr>
          <p:cNvPicPr>
            <a:picLocks noChangeAspect="1"/>
          </p:cNvPicPr>
          <p:nvPr/>
        </p:nvPicPr>
        <p:blipFill>
          <a:blip r:embed="rId5"/>
          <a:stretch>
            <a:fillRect/>
          </a:stretch>
        </p:blipFill>
        <p:spPr>
          <a:xfrm>
            <a:off x="1" y="3635023"/>
            <a:ext cx="6227399" cy="3222978"/>
          </a:xfrm>
          <a:prstGeom prst="rect">
            <a:avLst/>
          </a:prstGeom>
        </p:spPr>
      </p:pic>
    </p:spTree>
    <p:extLst>
      <p:ext uri="{BB962C8B-B14F-4D97-AF65-F5344CB8AC3E}">
        <p14:creationId xmlns:p14="http://schemas.microsoft.com/office/powerpoint/2010/main" val="3061427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CDD6-28FF-BD3C-09E2-8EF1357B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22CB41-4D2D-E40C-205A-1FEAC5026E5F}"/>
              </a:ext>
            </a:extLst>
          </p:cNvPr>
          <p:cNvSpPr>
            <a:spLocks noGrp="1"/>
          </p:cNvSpPr>
          <p:nvPr>
            <p:ph type="title"/>
          </p:nvPr>
        </p:nvSpPr>
        <p:spPr/>
        <p:txBody>
          <a:bodyPr>
            <a:normAutofit fontScale="90000"/>
          </a:bodyPr>
          <a:lstStyle/>
          <a:p>
            <a:endParaRPr lang="en-US" dirty="0"/>
          </a:p>
        </p:txBody>
      </p:sp>
      <p:sp>
        <p:nvSpPr>
          <p:cNvPr id="3" name="Text Placeholder 2">
            <a:extLst>
              <a:ext uri="{FF2B5EF4-FFF2-40B4-BE49-F238E27FC236}">
                <a16:creationId xmlns:a16="http://schemas.microsoft.com/office/drawing/2014/main" id="{140D9966-EDA6-A0A1-BF18-FF712817271F}"/>
              </a:ext>
            </a:extLst>
          </p:cNvPr>
          <p:cNvSpPr>
            <a:spLocks noGrp="1"/>
          </p:cNvSpPr>
          <p:nvPr>
            <p:ph type="body" sz="quarter" idx="10"/>
          </p:nvPr>
        </p:nvSpPr>
        <p:spPr/>
        <p:txBody>
          <a:bodyPr/>
          <a:lstStyle/>
          <a:p>
            <a:endParaRPr lang="en-US" dirty="0"/>
          </a:p>
        </p:txBody>
      </p:sp>
      <p:pic>
        <p:nvPicPr>
          <p:cNvPr id="4" name="Picture 3" descr="A screenshot of a web page&#10;&#10;AI-generated content may be incorrect.">
            <a:extLst>
              <a:ext uri="{FF2B5EF4-FFF2-40B4-BE49-F238E27FC236}">
                <a16:creationId xmlns:a16="http://schemas.microsoft.com/office/drawing/2014/main" id="{94445557-E5FB-D388-31A5-D3F5145DEA5C}"/>
              </a:ext>
            </a:extLst>
          </p:cNvPr>
          <p:cNvPicPr>
            <a:picLocks noChangeAspect="1"/>
          </p:cNvPicPr>
          <p:nvPr/>
        </p:nvPicPr>
        <p:blipFill>
          <a:blip r:embed="rId2"/>
          <a:stretch>
            <a:fillRect/>
          </a:stretch>
        </p:blipFill>
        <p:spPr>
          <a:xfrm>
            <a:off x="6453764" y="659044"/>
            <a:ext cx="5830340" cy="4776026"/>
          </a:xfrm>
          <a:prstGeom prst="rect">
            <a:avLst/>
          </a:prstGeom>
        </p:spPr>
      </p:pic>
      <p:pic>
        <p:nvPicPr>
          <p:cNvPr id="5" name="Picture 4" descr="A screenshot of a web page&#10;&#10;AI-generated content may be incorrect.">
            <a:extLst>
              <a:ext uri="{FF2B5EF4-FFF2-40B4-BE49-F238E27FC236}">
                <a16:creationId xmlns:a16="http://schemas.microsoft.com/office/drawing/2014/main" id="{007AFAF8-ED15-7335-8886-A9D47D2C14F5}"/>
              </a:ext>
            </a:extLst>
          </p:cNvPr>
          <p:cNvPicPr>
            <a:picLocks noChangeAspect="1"/>
          </p:cNvPicPr>
          <p:nvPr/>
        </p:nvPicPr>
        <p:blipFill>
          <a:blip r:embed="rId3"/>
          <a:stretch>
            <a:fillRect/>
          </a:stretch>
        </p:blipFill>
        <p:spPr>
          <a:xfrm>
            <a:off x="0" y="531107"/>
            <a:ext cx="6453764" cy="5265737"/>
          </a:xfrm>
          <a:prstGeom prst="rect">
            <a:avLst/>
          </a:prstGeom>
        </p:spPr>
      </p:pic>
    </p:spTree>
    <p:extLst>
      <p:ext uri="{BB962C8B-B14F-4D97-AF65-F5344CB8AC3E}">
        <p14:creationId xmlns:p14="http://schemas.microsoft.com/office/powerpoint/2010/main" val="129583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E8E1B0-876D-02D3-6351-4606FA7EBA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FF4AC8-1805-D392-00B0-F85ABCD72A02}"/>
              </a:ext>
            </a:extLst>
          </p:cNvPr>
          <p:cNvSpPr txBox="1"/>
          <p:nvPr/>
        </p:nvSpPr>
        <p:spPr>
          <a:xfrm>
            <a:off x="1395412" y="1718265"/>
            <a:ext cx="9401175" cy="3416320"/>
          </a:xfrm>
          <a:prstGeom prst="rect">
            <a:avLst/>
          </a:prstGeom>
          <a:noFill/>
        </p:spPr>
        <p:txBody>
          <a:bodyPr wrap="square" lIns="91440" tIns="45720" rIns="91440" bIns="45720" rtlCol="0" anchor="t">
            <a:spAutoFit/>
          </a:bodyPr>
          <a:lstStyle/>
          <a:p>
            <a:pPr algn="ctr"/>
            <a:r>
              <a:rPr lang="en-US" sz="7200" dirty="0" err="1">
                <a:solidFill>
                  <a:srgbClr val="000000"/>
                </a:solidFill>
                <a:latin typeface="Knockout 28 Junior Feathrwt"/>
                <a:ea typeface="+mn-lt"/>
                <a:cs typeface="+mn-lt"/>
              </a:rPr>
              <a:t>Votre</a:t>
            </a:r>
            <a:r>
              <a:rPr lang="en-US" sz="7200" dirty="0">
                <a:solidFill>
                  <a:srgbClr val="000000"/>
                </a:solidFill>
                <a:latin typeface="Knockout 28 Junior Feathrwt"/>
                <a:ea typeface="+mn-lt"/>
                <a:cs typeface="+mn-lt"/>
              </a:rPr>
              <a:t> </a:t>
            </a:r>
            <a:r>
              <a:rPr lang="en-US" sz="7200" dirty="0" err="1">
                <a:solidFill>
                  <a:srgbClr val="000000"/>
                </a:solidFill>
                <a:latin typeface="Knockout 28 Junior Feathrwt"/>
                <a:ea typeface="+mn-lt"/>
                <a:cs typeface="+mn-lt"/>
              </a:rPr>
              <a:t>année</a:t>
            </a:r>
            <a:r>
              <a:rPr lang="en-US" sz="7200" dirty="0">
                <a:solidFill>
                  <a:srgbClr val="000000"/>
                </a:solidFill>
                <a:latin typeface="Knockout 28 Junior Feathrwt"/>
                <a:ea typeface="+mn-lt"/>
                <a:cs typeface="+mn-lt"/>
              </a:rPr>
              <a:t> Enactus :</a:t>
            </a:r>
          </a:p>
          <a:p>
            <a:pPr algn="ctr"/>
            <a:r>
              <a:rPr lang="en-US" sz="7200" dirty="0">
                <a:solidFill>
                  <a:srgbClr val="000000"/>
                </a:solidFill>
                <a:latin typeface="Knockout 28 Junior Feathrwt"/>
                <a:ea typeface="+mn-lt"/>
                <a:cs typeface="+mn-lt"/>
              </a:rPr>
              <a:t>De la </a:t>
            </a:r>
            <a:r>
              <a:rPr lang="en-US" sz="7200" dirty="0" err="1">
                <a:solidFill>
                  <a:srgbClr val="000000"/>
                </a:solidFill>
                <a:latin typeface="Knockout 28 Junior Feathrwt"/>
                <a:ea typeface="+mn-lt"/>
                <a:cs typeface="+mn-lt"/>
              </a:rPr>
              <a:t>rentrée</a:t>
            </a:r>
            <a:r>
              <a:rPr lang="en-US" sz="7200" dirty="0">
                <a:solidFill>
                  <a:srgbClr val="000000"/>
                </a:solidFill>
                <a:latin typeface="Knockout 28 Junior Feathrwt"/>
                <a:ea typeface="+mn-lt"/>
                <a:cs typeface="+mn-lt"/>
              </a:rPr>
              <a:t> </a:t>
            </a:r>
            <a:r>
              <a:rPr lang="en-US" sz="7200" dirty="0" err="1">
                <a:solidFill>
                  <a:srgbClr val="000000"/>
                </a:solidFill>
                <a:latin typeface="Knockout 28 Junior Feathrwt"/>
                <a:ea typeface="+mn-lt"/>
                <a:cs typeface="+mn-lt"/>
              </a:rPr>
              <a:t>jusqu’aux</a:t>
            </a:r>
            <a:r>
              <a:rPr lang="en-US" sz="7200" dirty="0">
                <a:solidFill>
                  <a:srgbClr val="000000"/>
                </a:solidFill>
                <a:latin typeface="Knockout 28 Junior Feathrwt"/>
                <a:ea typeface="+mn-lt"/>
                <a:cs typeface="+mn-lt"/>
              </a:rPr>
              <a:t> Nationals</a:t>
            </a:r>
            <a:endParaRPr lang="en-US" dirty="0"/>
          </a:p>
        </p:txBody>
      </p:sp>
    </p:spTree>
    <p:extLst>
      <p:ext uri="{BB962C8B-B14F-4D97-AF65-F5344CB8AC3E}">
        <p14:creationId xmlns:p14="http://schemas.microsoft.com/office/powerpoint/2010/main" val="11893612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E92A5E5F-7615-45DD-996B-2D0F8AFC9DC2}"/>
              </a:ext>
            </a:extLst>
          </p:cNvPr>
          <p:cNvCxnSpPr/>
          <p:nvPr/>
        </p:nvCxnSpPr>
        <p:spPr>
          <a:xfrm>
            <a:off x="126124" y="3907973"/>
            <a:ext cx="11929242" cy="0"/>
          </a:xfrm>
          <a:prstGeom prst="line">
            <a:avLst/>
          </a:prstGeom>
          <a:ln w="88900" cap="rnd">
            <a:solidFill>
              <a:srgbClr val="515356"/>
            </a:solidFill>
            <a:prstDash val="solid"/>
            <a:headEnd type="none" w="lg" len="lg"/>
            <a:tailEnd type="triangle" w="lg" len="lg"/>
          </a:ln>
        </p:spPr>
        <p:style>
          <a:lnRef idx="1">
            <a:schemeClr val="dk1"/>
          </a:lnRef>
          <a:fillRef idx="0">
            <a:schemeClr val="dk1"/>
          </a:fillRef>
          <a:effectRef idx="0">
            <a:schemeClr val="dk1"/>
          </a:effectRef>
          <a:fontRef idx="minor">
            <a:schemeClr val="tx1"/>
          </a:fontRef>
        </p:style>
      </p:cxnSp>
      <p:sp>
        <p:nvSpPr>
          <p:cNvPr id="33" name="Title 6">
            <a:extLst>
              <a:ext uri="{FF2B5EF4-FFF2-40B4-BE49-F238E27FC236}">
                <a16:creationId xmlns:a16="http://schemas.microsoft.com/office/drawing/2014/main" id="{EBBAAEA3-314A-4027-95EA-1D140CACD03D}"/>
              </a:ext>
            </a:extLst>
          </p:cNvPr>
          <p:cNvSpPr>
            <a:spLocks noGrp="1"/>
          </p:cNvSpPr>
          <p:nvPr>
            <p:ph type="title"/>
          </p:nvPr>
        </p:nvSpPr>
        <p:spPr>
          <a:xfrm>
            <a:off x="385297" y="99432"/>
            <a:ext cx="10515600" cy="1325563"/>
          </a:xfrm>
        </p:spPr>
        <p:txBody>
          <a:bodyPr>
            <a:normAutofit/>
          </a:bodyPr>
          <a:lstStyle/>
          <a:p>
            <a:r>
              <a:rPr lang="en-US" sz="5400" dirty="0">
                <a:solidFill>
                  <a:schemeClr val="tx1"/>
                </a:solidFill>
                <a:latin typeface="Knockout 28 Junior Feathrwt" panose="02000506020000020004"/>
              </a:rPr>
              <a:t>VUE D’ENSEMBLE DE L’ANNÉE</a:t>
            </a:r>
            <a:endParaRPr lang="en-US" sz="5400" dirty="0">
              <a:solidFill>
                <a:schemeClr val="tx1"/>
              </a:solidFill>
            </a:endParaRPr>
          </a:p>
          <a:p>
            <a:endParaRPr lang="en-US" sz="5400" dirty="0">
              <a:solidFill>
                <a:schemeClr val="tx1"/>
              </a:solidFill>
              <a:latin typeface="Knockout 28 Junior Feathrwt" panose="02000506020000020004"/>
            </a:endParaRPr>
          </a:p>
        </p:txBody>
      </p:sp>
      <p:grpSp>
        <p:nvGrpSpPr>
          <p:cNvPr id="6" name="Group 5">
            <a:extLst>
              <a:ext uri="{FF2B5EF4-FFF2-40B4-BE49-F238E27FC236}">
                <a16:creationId xmlns:a16="http://schemas.microsoft.com/office/drawing/2014/main" id="{ED211196-6C89-5CC4-32F0-EDBE0AC3ADCE}"/>
              </a:ext>
            </a:extLst>
          </p:cNvPr>
          <p:cNvGrpSpPr/>
          <p:nvPr/>
        </p:nvGrpSpPr>
        <p:grpSpPr>
          <a:xfrm>
            <a:off x="2429808" y="1569795"/>
            <a:ext cx="2249197" cy="2235318"/>
            <a:chOff x="3123971" y="971466"/>
            <a:chExt cx="2551915" cy="2498367"/>
          </a:xfrm>
        </p:grpSpPr>
        <p:sp>
          <p:nvSpPr>
            <p:cNvPr id="30" name="Frame 29">
              <a:extLst>
                <a:ext uri="{FF2B5EF4-FFF2-40B4-BE49-F238E27FC236}">
                  <a16:creationId xmlns:a16="http://schemas.microsoft.com/office/drawing/2014/main" id="{D6B27647-E11E-42E7-91D8-B5891A6C9752}"/>
                </a:ext>
              </a:extLst>
            </p:cNvPr>
            <p:cNvSpPr/>
            <p:nvPr/>
          </p:nvSpPr>
          <p:spPr>
            <a:xfrm>
              <a:off x="3123971" y="971466"/>
              <a:ext cx="2551915"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4" name="TextBox 33">
              <a:extLst>
                <a:ext uri="{FF2B5EF4-FFF2-40B4-BE49-F238E27FC236}">
                  <a16:creationId xmlns:a16="http://schemas.microsoft.com/office/drawing/2014/main" id="{FCE157BD-6266-4045-9E7A-F3C96F5BF693}"/>
                </a:ext>
              </a:extLst>
            </p:cNvPr>
            <p:cNvSpPr txBox="1"/>
            <p:nvPr/>
          </p:nvSpPr>
          <p:spPr>
            <a:xfrm>
              <a:off x="3375499" y="1315523"/>
              <a:ext cx="2070211" cy="1754375"/>
            </a:xfrm>
            <a:prstGeom prst="rect">
              <a:avLst/>
            </a:prstGeom>
            <a:noFill/>
          </p:spPr>
          <p:txBody>
            <a:bodyPr wrap="square" lIns="91440" tIns="45720" rIns="91440" bIns="45720" rtlCol="0" anchor="t">
              <a:spAutoFit/>
            </a:bodyPr>
            <a:lstStyle/>
            <a:p>
              <a:pPr algn="ctr"/>
              <a:r>
                <a:rPr lang="en-US" sz="1200" b="1" u="sng" dirty="0" err="1">
                  <a:latin typeface="Roboto condensed"/>
                  <a:ea typeface="Roboto condensed"/>
                  <a:cs typeface="Roboto condensed"/>
                </a:rPr>
                <a:t>Accélérateurs</a:t>
              </a:r>
              <a:r>
                <a:rPr lang="en-US" sz="1200" b="1" u="sng" dirty="0">
                  <a:latin typeface="Roboto condensed"/>
                  <a:ea typeface="Roboto condensed"/>
                  <a:cs typeface="Roboto condensed"/>
                </a:rPr>
                <a:t> de </a:t>
              </a:r>
              <a:r>
                <a:rPr lang="en-US" sz="1200" b="1" u="sng" dirty="0" err="1">
                  <a:latin typeface="Roboto condensed"/>
                  <a:ea typeface="Roboto condensed"/>
                  <a:cs typeface="Roboto condensed"/>
                </a:rPr>
                <a:t>projets</a:t>
              </a:r>
              <a:endParaRPr lang="en-US" dirty="0" err="1"/>
            </a:p>
            <a:p>
              <a:pPr algn="ctr"/>
              <a:endParaRPr lang="en-US" sz="1200" b="1" u="sng" dirty="0">
                <a:latin typeface="Roboto condensed"/>
                <a:ea typeface="Roboto condensed"/>
                <a:cs typeface="Roboto condensed"/>
              </a:endParaRPr>
            </a:p>
            <a:p>
              <a:pPr algn="ctr"/>
              <a:r>
                <a:rPr lang="en-US" sz="1200" b="1" err="1">
                  <a:latin typeface="Roboto condensed"/>
                  <a:ea typeface="Roboto condensed"/>
                  <a:cs typeface="Roboto condensed"/>
                </a:rPr>
                <a:t>Lancement</a:t>
              </a:r>
              <a:r>
                <a:rPr lang="en-US" sz="1200" b="1" dirty="0">
                  <a:latin typeface="Roboto condensed"/>
                  <a:ea typeface="Roboto condensed"/>
                  <a:cs typeface="Roboto condensed"/>
                </a:rPr>
                <a:t> le 22 </a:t>
              </a:r>
              <a:r>
                <a:rPr lang="en-US" sz="1200" b="1" err="1">
                  <a:latin typeface="Roboto condensed"/>
                  <a:ea typeface="Roboto condensed"/>
                  <a:cs typeface="Roboto condensed"/>
                </a:rPr>
                <a:t>Septembre</a:t>
              </a:r>
              <a:r>
                <a:rPr lang="en-US" sz="1200" b="1" dirty="0">
                  <a:latin typeface="Roboto condensed"/>
                  <a:ea typeface="Roboto condensed"/>
                  <a:cs typeface="Roboto condensed"/>
                </a:rPr>
                <a:t>, 2025!</a:t>
              </a:r>
              <a:endParaRPr lang="en-US" dirty="0"/>
            </a:p>
            <a:p>
              <a:pPr algn="ctr"/>
              <a:endParaRPr lang="en-US" sz="1200" dirty="0">
                <a:latin typeface="Roboto condensed"/>
                <a:ea typeface="Roboto condensed"/>
                <a:cs typeface="Roboto condensed"/>
              </a:endParaRPr>
            </a:p>
            <a:p>
              <a:pPr algn="ctr"/>
              <a:r>
                <a:rPr lang="en-US" sz="1200" dirty="0">
                  <a:latin typeface="Roboto condensed"/>
                  <a:ea typeface="Roboto condensed"/>
                  <a:cs typeface="Roboto condensed"/>
                </a:rPr>
                <a:t>Plus </a:t>
              </a:r>
              <a:r>
                <a:rPr lang="en-US" sz="1200" dirty="0" err="1">
                  <a:latin typeface="Roboto condensed"/>
                  <a:ea typeface="Roboto condensed"/>
                  <a:cs typeface="Roboto condensed"/>
                </a:rPr>
                <a:t>d’informations</a:t>
              </a:r>
              <a:r>
                <a:rPr lang="en-US" sz="1200" dirty="0">
                  <a:latin typeface="Roboto condensed"/>
                  <a:ea typeface="Roboto condensed"/>
                  <a:cs typeface="Roboto condensed"/>
                </a:rPr>
                <a:t> à </a:t>
              </a:r>
              <a:r>
                <a:rPr lang="en-US" sz="1200" dirty="0" err="1">
                  <a:latin typeface="Roboto condensed"/>
                  <a:ea typeface="Roboto condensed"/>
                  <a:cs typeface="Roboto condensed"/>
                </a:rPr>
                <a:t>venir</a:t>
              </a:r>
              <a:r>
                <a:rPr lang="en-US" sz="1200" dirty="0">
                  <a:latin typeface="Roboto condensed"/>
                  <a:ea typeface="Roboto condensed"/>
                  <a:cs typeface="Roboto condensed"/>
                </a:rPr>
                <a:t> </a:t>
              </a:r>
              <a:r>
                <a:rPr lang="en-US" sz="1200" dirty="0" err="1">
                  <a:latin typeface="Roboto condensed"/>
                  <a:ea typeface="Roboto condensed"/>
                  <a:cs typeface="Roboto condensed"/>
                </a:rPr>
                <a:t>prochainement</a:t>
              </a:r>
              <a:endParaRPr lang="en-US" dirty="0" err="1"/>
            </a:p>
            <a:p>
              <a:pPr algn="ctr"/>
              <a:endParaRPr lang="en-US" sz="1200" dirty="0">
                <a:latin typeface="Roboto condensed"/>
                <a:ea typeface="Roboto condensed"/>
                <a:cs typeface="Roboto condensed"/>
              </a:endParaRPr>
            </a:p>
          </p:txBody>
        </p:sp>
      </p:grpSp>
      <p:grpSp>
        <p:nvGrpSpPr>
          <p:cNvPr id="5" name="Group 4">
            <a:extLst>
              <a:ext uri="{FF2B5EF4-FFF2-40B4-BE49-F238E27FC236}">
                <a16:creationId xmlns:a16="http://schemas.microsoft.com/office/drawing/2014/main" id="{26769C6C-238B-DB66-C2DC-22071338C77B}"/>
              </a:ext>
            </a:extLst>
          </p:cNvPr>
          <p:cNvGrpSpPr/>
          <p:nvPr/>
        </p:nvGrpSpPr>
        <p:grpSpPr>
          <a:xfrm>
            <a:off x="7022816" y="1565914"/>
            <a:ext cx="2249197" cy="2235318"/>
            <a:chOff x="6127387" y="1032161"/>
            <a:chExt cx="2620169" cy="2498367"/>
          </a:xfrm>
        </p:grpSpPr>
        <p:sp>
          <p:nvSpPr>
            <p:cNvPr id="31" name="Frame 30">
              <a:extLst>
                <a:ext uri="{FF2B5EF4-FFF2-40B4-BE49-F238E27FC236}">
                  <a16:creationId xmlns:a16="http://schemas.microsoft.com/office/drawing/2014/main" id="{B5CBA5E8-FD81-42B0-BECD-2688FAF84078}"/>
                </a:ext>
              </a:extLst>
            </p:cNvPr>
            <p:cNvSpPr/>
            <p:nvPr/>
          </p:nvSpPr>
          <p:spPr>
            <a:xfrm>
              <a:off x="6127387" y="1032161"/>
              <a:ext cx="2620169"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6" name="TextBox 35">
              <a:extLst>
                <a:ext uri="{FF2B5EF4-FFF2-40B4-BE49-F238E27FC236}">
                  <a16:creationId xmlns:a16="http://schemas.microsoft.com/office/drawing/2014/main" id="{CFD68923-E370-48FD-9E13-DE71012C61ED}"/>
                </a:ext>
              </a:extLst>
            </p:cNvPr>
            <p:cNvSpPr txBox="1"/>
            <p:nvPr/>
          </p:nvSpPr>
          <p:spPr>
            <a:xfrm>
              <a:off x="6245449" y="1438505"/>
              <a:ext cx="2385545" cy="1702777"/>
            </a:xfrm>
            <a:prstGeom prst="rect">
              <a:avLst/>
            </a:prstGeom>
            <a:noFill/>
          </p:spPr>
          <p:txBody>
            <a:bodyPr wrap="square" lIns="91440" tIns="45720" rIns="91440" bIns="45720" rtlCol="0" anchor="t">
              <a:spAutoFit/>
            </a:bodyPr>
            <a:lstStyle/>
            <a:p>
              <a:pPr algn="ctr"/>
              <a:r>
                <a:rPr lang="en-US" sz="1200" b="1" u="sng" dirty="0">
                  <a:latin typeface="Roboto condensed"/>
                  <a:ea typeface="Roboto condensed"/>
                  <a:cs typeface="Roboto condensed"/>
                </a:rPr>
                <a:t>Expositions </a:t>
              </a:r>
              <a:r>
                <a:rPr lang="en-US" sz="1200" b="1" u="sng" dirty="0" err="1">
                  <a:latin typeface="Roboto condensed"/>
                  <a:ea typeface="Roboto condensed"/>
                  <a:cs typeface="Roboto condensed"/>
                </a:rPr>
                <a:t>Régionales</a:t>
              </a:r>
              <a:endParaRPr lang="en-US" dirty="0" err="1"/>
            </a:p>
            <a:p>
              <a:pPr algn="ctr"/>
              <a:endParaRPr lang="en-US" sz="1200" b="1" dirty="0">
                <a:latin typeface="Roboto condensed"/>
                <a:ea typeface="Roboto condensed"/>
                <a:cs typeface="Roboto condensed"/>
              </a:endParaRPr>
            </a:p>
            <a:p>
              <a:pPr algn="ctr"/>
              <a:r>
                <a:rPr lang="en-US" sz="1200" b="1" dirty="0">
                  <a:latin typeface="Roboto condensed"/>
                  <a:ea typeface="Roboto condensed"/>
                  <a:cs typeface="Roboto condensed"/>
                </a:rPr>
                <a:t>Atlantique: Halifax</a:t>
              </a:r>
              <a:endParaRPr lang="en-US" dirty="0"/>
            </a:p>
            <a:p>
              <a:pPr algn="ctr"/>
              <a:r>
                <a:rPr lang="en-US" sz="1100" dirty="0">
                  <a:latin typeface="Roboto condensed"/>
                  <a:ea typeface="Roboto condensed"/>
                  <a:cs typeface="Roboto condensed"/>
                </a:rPr>
                <a:t>  26 et 27 Fevrier, 2026</a:t>
              </a:r>
            </a:p>
            <a:p>
              <a:pPr algn="ctr"/>
              <a:r>
                <a:rPr lang="en-US" sz="1200" b="1" dirty="0">
                  <a:latin typeface="Roboto condensed"/>
                  <a:ea typeface="Roboto condensed"/>
                  <a:cs typeface="Roboto condensed"/>
                </a:rPr>
                <a:t>Centre: Toronto</a:t>
              </a:r>
            </a:p>
            <a:p>
              <a:pPr algn="ctr"/>
              <a:r>
                <a:rPr lang="en-US" sz="1100" dirty="0">
                  <a:latin typeface="Roboto condensed"/>
                  <a:ea typeface="Roboto condensed"/>
                  <a:cs typeface="Roboto condensed"/>
                </a:rPr>
                <a:t> 17 et 18 Mars, 2026</a:t>
              </a:r>
            </a:p>
            <a:p>
              <a:pPr algn="ctr"/>
              <a:r>
                <a:rPr lang="en-US" sz="1200" b="1" dirty="0">
                  <a:latin typeface="Roboto condensed"/>
                  <a:ea typeface="Roboto condensed"/>
                  <a:cs typeface="Roboto condensed"/>
                </a:rPr>
                <a:t>Ouest: Vancouver</a:t>
              </a:r>
              <a:endParaRPr lang="en-US" sz="1200" b="1" dirty="0">
                <a:latin typeface="Roboto condensed" pitchFamily="2" charset="0"/>
                <a:ea typeface="Roboto condensed" pitchFamily="2" charset="0"/>
                <a:cs typeface="Roboto condensed"/>
              </a:endParaRPr>
            </a:p>
            <a:p>
              <a:pPr algn="ctr"/>
              <a:r>
                <a:rPr lang="en-US" sz="1100" dirty="0">
                  <a:latin typeface="Roboto condensed"/>
                  <a:ea typeface="Roboto condensed"/>
                  <a:cs typeface="Roboto condensed"/>
                </a:rPr>
                <a:t>12 et 13 Mars 2026</a:t>
              </a:r>
            </a:p>
          </p:txBody>
        </p:sp>
      </p:grpSp>
      <p:grpSp>
        <p:nvGrpSpPr>
          <p:cNvPr id="4" name="Group 3">
            <a:extLst>
              <a:ext uri="{FF2B5EF4-FFF2-40B4-BE49-F238E27FC236}">
                <a16:creationId xmlns:a16="http://schemas.microsoft.com/office/drawing/2014/main" id="{B69CB808-72C4-1CE4-0C2F-89E6BC03B7BF}"/>
              </a:ext>
            </a:extLst>
          </p:cNvPr>
          <p:cNvGrpSpPr/>
          <p:nvPr/>
        </p:nvGrpSpPr>
        <p:grpSpPr>
          <a:xfrm>
            <a:off x="9327513" y="1565644"/>
            <a:ext cx="2249197" cy="2235318"/>
            <a:chOff x="8969456" y="1031891"/>
            <a:chExt cx="2620169" cy="2498367"/>
          </a:xfrm>
        </p:grpSpPr>
        <p:sp>
          <p:nvSpPr>
            <p:cNvPr id="32" name="Frame 31">
              <a:extLst>
                <a:ext uri="{FF2B5EF4-FFF2-40B4-BE49-F238E27FC236}">
                  <a16:creationId xmlns:a16="http://schemas.microsoft.com/office/drawing/2014/main" id="{A1D5D168-9D96-42DA-9419-F6359887B77E}"/>
                </a:ext>
              </a:extLst>
            </p:cNvPr>
            <p:cNvSpPr/>
            <p:nvPr/>
          </p:nvSpPr>
          <p:spPr>
            <a:xfrm>
              <a:off x="8969456" y="1031891"/>
              <a:ext cx="2620169"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7" name="TextBox 36">
              <a:extLst>
                <a:ext uri="{FF2B5EF4-FFF2-40B4-BE49-F238E27FC236}">
                  <a16:creationId xmlns:a16="http://schemas.microsoft.com/office/drawing/2014/main" id="{CA19A49E-EDA8-45C8-AC49-41339EF3F3B9}"/>
                </a:ext>
              </a:extLst>
            </p:cNvPr>
            <p:cNvSpPr txBox="1"/>
            <p:nvPr/>
          </p:nvSpPr>
          <p:spPr>
            <a:xfrm>
              <a:off x="9212501" y="1368927"/>
              <a:ext cx="2150920" cy="1754375"/>
            </a:xfrm>
            <a:prstGeom prst="rect">
              <a:avLst/>
            </a:prstGeom>
            <a:noFill/>
          </p:spPr>
          <p:txBody>
            <a:bodyPr wrap="square" lIns="91440" tIns="45720" rIns="91440" bIns="45720" rtlCol="0" anchor="t">
              <a:spAutoFit/>
            </a:bodyPr>
            <a:lstStyle/>
            <a:p>
              <a:pPr algn="ctr"/>
              <a:r>
                <a:rPr lang="en-US" sz="1200" b="1" u="sng" dirty="0">
                  <a:latin typeface="Roboto condensed"/>
                  <a:ea typeface="Roboto condensed"/>
                  <a:cs typeface="Roboto condensed"/>
                </a:rPr>
                <a:t>National Exposition</a:t>
              </a:r>
            </a:p>
            <a:p>
              <a:pPr algn="ctr"/>
              <a:r>
                <a:rPr lang="en-US" sz="1050" b="1" dirty="0">
                  <a:latin typeface="Roboto condensed"/>
                  <a:ea typeface="Roboto condensed"/>
                  <a:cs typeface="Roboto condensed"/>
                </a:rPr>
                <a:t>Lieu: Montreal</a:t>
              </a:r>
              <a:endParaRPr lang="en-US" sz="1050" dirty="0">
                <a:latin typeface="Roboto condensed" pitchFamily="2" charset="0"/>
                <a:ea typeface="Roboto condensed" pitchFamily="2" charset="0"/>
                <a:cs typeface="Roboto condensed"/>
              </a:endParaRPr>
            </a:p>
            <a:p>
              <a:pPr algn="ctr"/>
              <a:r>
                <a:rPr lang="fr-FR" sz="1050" dirty="0">
                  <a:latin typeface="Roboto condensed"/>
                  <a:ea typeface="Roboto condensed"/>
                  <a:cs typeface="Roboto condensed"/>
                </a:rPr>
                <a:t>Palais des Congrès de Montréal</a:t>
              </a:r>
            </a:p>
            <a:p>
              <a:pPr algn="ctr"/>
              <a:r>
                <a:rPr lang="en-US" sz="1050" dirty="0">
                  <a:latin typeface="Roboto condensed"/>
                  <a:ea typeface="Roboto condensed"/>
                  <a:cs typeface="Roboto condensed"/>
                </a:rPr>
                <a:t>6 – 8 </a:t>
              </a:r>
              <a:r>
                <a:rPr lang="en-US" sz="1050">
                  <a:latin typeface="Roboto condensed"/>
                  <a:ea typeface="Roboto condensed"/>
                  <a:cs typeface="Roboto condensed"/>
                </a:rPr>
                <a:t>Mai,</a:t>
              </a:r>
              <a:r>
                <a:rPr lang="en-US" sz="1050" dirty="0">
                  <a:latin typeface="Roboto condensed"/>
                  <a:ea typeface="Roboto condensed"/>
                  <a:cs typeface="Roboto condensed"/>
                </a:rPr>
                <a:t> 2026</a:t>
              </a:r>
              <a:endParaRPr lang="en-US" dirty="0"/>
            </a:p>
            <a:p>
              <a:pPr algn="ctr"/>
              <a:endParaRPr lang="en-US" sz="1050" dirty="0">
                <a:latin typeface="Roboto condensed"/>
                <a:ea typeface="Roboto condensed"/>
                <a:cs typeface="Roboto condensed"/>
              </a:endParaRPr>
            </a:p>
            <a:p>
              <a:pPr algn="ctr"/>
              <a:r>
                <a:rPr lang="en-US" sz="1200" b="1" u="sng">
                  <a:latin typeface="Roboto condensed"/>
                  <a:ea typeface="Roboto condensed"/>
                  <a:cs typeface="Roboto condensed"/>
                </a:rPr>
                <a:t>Sommet du leadership</a:t>
              </a:r>
              <a:endParaRPr lang="en-US"/>
            </a:p>
            <a:p>
              <a:pPr algn="ctr"/>
              <a:r>
                <a:rPr lang="en-US" sz="1050" dirty="0">
                  <a:latin typeface="Roboto condensed"/>
                  <a:ea typeface="Roboto condensed"/>
                  <a:cs typeface="Roboto condensed"/>
                </a:rPr>
                <a:t>A lieu après </a:t>
              </a:r>
              <a:r>
                <a:rPr lang="en-US" sz="1050" dirty="0" err="1">
                  <a:latin typeface="Roboto condensed"/>
                  <a:ea typeface="Roboto condensed"/>
                  <a:cs typeface="Roboto condensed"/>
                </a:rPr>
                <a:t>l’Expo</a:t>
              </a:r>
              <a:r>
                <a:rPr lang="en-US" sz="1050" dirty="0">
                  <a:latin typeface="Roboto condensed"/>
                  <a:ea typeface="Roboto condensed"/>
                  <a:cs typeface="Roboto condensed"/>
                </a:rPr>
                <a:t> </a:t>
              </a:r>
              <a:r>
                <a:rPr lang="en-US" sz="1050" dirty="0" err="1">
                  <a:latin typeface="Roboto condensed"/>
                  <a:ea typeface="Roboto condensed"/>
                  <a:cs typeface="Roboto condensed"/>
                </a:rPr>
                <a:t>nationale</a:t>
              </a:r>
              <a:endParaRPr lang="en-US" dirty="0" err="1"/>
            </a:p>
            <a:p>
              <a:pPr algn="ctr"/>
              <a:r>
                <a:rPr lang="en-US" sz="900" dirty="0">
                  <a:latin typeface="Roboto condensed"/>
                  <a:ea typeface="Roboto condensed"/>
                  <a:cs typeface="Roboto condensed"/>
                </a:rPr>
                <a:t>(</a:t>
              </a:r>
              <a:r>
                <a:rPr lang="en-US" sz="900" dirty="0" err="1">
                  <a:latin typeface="Roboto condensed"/>
                  <a:ea typeface="Roboto condensed"/>
                  <a:cs typeface="Roboto condensed"/>
                </a:rPr>
                <a:t>Ouvert</a:t>
              </a:r>
              <a:r>
                <a:rPr lang="en-US" sz="900" dirty="0">
                  <a:latin typeface="Roboto condensed"/>
                  <a:ea typeface="Roboto condensed"/>
                  <a:cs typeface="Roboto condensed"/>
                </a:rPr>
                <a:t> à 2 </a:t>
              </a:r>
              <a:r>
                <a:rPr lang="en-US" sz="900" dirty="0" err="1">
                  <a:latin typeface="Roboto condensed"/>
                  <a:ea typeface="Roboto condensed"/>
                  <a:cs typeface="Roboto condensed"/>
                </a:rPr>
                <a:t>membres</a:t>
              </a:r>
              <a:r>
                <a:rPr lang="en-US" sz="900" dirty="0">
                  <a:latin typeface="Roboto condensed"/>
                  <a:ea typeface="Roboto condensed"/>
                  <a:cs typeface="Roboto condensed"/>
                </a:rPr>
                <a:t> par équipe)</a:t>
              </a:r>
              <a:endParaRPr lang="en-US" sz="900" dirty="0">
                <a:ea typeface="Calibri"/>
                <a:cs typeface="Calibri"/>
              </a:endParaRPr>
            </a:p>
          </p:txBody>
        </p:sp>
      </p:grpSp>
      <p:sp>
        <p:nvSpPr>
          <p:cNvPr id="40" name="TextBox 39">
            <a:extLst>
              <a:ext uri="{FF2B5EF4-FFF2-40B4-BE49-F238E27FC236}">
                <a16:creationId xmlns:a16="http://schemas.microsoft.com/office/drawing/2014/main" id="{75DDB7DD-CA56-4FE0-8F92-38C7C94E6472}"/>
              </a:ext>
            </a:extLst>
          </p:cNvPr>
          <p:cNvSpPr txBox="1"/>
          <p:nvPr/>
        </p:nvSpPr>
        <p:spPr>
          <a:xfrm>
            <a:off x="1326871" y="4447699"/>
            <a:ext cx="1422429" cy="1077218"/>
          </a:xfrm>
          <a:prstGeom prst="rect">
            <a:avLst/>
          </a:prstGeom>
          <a:noFill/>
          <a:ln>
            <a:solidFill>
              <a:srgbClr val="FFC222"/>
            </a:solidFill>
          </a:ln>
        </p:spPr>
        <p:txBody>
          <a:bodyPr wrap="square" lIns="91440" tIns="45720" rIns="91440" bIns="45720" rtlCol="0" anchor="t">
            <a:spAutoFit/>
          </a:bodyPr>
          <a:lstStyle/>
          <a:p>
            <a:pPr algn="ctr"/>
            <a:r>
              <a:rPr lang="en-US" sz="1600" b="1" dirty="0" err="1">
                <a:latin typeface="Roboto condensed"/>
                <a:ea typeface="Roboto condensed"/>
                <a:cs typeface="Roboto condensed"/>
              </a:rPr>
              <a:t>Août</a:t>
            </a:r>
            <a:r>
              <a:rPr lang="en-US" sz="1600" b="1" dirty="0">
                <a:latin typeface="Roboto condensed"/>
                <a:ea typeface="Roboto condensed"/>
                <a:cs typeface="Roboto condensed"/>
              </a:rPr>
              <a:t> – </a:t>
            </a:r>
            <a:r>
              <a:rPr lang="en-US" sz="1600" b="1" dirty="0" err="1">
                <a:latin typeface="Roboto condensed"/>
                <a:ea typeface="Roboto condensed"/>
                <a:cs typeface="Roboto condensed"/>
              </a:rPr>
              <a:t>Septembre</a:t>
            </a:r>
            <a:r>
              <a:rPr lang="en-US" sz="1600" dirty="0">
                <a:latin typeface="Roboto condensed"/>
                <a:ea typeface="Roboto condensed"/>
                <a:cs typeface="Roboto condensed"/>
              </a:rPr>
              <a:t> :</a:t>
            </a:r>
            <a:br>
              <a:rPr lang="en-US" sz="1600" dirty="0">
                <a:latin typeface="Roboto condensed"/>
                <a:ea typeface="Roboto condensed"/>
                <a:cs typeface="Roboto condensed"/>
              </a:rPr>
            </a:br>
            <a:r>
              <a:rPr lang="en-US" sz="1600" dirty="0">
                <a:latin typeface="Roboto condensed"/>
                <a:ea typeface="Roboto condensed"/>
                <a:cs typeface="Roboto condensed"/>
              </a:rPr>
              <a:t> </a:t>
            </a:r>
            <a:r>
              <a:rPr lang="en-US" sz="1600" dirty="0" err="1">
                <a:latin typeface="Roboto condensed"/>
                <a:ea typeface="Roboto condensed"/>
                <a:cs typeface="Roboto condensed"/>
              </a:rPr>
              <a:t>Recrutement</a:t>
            </a:r>
            <a:r>
              <a:rPr lang="en-US" sz="1600" dirty="0">
                <a:latin typeface="Roboto condensed"/>
                <a:ea typeface="Roboto condensed"/>
                <a:cs typeface="Roboto condensed"/>
              </a:rPr>
              <a:t> </a:t>
            </a:r>
            <a:r>
              <a:rPr lang="en-US" sz="1600" dirty="0" err="1">
                <a:latin typeface="Roboto condensed"/>
                <a:ea typeface="Roboto condensed"/>
                <a:cs typeface="Roboto condensed"/>
              </a:rPr>
              <a:t>d’automne</a:t>
            </a:r>
            <a:endParaRPr lang="en-US" dirty="0" err="1"/>
          </a:p>
        </p:txBody>
      </p:sp>
      <p:grpSp>
        <p:nvGrpSpPr>
          <p:cNvPr id="8" name="Group 7">
            <a:extLst>
              <a:ext uri="{FF2B5EF4-FFF2-40B4-BE49-F238E27FC236}">
                <a16:creationId xmlns:a16="http://schemas.microsoft.com/office/drawing/2014/main" id="{E63FDEA4-D2A9-E2FF-5078-4542B924E65A}"/>
              </a:ext>
            </a:extLst>
          </p:cNvPr>
          <p:cNvGrpSpPr/>
          <p:nvPr/>
        </p:nvGrpSpPr>
        <p:grpSpPr>
          <a:xfrm>
            <a:off x="162542" y="1565222"/>
            <a:ext cx="2257205" cy="2235317"/>
            <a:chOff x="161183" y="1018554"/>
            <a:chExt cx="2732146" cy="2498366"/>
          </a:xfrm>
        </p:grpSpPr>
        <p:sp>
          <p:nvSpPr>
            <p:cNvPr id="29" name="Frame 28">
              <a:extLst>
                <a:ext uri="{FF2B5EF4-FFF2-40B4-BE49-F238E27FC236}">
                  <a16:creationId xmlns:a16="http://schemas.microsoft.com/office/drawing/2014/main" id="{EA125E4D-C588-4111-9BFE-D7F4CF8E236B}"/>
                </a:ext>
              </a:extLst>
            </p:cNvPr>
            <p:cNvSpPr/>
            <p:nvPr/>
          </p:nvSpPr>
          <p:spPr>
            <a:xfrm>
              <a:off x="164200" y="1018554"/>
              <a:ext cx="2687871" cy="2498366"/>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TextBox 2">
              <a:extLst>
                <a:ext uri="{FF2B5EF4-FFF2-40B4-BE49-F238E27FC236}">
                  <a16:creationId xmlns:a16="http://schemas.microsoft.com/office/drawing/2014/main" id="{9866079B-87FE-CDC1-23DB-18051D8B64E3}"/>
                </a:ext>
              </a:extLst>
            </p:cNvPr>
            <p:cNvSpPr txBox="1"/>
            <p:nvPr/>
          </p:nvSpPr>
          <p:spPr>
            <a:xfrm>
              <a:off x="161183" y="2173715"/>
              <a:ext cx="2732146" cy="1049186"/>
            </a:xfrm>
            <a:prstGeom prst="rect">
              <a:avLst/>
            </a:prstGeom>
            <a:noFill/>
          </p:spPr>
          <p:txBody>
            <a:bodyPr wrap="square" lIns="91440" tIns="45720" rIns="91440" bIns="45720" rtlCol="0" anchor="t">
              <a:spAutoFit/>
            </a:bodyPr>
            <a:lstStyle/>
            <a:p>
              <a:pPr algn="ctr"/>
              <a:r>
                <a:rPr lang="en-US" sz="1100" dirty="0">
                  <a:latin typeface="Roboto condensed"/>
                  <a:ea typeface="Roboto condensed"/>
                  <a:cs typeface="Roboto condensed"/>
                </a:rPr>
                <a:t>18 Octobre – Vancouver</a:t>
              </a:r>
            </a:p>
            <a:p>
              <a:pPr algn="ctr"/>
              <a:r>
                <a:rPr lang="en-US" sz="1100" dirty="0">
                  <a:latin typeface="Roboto condensed"/>
                  <a:ea typeface="Roboto condensed"/>
                  <a:cs typeface="Roboto condensed"/>
                </a:rPr>
                <a:t>18 Octobre - Toronto</a:t>
              </a:r>
            </a:p>
            <a:p>
              <a:pPr algn="ctr"/>
              <a:r>
                <a:rPr lang="en-US" sz="1100" dirty="0">
                  <a:latin typeface="Roboto condensed"/>
                  <a:ea typeface="Roboto condensed"/>
                  <a:cs typeface="Roboto condensed"/>
                </a:rPr>
                <a:t>25 Octobre – Montreal</a:t>
              </a:r>
            </a:p>
            <a:p>
              <a:pPr algn="ctr"/>
              <a:r>
                <a:rPr lang="en-US" sz="1100" dirty="0">
                  <a:latin typeface="Roboto condensed"/>
                  <a:ea typeface="Roboto condensed"/>
                  <a:cs typeface="Roboto condensed"/>
                </a:rPr>
                <a:t>25 Octobre – Calgary </a:t>
              </a:r>
            </a:p>
            <a:p>
              <a:pPr algn="ctr"/>
              <a:r>
                <a:rPr lang="en-US" sz="1100" dirty="0">
                  <a:latin typeface="Roboto condensed"/>
                  <a:ea typeface="Roboto condensed"/>
                  <a:cs typeface="Roboto condensed"/>
                </a:rPr>
                <a:t>1er Novembre – Halifax</a:t>
              </a:r>
              <a:endParaRPr lang="en-CA" sz="1100" dirty="0">
                <a:latin typeface="Roboto condensed"/>
                <a:ea typeface="Roboto condensed"/>
                <a:cs typeface="Roboto condensed"/>
              </a:endParaRPr>
            </a:p>
          </p:txBody>
        </p:sp>
        <p:sp>
          <p:nvSpPr>
            <p:cNvPr id="35" name="TextBox 34">
              <a:extLst>
                <a:ext uri="{FF2B5EF4-FFF2-40B4-BE49-F238E27FC236}">
                  <a16:creationId xmlns:a16="http://schemas.microsoft.com/office/drawing/2014/main" id="{3E887025-79BE-4BE4-8603-7736924AB249}"/>
                </a:ext>
              </a:extLst>
            </p:cNvPr>
            <p:cNvSpPr txBox="1"/>
            <p:nvPr/>
          </p:nvSpPr>
          <p:spPr>
            <a:xfrm>
              <a:off x="404923" y="1386758"/>
              <a:ext cx="2154752" cy="1066385"/>
            </a:xfrm>
            <a:prstGeom prst="rect">
              <a:avLst/>
            </a:prstGeom>
            <a:noFill/>
          </p:spPr>
          <p:txBody>
            <a:bodyPr wrap="square" lIns="91440" tIns="45720" rIns="91440" bIns="45720" rtlCol="0" anchor="t">
              <a:spAutoFit/>
            </a:bodyPr>
            <a:lstStyle>
              <a:defPPr>
                <a:defRPr lang="en-US"/>
              </a:defPPr>
              <a:lvl1pPr algn="ctr">
                <a:defRPr sz="1600" b="1" u="sng">
                  <a:solidFill>
                    <a:srgbClr val="515656"/>
                  </a:solidFill>
                  <a:latin typeface="Roboto"/>
                </a:defRPr>
              </a:lvl1pPr>
            </a:lstStyle>
            <a:p>
              <a:r>
                <a:rPr lang="en-US" sz="1100">
                  <a:solidFill>
                    <a:schemeClr val="tx1"/>
                  </a:solidFill>
                  <a:latin typeface="Roboto condensed"/>
                  <a:ea typeface="Roboto condensed"/>
                  <a:cs typeface="Roboto condensed"/>
                </a:rPr>
                <a:t>Sommet de collaboration d’automne</a:t>
              </a:r>
              <a:endParaRPr lang="en-US" sz="1100">
                <a:solidFill>
                  <a:schemeClr val="tx1"/>
                </a:solidFill>
                <a:ea typeface="Roboto"/>
                <a:cs typeface="Roboto"/>
              </a:endParaRPr>
            </a:p>
            <a:p>
              <a:r>
                <a:rPr lang="en-US" sz="1100" dirty="0">
                  <a:solidFill>
                    <a:schemeClr val="tx1"/>
                  </a:solidFill>
                  <a:latin typeface="Roboto condensed"/>
                  <a:ea typeface="Roboto condensed"/>
                  <a:cs typeface="Roboto condensed"/>
                </a:rPr>
                <a:t>(</a:t>
              </a:r>
              <a:r>
                <a:rPr lang="en-US" sz="1100" err="1">
                  <a:solidFill>
                    <a:schemeClr val="tx1"/>
                  </a:solidFill>
                  <a:latin typeface="Roboto condensed"/>
                  <a:ea typeface="Roboto condensed"/>
                  <a:cs typeface="Roboto condensed"/>
                </a:rPr>
                <a:t>Ouvert</a:t>
              </a:r>
              <a:r>
                <a:rPr lang="en-US" sz="1100" dirty="0">
                  <a:solidFill>
                    <a:schemeClr val="tx1"/>
                  </a:solidFill>
                  <a:latin typeface="Roboto condensed"/>
                  <a:ea typeface="Roboto condensed"/>
                  <a:cs typeface="Roboto condensed"/>
                </a:rPr>
                <a:t> à 2 leaders </a:t>
              </a:r>
              <a:r>
                <a:rPr lang="en-US" sz="1100" err="1">
                  <a:solidFill>
                    <a:schemeClr val="tx1"/>
                  </a:solidFill>
                  <a:latin typeface="Roboto condensed"/>
                  <a:ea typeface="Roboto condensed"/>
                  <a:cs typeface="Roboto condensed"/>
                </a:rPr>
                <a:t>étudiants</a:t>
              </a:r>
              <a:r>
                <a:rPr lang="en-US" sz="1100" dirty="0">
                  <a:solidFill>
                    <a:schemeClr val="tx1"/>
                  </a:solidFill>
                  <a:latin typeface="Roboto condensed"/>
                  <a:ea typeface="Roboto condensed"/>
                  <a:cs typeface="Roboto condensed"/>
                </a:rPr>
                <a:t> par équipe)</a:t>
              </a:r>
              <a:endParaRPr lang="en-US" sz="1100" dirty="0">
                <a:solidFill>
                  <a:schemeClr val="tx1"/>
                </a:solidFill>
              </a:endParaRPr>
            </a:p>
            <a:p>
              <a:endParaRPr lang="en-US" sz="1200" dirty="0">
                <a:solidFill>
                  <a:schemeClr val="tx1"/>
                </a:solidFill>
                <a:latin typeface="Roboto condensed" pitchFamily="2" charset="0"/>
                <a:ea typeface="Roboto condensed" pitchFamily="2" charset="0"/>
                <a:cs typeface="Roboto condensed" pitchFamily="2" charset="0"/>
              </a:endParaRPr>
            </a:p>
          </p:txBody>
        </p:sp>
      </p:grpSp>
      <p:sp>
        <p:nvSpPr>
          <p:cNvPr id="12" name="TextBox 11">
            <a:extLst>
              <a:ext uri="{FF2B5EF4-FFF2-40B4-BE49-F238E27FC236}">
                <a16:creationId xmlns:a16="http://schemas.microsoft.com/office/drawing/2014/main" id="{6C89CB61-BF6B-3179-54F7-FFAF7937B4C9}"/>
              </a:ext>
            </a:extLst>
          </p:cNvPr>
          <p:cNvSpPr txBox="1"/>
          <p:nvPr/>
        </p:nvSpPr>
        <p:spPr>
          <a:xfrm>
            <a:off x="1676401" y="5949777"/>
            <a:ext cx="8839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err="1">
                <a:latin typeface="Roboto condensed"/>
                <a:ea typeface="Roboto condensed"/>
                <a:cs typeface="Roboto condensed"/>
              </a:rPr>
              <a:t>Année</a:t>
            </a:r>
            <a:r>
              <a:rPr lang="en-US" sz="2000" b="1">
                <a:latin typeface="Roboto condensed"/>
                <a:ea typeface="Roboto condensed"/>
                <a:cs typeface="Roboto condensed"/>
              </a:rPr>
              <a:t> type pour les équipes Enactus</a:t>
            </a:r>
            <a:endParaRPr lang="en-US"/>
          </a:p>
        </p:txBody>
      </p:sp>
      <p:sp>
        <p:nvSpPr>
          <p:cNvPr id="16" name="TextBox 15">
            <a:extLst>
              <a:ext uri="{FF2B5EF4-FFF2-40B4-BE49-F238E27FC236}">
                <a16:creationId xmlns:a16="http://schemas.microsoft.com/office/drawing/2014/main" id="{EDE00BA8-E372-8A96-6A54-758DBF4557D6}"/>
              </a:ext>
            </a:extLst>
          </p:cNvPr>
          <p:cNvSpPr txBox="1"/>
          <p:nvPr/>
        </p:nvSpPr>
        <p:spPr>
          <a:xfrm>
            <a:off x="4968700" y="4442660"/>
            <a:ext cx="1422429" cy="1077218"/>
          </a:xfrm>
          <a:prstGeom prst="rect">
            <a:avLst/>
          </a:prstGeom>
          <a:noFill/>
          <a:ln>
            <a:solidFill>
              <a:srgbClr val="FFC222"/>
            </a:solidFill>
          </a:ln>
        </p:spPr>
        <p:txBody>
          <a:bodyPr wrap="square" lIns="91440" tIns="45720" rIns="91440" bIns="45720" rtlCol="0" anchor="t">
            <a:spAutoFit/>
          </a:bodyPr>
          <a:lstStyle/>
          <a:p>
            <a:pPr algn="ctr"/>
            <a:r>
              <a:rPr lang="en-US" sz="1600" b="1" dirty="0">
                <a:latin typeface="Roboto condensed"/>
                <a:ea typeface="Roboto condensed"/>
                <a:cs typeface="Roboto condensed"/>
              </a:rPr>
              <a:t>Janvier – Février :</a:t>
            </a:r>
            <a:br>
              <a:rPr lang="en-US" sz="1600" b="1" dirty="0">
                <a:latin typeface="Roboto condensed"/>
                <a:ea typeface="Roboto condensed"/>
                <a:cs typeface="Roboto condensed"/>
              </a:rPr>
            </a:br>
            <a:r>
              <a:rPr lang="en-US" sz="1600" dirty="0">
                <a:latin typeface="Roboto condensed"/>
                <a:ea typeface="Roboto condensed"/>
                <a:cs typeface="Roboto condensed"/>
              </a:rPr>
              <a:t> </a:t>
            </a:r>
            <a:r>
              <a:rPr lang="en-US" sz="1600" dirty="0" err="1">
                <a:latin typeface="Roboto condensed"/>
                <a:ea typeface="Roboto condensed"/>
                <a:cs typeface="Roboto condensed"/>
              </a:rPr>
              <a:t>Recrutement</a:t>
            </a:r>
            <a:r>
              <a:rPr lang="en-US" sz="1600" dirty="0">
                <a:latin typeface="Roboto condensed"/>
                <a:ea typeface="Roboto condensed"/>
                <a:cs typeface="Roboto condensed"/>
              </a:rPr>
              <a:t> </a:t>
            </a:r>
            <a:r>
              <a:rPr lang="en-US" sz="1600" dirty="0" err="1">
                <a:latin typeface="Roboto condensed"/>
                <a:ea typeface="Roboto condensed"/>
                <a:cs typeface="Roboto condensed"/>
              </a:rPr>
              <a:t>d’hiver</a:t>
            </a:r>
            <a:endParaRPr lang="en-CA" sz="1600" dirty="0" err="1">
              <a:latin typeface="Roboto condensed"/>
              <a:ea typeface="Roboto condensed"/>
              <a:cs typeface="Roboto condensed"/>
            </a:endParaRPr>
          </a:p>
        </p:txBody>
      </p:sp>
      <p:sp>
        <p:nvSpPr>
          <p:cNvPr id="19" name="TextBox 18">
            <a:extLst>
              <a:ext uri="{FF2B5EF4-FFF2-40B4-BE49-F238E27FC236}">
                <a16:creationId xmlns:a16="http://schemas.microsoft.com/office/drawing/2014/main" id="{401762F2-F84E-C40B-3788-1507B39BDE1C}"/>
              </a:ext>
            </a:extLst>
          </p:cNvPr>
          <p:cNvSpPr txBox="1"/>
          <p:nvPr/>
        </p:nvSpPr>
        <p:spPr>
          <a:xfrm>
            <a:off x="3146784" y="4445261"/>
            <a:ext cx="1422429" cy="830997"/>
          </a:xfrm>
          <a:prstGeom prst="rect">
            <a:avLst/>
          </a:prstGeom>
          <a:noFill/>
          <a:ln>
            <a:solidFill>
              <a:srgbClr val="FFC222"/>
            </a:solidFill>
          </a:ln>
        </p:spPr>
        <p:txBody>
          <a:bodyPr wrap="square" lIns="91440" tIns="45720" rIns="91440" bIns="45720" rtlCol="0" anchor="t">
            <a:spAutoFit/>
          </a:bodyPr>
          <a:lstStyle/>
          <a:p>
            <a:pPr algn="ctr"/>
            <a:r>
              <a:rPr lang="en-US" sz="1600" b="1" dirty="0">
                <a:latin typeface="Roboto condensed"/>
                <a:ea typeface="Roboto condensed"/>
                <a:cs typeface="Roboto condensed"/>
              </a:rPr>
              <a:t>Oct - Dec:</a:t>
            </a:r>
            <a:br>
              <a:rPr lang="en-US" sz="1600" b="1" dirty="0">
                <a:latin typeface="Roboto condensed"/>
                <a:ea typeface="Roboto condensed"/>
                <a:cs typeface="Roboto condensed"/>
              </a:rPr>
            </a:br>
            <a:r>
              <a:rPr lang="en-US" sz="1600" dirty="0">
                <a:latin typeface="Roboto condensed"/>
                <a:ea typeface="Roboto condensed"/>
                <a:cs typeface="Roboto condensed"/>
              </a:rPr>
              <a:t>Développement de </a:t>
            </a:r>
            <a:r>
              <a:rPr lang="en-US" sz="1600" dirty="0" err="1">
                <a:latin typeface="Roboto condensed"/>
                <a:ea typeface="Roboto condensed"/>
                <a:cs typeface="Roboto condensed"/>
              </a:rPr>
              <a:t>projets</a:t>
            </a:r>
            <a:endParaRPr lang="en-US" dirty="0" err="1"/>
          </a:p>
        </p:txBody>
      </p:sp>
      <p:sp>
        <p:nvSpPr>
          <p:cNvPr id="21" name="TextBox 20">
            <a:extLst>
              <a:ext uri="{FF2B5EF4-FFF2-40B4-BE49-F238E27FC236}">
                <a16:creationId xmlns:a16="http://schemas.microsoft.com/office/drawing/2014/main" id="{25250464-020A-57BD-6C17-9F9796680606}"/>
              </a:ext>
            </a:extLst>
          </p:cNvPr>
          <p:cNvSpPr txBox="1"/>
          <p:nvPr/>
        </p:nvSpPr>
        <p:spPr>
          <a:xfrm>
            <a:off x="6784005" y="4442659"/>
            <a:ext cx="2224533" cy="1569660"/>
          </a:xfrm>
          <a:prstGeom prst="rect">
            <a:avLst/>
          </a:prstGeom>
          <a:noFill/>
          <a:ln>
            <a:solidFill>
              <a:srgbClr val="FFC222"/>
            </a:solidFill>
          </a:ln>
        </p:spPr>
        <p:txBody>
          <a:bodyPr wrap="square" lIns="91440" tIns="45720" rIns="91440" bIns="45720" rtlCol="0" anchor="t">
            <a:spAutoFit/>
          </a:bodyPr>
          <a:lstStyle/>
          <a:p>
            <a:pPr algn="ctr"/>
            <a:r>
              <a:rPr lang="en-US" sz="1600" b="1" dirty="0">
                <a:latin typeface="Roboto condensed"/>
                <a:ea typeface="Roboto condensed"/>
                <a:cs typeface="Roboto condensed"/>
              </a:rPr>
              <a:t>Jan - Mai:</a:t>
            </a:r>
            <a:endParaRPr lang="en-US" dirty="0">
              <a:latin typeface="Calibri" panose="020F0502020204030204"/>
              <a:ea typeface="Calibri" panose="020F0502020204030204"/>
              <a:cs typeface="Calibri" panose="020F0502020204030204"/>
            </a:endParaRPr>
          </a:p>
          <a:p>
            <a:pPr algn="ctr"/>
            <a:r>
              <a:rPr lang="en-US" sz="1600" dirty="0">
                <a:latin typeface="Roboto condensed"/>
                <a:ea typeface="Roboto condensed"/>
                <a:cs typeface="Roboto condensed"/>
              </a:rPr>
              <a:t>Développement de </a:t>
            </a:r>
            <a:r>
              <a:rPr lang="en-US" sz="1600" err="1">
                <a:latin typeface="Roboto condensed"/>
                <a:ea typeface="Roboto condensed"/>
                <a:cs typeface="Roboto condensed"/>
              </a:rPr>
              <a:t>projets</a:t>
            </a:r>
            <a:br>
              <a:rPr lang="en-US" sz="1600" dirty="0">
                <a:latin typeface="Roboto condensed"/>
                <a:ea typeface="Roboto condensed"/>
                <a:cs typeface="Roboto condensed"/>
              </a:rPr>
            </a:br>
            <a:r>
              <a:rPr lang="en-US" sz="1600" dirty="0">
                <a:latin typeface="Roboto condensed"/>
                <a:ea typeface="Roboto condensed"/>
                <a:cs typeface="Roboto condensed"/>
              </a:rPr>
              <a:t> </a:t>
            </a:r>
            <a:r>
              <a:rPr lang="en-US" sz="1600" err="1">
                <a:latin typeface="Roboto condensed"/>
                <a:ea typeface="Roboto condensed"/>
                <a:cs typeface="Roboto condensed"/>
              </a:rPr>
              <a:t>Préparation</a:t>
            </a:r>
            <a:r>
              <a:rPr lang="en-US" sz="1600" dirty="0">
                <a:latin typeface="Roboto condensed"/>
                <a:ea typeface="Roboto condensed"/>
                <a:cs typeface="Roboto condensed"/>
              </a:rPr>
              <a:t> aux </a:t>
            </a:r>
            <a:r>
              <a:rPr lang="en-US" sz="1600" err="1">
                <a:latin typeface="Roboto condensed"/>
                <a:ea typeface="Roboto condensed"/>
                <a:cs typeface="Roboto condensed"/>
              </a:rPr>
              <a:t>régionales</a:t>
            </a:r>
            <a:r>
              <a:rPr lang="en-US" sz="1600" dirty="0">
                <a:latin typeface="Roboto condensed"/>
                <a:ea typeface="Roboto condensed"/>
                <a:cs typeface="Roboto condensed"/>
              </a:rPr>
              <a:t> et à la </a:t>
            </a:r>
            <a:r>
              <a:rPr lang="en-US" sz="1600" err="1">
                <a:latin typeface="Roboto condensed"/>
                <a:ea typeface="Roboto condensed"/>
                <a:cs typeface="Roboto condensed"/>
              </a:rPr>
              <a:t>nationale</a:t>
            </a:r>
            <a:endParaRPr lang="en-US" err="1">
              <a:latin typeface="Calibri" panose="020F0502020204030204"/>
              <a:ea typeface="Calibri" panose="020F0502020204030204"/>
              <a:cs typeface="Calibri" panose="020F0502020204030204"/>
            </a:endParaRPr>
          </a:p>
        </p:txBody>
      </p:sp>
      <p:sp>
        <p:nvSpPr>
          <p:cNvPr id="25" name="TextBox 24">
            <a:extLst>
              <a:ext uri="{FF2B5EF4-FFF2-40B4-BE49-F238E27FC236}">
                <a16:creationId xmlns:a16="http://schemas.microsoft.com/office/drawing/2014/main" id="{0875C926-B390-24AD-AAAF-9A9F8CE9BCB6}"/>
              </a:ext>
            </a:extLst>
          </p:cNvPr>
          <p:cNvSpPr txBox="1"/>
          <p:nvPr/>
        </p:nvSpPr>
        <p:spPr>
          <a:xfrm>
            <a:off x="9411711" y="4442386"/>
            <a:ext cx="1422429" cy="830997"/>
          </a:xfrm>
          <a:prstGeom prst="rect">
            <a:avLst/>
          </a:prstGeom>
          <a:noFill/>
          <a:ln>
            <a:solidFill>
              <a:srgbClr val="FFC222"/>
            </a:solidFill>
          </a:ln>
        </p:spPr>
        <p:txBody>
          <a:bodyPr wrap="square" lIns="91440" tIns="45720" rIns="91440" bIns="45720" rtlCol="0" anchor="t">
            <a:spAutoFit/>
          </a:bodyPr>
          <a:lstStyle>
            <a:defPPr>
              <a:defRPr lang="en-US"/>
            </a:defPPr>
            <a:lvl1pPr algn="ctr">
              <a:defRPr sz="1600" b="1">
                <a:solidFill>
                  <a:srgbClr val="515656"/>
                </a:solidFill>
                <a:latin typeface="Roboto condensed"/>
                <a:ea typeface="Roboto condensed"/>
                <a:cs typeface="Roboto condensed"/>
              </a:defRPr>
            </a:lvl1pPr>
          </a:lstStyle>
          <a:p>
            <a:r>
              <a:rPr lang="en-US" dirty="0">
                <a:solidFill>
                  <a:schemeClr val="tx1"/>
                </a:solidFill>
              </a:rPr>
              <a:t>May - Juillet:</a:t>
            </a:r>
            <a:br>
              <a:rPr lang="en-US" dirty="0">
                <a:solidFill>
                  <a:schemeClr val="tx1"/>
                </a:solidFill>
              </a:rPr>
            </a:br>
            <a:r>
              <a:rPr lang="en-US" dirty="0" err="1"/>
              <a:t>Passation</a:t>
            </a:r>
            <a:r>
              <a:rPr lang="en-US" dirty="0"/>
              <a:t> de </a:t>
            </a:r>
            <a:r>
              <a:rPr lang="en-US" dirty="0" err="1"/>
              <a:t>l’équipe</a:t>
            </a:r>
            <a:endParaRPr lang="en-US" b="0" dirty="0" err="1">
              <a:solidFill>
                <a:schemeClr val="tx1"/>
              </a:solidFill>
            </a:endParaRPr>
          </a:p>
        </p:txBody>
      </p:sp>
      <p:grpSp>
        <p:nvGrpSpPr>
          <p:cNvPr id="10" name="Group 9">
            <a:extLst>
              <a:ext uri="{FF2B5EF4-FFF2-40B4-BE49-F238E27FC236}">
                <a16:creationId xmlns:a16="http://schemas.microsoft.com/office/drawing/2014/main" id="{55F200F4-8653-3B24-CA89-991137CA2D15}"/>
              </a:ext>
            </a:extLst>
          </p:cNvPr>
          <p:cNvGrpSpPr/>
          <p:nvPr/>
        </p:nvGrpSpPr>
        <p:grpSpPr>
          <a:xfrm>
            <a:off x="4725834" y="1569795"/>
            <a:ext cx="2249197" cy="2235318"/>
            <a:chOff x="3123971" y="971466"/>
            <a:chExt cx="2551915" cy="2498367"/>
          </a:xfrm>
        </p:grpSpPr>
        <p:sp>
          <p:nvSpPr>
            <p:cNvPr id="11" name="Frame 10">
              <a:extLst>
                <a:ext uri="{FF2B5EF4-FFF2-40B4-BE49-F238E27FC236}">
                  <a16:creationId xmlns:a16="http://schemas.microsoft.com/office/drawing/2014/main" id="{26A3E1C7-D6EE-4460-7686-F66B1121CFE2}"/>
                </a:ext>
              </a:extLst>
            </p:cNvPr>
            <p:cNvSpPr/>
            <p:nvPr/>
          </p:nvSpPr>
          <p:spPr>
            <a:xfrm>
              <a:off x="3123971" y="971466"/>
              <a:ext cx="2551915" cy="2498367"/>
            </a:xfrm>
            <a:prstGeom prst="frame">
              <a:avLst/>
            </a:prstGeom>
            <a:solidFill>
              <a:srgbClr val="FFC22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TextBox 12">
              <a:extLst>
                <a:ext uri="{FF2B5EF4-FFF2-40B4-BE49-F238E27FC236}">
                  <a16:creationId xmlns:a16="http://schemas.microsoft.com/office/drawing/2014/main" id="{AE3F3477-4E8C-4584-3457-6B9AE014A9E9}"/>
                </a:ext>
              </a:extLst>
            </p:cNvPr>
            <p:cNvSpPr txBox="1"/>
            <p:nvPr/>
          </p:nvSpPr>
          <p:spPr>
            <a:xfrm>
              <a:off x="3364124" y="1337936"/>
              <a:ext cx="2070211" cy="1547979"/>
            </a:xfrm>
            <a:prstGeom prst="rect">
              <a:avLst/>
            </a:prstGeom>
            <a:noFill/>
          </p:spPr>
          <p:txBody>
            <a:bodyPr wrap="square" lIns="91440" tIns="45720" rIns="91440" bIns="45720" rtlCol="0" anchor="t">
              <a:spAutoFit/>
            </a:bodyPr>
            <a:lstStyle/>
            <a:p>
              <a:pPr algn="ctr"/>
              <a:r>
                <a:rPr lang="en-US" sz="1200" b="1" u="sng" dirty="0">
                  <a:latin typeface="Roboto condensed"/>
                  <a:ea typeface="Roboto condensed"/>
                  <a:cs typeface="Roboto condensed"/>
                </a:rPr>
                <a:t>Coupe du Monde Enactus</a:t>
              </a:r>
              <a:endParaRPr lang="en-US" dirty="0"/>
            </a:p>
            <a:p>
              <a:pPr algn="ctr"/>
              <a:endParaRPr lang="en-US" sz="1200" b="1" u="sng" dirty="0">
                <a:latin typeface="Roboto condensed"/>
                <a:ea typeface="Roboto condensed"/>
                <a:cs typeface="Roboto condensed"/>
              </a:endParaRPr>
            </a:p>
            <a:p>
              <a:pPr algn="ctr"/>
              <a:endParaRPr lang="en-US" sz="1200" dirty="0">
                <a:latin typeface="Roboto condensed"/>
                <a:ea typeface="Roboto condensed"/>
                <a:cs typeface="Roboto condensed"/>
              </a:endParaRPr>
            </a:p>
            <a:p>
              <a:pPr algn="ctr"/>
              <a:r>
                <a:rPr lang="en-US" sz="1200" dirty="0">
                  <a:latin typeface="Roboto condensed"/>
                  <a:ea typeface="Roboto condensed"/>
                  <a:cs typeface="Roboto condensed"/>
                </a:rPr>
                <a:t>Lieu : Bangkok, </a:t>
              </a:r>
              <a:r>
                <a:rPr lang="en-US" sz="1200" dirty="0" err="1">
                  <a:latin typeface="Roboto condensed"/>
                  <a:ea typeface="Roboto condensed"/>
                  <a:cs typeface="Roboto condensed"/>
                </a:rPr>
                <a:t>Thaïlande</a:t>
              </a:r>
              <a:endParaRPr lang="en-US" dirty="0" err="1">
                <a:ea typeface="Calibri"/>
                <a:cs typeface="Calibri"/>
              </a:endParaRPr>
            </a:p>
            <a:p>
              <a:pPr algn="ctr"/>
              <a:endParaRPr lang="en-US" sz="1200" dirty="0">
                <a:latin typeface="Roboto condensed"/>
                <a:ea typeface="Roboto condensed"/>
                <a:cs typeface="Roboto condensed"/>
              </a:endParaRPr>
            </a:p>
            <a:p>
              <a:pPr algn="ctr"/>
              <a:r>
                <a:rPr lang="en-US" sz="1200" dirty="0">
                  <a:latin typeface="Roboto condensed"/>
                  <a:ea typeface="Roboto condensed"/>
                  <a:cs typeface="Roboto condensed"/>
                </a:rPr>
                <a:t>Dates : Du 25 au 28 </a:t>
              </a:r>
              <a:r>
                <a:rPr lang="en-US" sz="1200" dirty="0" err="1">
                  <a:latin typeface="Roboto condensed"/>
                  <a:ea typeface="Roboto condensed"/>
                  <a:cs typeface="Roboto condensed"/>
                </a:rPr>
                <a:t>septembre</a:t>
              </a:r>
              <a:r>
                <a:rPr lang="en-US" sz="1200" dirty="0">
                  <a:latin typeface="Roboto condensed"/>
                  <a:ea typeface="Roboto condensed"/>
                  <a:cs typeface="Roboto condensed"/>
                </a:rPr>
                <a:t> 2025</a:t>
              </a:r>
              <a:endParaRPr lang="en-US" dirty="0"/>
            </a:p>
          </p:txBody>
        </p:sp>
      </p:grpSp>
    </p:spTree>
    <p:extLst>
      <p:ext uri="{BB962C8B-B14F-4D97-AF65-F5344CB8AC3E}">
        <p14:creationId xmlns:p14="http://schemas.microsoft.com/office/powerpoint/2010/main" val="256626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F6C3D5-FB26-3659-D89B-97F8D65B1A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2D22A4-BDD0-34D8-7A63-38BE573F9710}"/>
              </a:ext>
            </a:extLst>
          </p:cNvPr>
          <p:cNvSpPr txBox="1"/>
          <p:nvPr/>
        </p:nvSpPr>
        <p:spPr>
          <a:xfrm>
            <a:off x="1395412" y="2273890"/>
            <a:ext cx="9401175" cy="2308324"/>
          </a:xfrm>
          <a:prstGeom prst="rect">
            <a:avLst/>
          </a:prstGeom>
          <a:noFill/>
        </p:spPr>
        <p:txBody>
          <a:bodyPr wrap="square" lIns="91440" tIns="45720" rIns="91440" bIns="45720" rtlCol="0" anchor="t">
            <a:spAutoFit/>
          </a:bodyPr>
          <a:lstStyle/>
          <a:p>
            <a:pPr algn="ctr"/>
            <a:r>
              <a:rPr lang="en-US" sz="7200" dirty="0" err="1">
                <a:solidFill>
                  <a:srgbClr val="000000"/>
                </a:solidFill>
                <a:latin typeface="Knockout 28 Junior Feathrwt"/>
                <a:ea typeface="+mn-lt"/>
                <a:cs typeface="+mn-lt"/>
              </a:rPr>
              <a:t>Lancement</a:t>
            </a:r>
            <a:r>
              <a:rPr lang="en-US" sz="7200" dirty="0">
                <a:solidFill>
                  <a:srgbClr val="000000"/>
                </a:solidFill>
                <a:latin typeface="Knockout 28 Junior Feathrwt"/>
                <a:ea typeface="+mn-lt"/>
                <a:cs typeface="+mn-lt"/>
              </a:rPr>
              <a:t> </a:t>
            </a:r>
            <a:r>
              <a:rPr lang="en-US" sz="7200" dirty="0" err="1">
                <a:solidFill>
                  <a:srgbClr val="000000"/>
                </a:solidFill>
                <a:latin typeface="Knockout 28 Junior Feathrwt"/>
                <a:ea typeface="+mn-lt"/>
                <a:cs typeface="+mn-lt"/>
              </a:rPr>
              <a:t>d’automne</a:t>
            </a:r>
            <a:endParaRPr lang="en-US" dirty="0" err="1"/>
          </a:p>
          <a:p>
            <a:pPr algn="ctr"/>
            <a:r>
              <a:rPr lang="en-US" sz="7200" dirty="0">
                <a:latin typeface="Knockout 28 Junior Feathrwt"/>
                <a:ea typeface="Calibri"/>
                <a:cs typeface="Calibri"/>
              </a:rPr>
              <a:t>(Sept. – Nov.)</a:t>
            </a:r>
          </a:p>
        </p:txBody>
      </p:sp>
    </p:spTree>
    <p:extLst>
      <p:ext uri="{BB962C8B-B14F-4D97-AF65-F5344CB8AC3E}">
        <p14:creationId xmlns:p14="http://schemas.microsoft.com/office/powerpoint/2010/main" val="178316339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AC7A2F-1CDF-AF16-DE6A-8303AECE017E}"/>
              </a:ext>
            </a:extLst>
          </p:cNvPr>
          <p:cNvSpPr>
            <a:spLocks noGrp="1"/>
          </p:cNvSpPr>
          <p:nvPr>
            <p:ph type="title"/>
          </p:nvPr>
        </p:nvSpPr>
        <p:spPr/>
        <p:txBody>
          <a:bodyPr>
            <a:normAutofit fontScale="90000"/>
          </a:bodyPr>
          <a:lstStyle/>
          <a:p>
            <a:r>
              <a:rPr lang="en-US">
                <a:latin typeface="Knockout 28 Junior Feathrwt"/>
              </a:rPr>
              <a:t>Sessions de formation</a:t>
            </a:r>
            <a:endParaRPr lang="en-US"/>
          </a:p>
        </p:txBody>
      </p:sp>
      <p:sp>
        <p:nvSpPr>
          <p:cNvPr id="4" name="Content Placeholder 3">
            <a:extLst>
              <a:ext uri="{FF2B5EF4-FFF2-40B4-BE49-F238E27FC236}">
                <a16:creationId xmlns:a16="http://schemas.microsoft.com/office/drawing/2014/main" id="{3385A8BA-1874-5683-6C4A-D2040B640A38}"/>
              </a:ext>
            </a:extLst>
          </p:cNvPr>
          <p:cNvSpPr>
            <a:spLocks noGrp="1"/>
          </p:cNvSpPr>
          <p:nvPr>
            <p:ph type="body" sz="quarter" idx="10"/>
          </p:nvPr>
        </p:nvSpPr>
        <p:spPr>
          <a:xfrm>
            <a:off x="838200" y="1356736"/>
            <a:ext cx="10439400" cy="4089400"/>
          </a:xfrm>
        </p:spPr>
        <p:txBody>
          <a:bodyPr vert="horz" lIns="91440" tIns="45720" rIns="91440" bIns="45720" rtlCol="0" anchor="t">
            <a:noAutofit/>
          </a:bodyPr>
          <a:lstStyle/>
          <a:p>
            <a:pPr marL="0">
              <a:lnSpc>
                <a:spcPct val="120000"/>
              </a:lnSpc>
              <a:spcBef>
                <a:spcPts val="0"/>
              </a:spcBef>
              <a:buFont typeface="Arial,Sans-Serif" panose="020B0604020202020204" pitchFamily="34" charset="0"/>
            </a:pPr>
            <a:r>
              <a:rPr lang="en-US" sz="2000" b="1" dirty="0">
                <a:latin typeface="Roboto"/>
                <a:ea typeface="Roboto"/>
                <a:cs typeface="Roboto"/>
              </a:rPr>
              <a:t>Objectif :</a:t>
            </a:r>
            <a:r>
              <a:rPr lang="en-US" sz="2000" dirty="0">
                <a:latin typeface="Roboto"/>
                <a:ea typeface="Roboto"/>
                <a:cs typeface="Roboto"/>
              </a:rPr>
              <a:t> Des sessions </a:t>
            </a:r>
            <a:r>
              <a:rPr lang="en-US" sz="2000" err="1">
                <a:latin typeface="Roboto"/>
                <a:ea typeface="Roboto"/>
                <a:cs typeface="Roboto"/>
              </a:rPr>
              <a:t>virtuelles</a:t>
            </a:r>
            <a:r>
              <a:rPr lang="en-US" sz="2000" dirty="0">
                <a:latin typeface="Roboto"/>
                <a:ea typeface="Roboto"/>
                <a:cs typeface="Roboto"/>
              </a:rPr>
              <a:t> </a:t>
            </a:r>
            <a:r>
              <a:rPr lang="en-US" sz="2000" err="1">
                <a:latin typeface="Roboto"/>
                <a:ea typeface="Roboto"/>
                <a:cs typeface="Roboto"/>
              </a:rPr>
              <a:t>conçues</a:t>
            </a:r>
            <a:r>
              <a:rPr lang="en-US" sz="2000" dirty="0">
                <a:latin typeface="Roboto"/>
                <a:ea typeface="Roboto"/>
                <a:cs typeface="Roboto"/>
              </a:rPr>
              <a:t> pour </a:t>
            </a:r>
            <a:r>
              <a:rPr lang="en-US" sz="2000" err="1">
                <a:latin typeface="Roboto"/>
                <a:ea typeface="Roboto"/>
                <a:cs typeface="Roboto"/>
              </a:rPr>
              <a:t>vous</a:t>
            </a:r>
            <a:r>
              <a:rPr lang="en-US" sz="2000" dirty="0">
                <a:latin typeface="Roboto"/>
                <a:ea typeface="Roboto"/>
                <a:cs typeface="Roboto"/>
              </a:rPr>
              <a:t> aider à </a:t>
            </a:r>
            <a:r>
              <a:rPr lang="en-US" sz="2000" err="1">
                <a:latin typeface="Roboto"/>
                <a:ea typeface="Roboto"/>
                <a:cs typeface="Roboto"/>
              </a:rPr>
              <a:t>développer</a:t>
            </a:r>
            <a:r>
              <a:rPr lang="en-US" sz="2000" dirty="0">
                <a:latin typeface="Roboto"/>
                <a:ea typeface="Roboto"/>
                <a:cs typeface="Roboto"/>
              </a:rPr>
              <a:t> </a:t>
            </a:r>
            <a:r>
              <a:rPr lang="en-US" sz="2000" err="1">
                <a:latin typeface="Roboto"/>
                <a:ea typeface="Roboto"/>
                <a:cs typeface="Roboto"/>
              </a:rPr>
              <a:t>vos</a:t>
            </a:r>
            <a:r>
              <a:rPr lang="en-US" sz="2000" dirty="0">
                <a:latin typeface="Roboto"/>
                <a:ea typeface="Roboto"/>
                <a:cs typeface="Roboto"/>
              </a:rPr>
              <a:t> </a:t>
            </a:r>
            <a:r>
              <a:rPr lang="en-US" sz="2000" err="1">
                <a:latin typeface="Roboto"/>
                <a:ea typeface="Roboto"/>
                <a:cs typeface="Roboto"/>
              </a:rPr>
              <a:t>compétences</a:t>
            </a:r>
            <a:r>
              <a:rPr lang="en-US" sz="2000" dirty="0">
                <a:latin typeface="Roboto"/>
                <a:ea typeface="Roboto"/>
                <a:cs typeface="Roboto"/>
              </a:rPr>
              <a:t>, </a:t>
            </a:r>
            <a:r>
              <a:rPr lang="en-US" sz="2000" err="1">
                <a:latin typeface="Roboto"/>
                <a:ea typeface="Roboto"/>
                <a:cs typeface="Roboto"/>
              </a:rPr>
              <a:t>soutenir</a:t>
            </a:r>
            <a:r>
              <a:rPr lang="en-US" sz="2000" dirty="0">
                <a:latin typeface="Roboto"/>
                <a:ea typeface="Roboto"/>
                <a:cs typeface="Roboto"/>
              </a:rPr>
              <a:t> le </a:t>
            </a:r>
            <a:r>
              <a:rPr lang="en-US" sz="2000" err="1">
                <a:latin typeface="Roboto"/>
                <a:ea typeface="Roboto"/>
                <a:cs typeface="Roboto"/>
              </a:rPr>
              <a:t>développement</a:t>
            </a:r>
            <a:r>
              <a:rPr lang="en-US" sz="2000" dirty="0">
                <a:latin typeface="Roboto"/>
                <a:ea typeface="Roboto"/>
                <a:cs typeface="Roboto"/>
              </a:rPr>
              <a:t> de </a:t>
            </a:r>
            <a:r>
              <a:rPr lang="en-US" sz="2000" err="1">
                <a:latin typeface="Roboto"/>
                <a:ea typeface="Roboto"/>
                <a:cs typeface="Roboto"/>
              </a:rPr>
              <a:t>votre</a:t>
            </a:r>
            <a:r>
              <a:rPr lang="en-US" sz="2000" dirty="0">
                <a:latin typeface="Roboto"/>
                <a:ea typeface="Roboto"/>
                <a:cs typeface="Roboto"/>
              </a:rPr>
              <a:t> équipe et de </a:t>
            </a:r>
            <a:r>
              <a:rPr lang="en-US" sz="2000" err="1">
                <a:latin typeface="Roboto"/>
                <a:ea typeface="Roboto"/>
                <a:cs typeface="Roboto"/>
              </a:rPr>
              <a:t>vos</a:t>
            </a:r>
            <a:r>
              <a:rPr lang="en-US" sz="2000" dirty="0">
                <a:latin typeface="Roboto"/>
                <a:ea typeface="Roboto"/>
                <a:cs typeface="Roboto"/>
              </a:rPr>
              <a:t> </a:t>
            </a:r>
            <a:r>
              <a:rPr lang="en-US" sz="2000" err="1">
                <a:latin typeface="Roboto"/>
                <a:ea typeface="Roboto"/>
                <a:cs typeface="Roboto"/>
              </a:rPr>
              <a:t>projets</a:t>
            </a:r>
            <a:r>
              <a:rPr lang="en-US" sz="2000" dirty="0">
                <a:latin typeface="Roboto"/>
                <a:ea typeface="Roboto"/>
                <a:cs typeface="Roboto"/>
              </a:rPr>
              <a:t>, et </a:t>
            </a:r>
            <a:r>
              <a:rPr lang="en-US" sz="2000" err="1">
                <a:latin typeface="Roboto"/>
                <a:ea typeface="Roboto"/>
                <a:cs typeface="Roboto"/>
              </a:rPr>
              <a:t>vous</a:t>
            </a:r>
            <a:r>
              <a:rPr lang="en-US" sz="2000" dirty="0">
                <a:latin typeface="Roboto"/>
                <a:ea typeface="Roboto"/>
                <a:cs typeface="Roboto"/>
              </a:rPr>
              <a:t> </a:t>
            </a:r>
            <a:r>
              <a:rPr lang="en-US" sz="2000" err="1">
                <a:latin typeface="Roboto"/>
                <a:ea typeface="Roboto"/>
                <a:cs typeface="Roboto"/>
              </a:rPr>
              <a:t>préparer</a:t>
            </a:r>
            <a:r>
              <a:rPr lang="en-US" sz="2000" dirty="0">
                <a:latin typeface="Roboto"/>
                <a:ea typeface="Roboto"/>
                <a:cs typeface="Roboto"/>
              </a:rPr>
              <a:t> au succès au sein </a:t>
            </a:r>
            <a:r>
              <a:rPr lang="en-US" sz="2000" err="1">
                <a:latin typeface="Roboto"/>
                <a:ea typeface="Roboto"/>
                <a:cs typeface="Roboto"/>
              </a:rPr>
              <a:t>d’Enactus</a:t>
            </a:r>
            <a:r>
              <a:rPr lang="en-US" sz="2000" dirty="0">
                <a:latin typeface="Roboto"/>
                <a:ea typeface="Roboto"/>
                <a:cs typeface="Roboto"/>
              </a:rPr>
              <a:t> </a:t>
            </a:r>
            <a:r>
              <a:rPr lang="en-US" sz="2000" err="1">
                <a:latin typeface="Roboto"/>
                <a:ea typeface="Roboto"/>
                <a:cs typeface="Roboto"/>
              </a:rPr>
              <a:t>ainsi</a:t>
            </a:r>
            <a:r>
              <a:rPr lang="en-US" sz="2000" dirty="0">
                <a:latin typeface="Roboto"/>
                <a:ea typeface="Roboto"/>
                <a:cs typeface="Roboto"/>
              </a:rPr>
              <a:t> que dans </a:t>
            </a:r>
            <a:r>
              <a:rPr lang="en-US" sz="2000" err="1">
                <a:latin typeface="Roboto"/>
                <a:ea typeface="Roboto"/>
                <a:cs typeface="Roboto"/>
              </a:rPr>
              <a:t>votre</a:t>
            </a:r>
            <a:r>
              <a:rPr lang="en-US" sz="2000" dirty="0">
                <a:latin typeface="Roboto"/>
                <a:ea typeface="Roboto"/>
                <a:cs typeface="Roboto"/>
              </a:rPr>
              <a:t> future </a:t>
            </a:r>
            <a:r>
              <a:rPr lang="en-US" sz="2000" err="1">
                <a:latin typeface="Roboto"/>
                <a:ea typeface="Roboto"/>
                <a:cs typeface="Roboto"/>
              </a:rPr>
              <a:t>carrière</a:t>
            </a:r>
            <a:r>
              <a:rPr lang="en-US" sz="2000" dirty="0">
                <a:latin typeface="Roboto"/>
                <a:ea typeface="Roboto"/>
                <a:cs typeface="Roboto"/>
              </a:rPr>
              <a:t>.</a:t>
            </a:r>
            <a:endParaRPr lang="en-US" sz="2000" dirty="0">
              <a:solidFill>
                <a:srgbClr val="000000"/>
              </a:solidFill>
              <a:latin typeface="Roboto"/>
              <a:ea typeface="Roboto"/>
              <a:cs typeface="Roboto"/>
            </a:endParaRPr>
          </a:p>
          <a:p>
            <a:pPr marL="0">
              <a:lnSpc>
                <a:spcPct val="120000"/>
              </a:lnSpc>
              <a:spcBef>
                <a:spcPts val="0"/>
              </a:spcBef>
              <a:buFont typeface="Arial,Sans-Serif" panose="020B0604020202020204" pitchFamily="34" charset="0"/>
            </a:pPr>
            <a:r>
              <a:rPr lang="en-US" sz="2000" b="1" dirty="0">
                <a:latin typeface="Roboto"/>
                <a:ea typeface="Roboto"/>
                <a:cs typeface="Roboto"/>
              </a:rPr>
              <a:t>Quand: </a:t>
            </a:r>
            <a:r>
              <a:rPr lang="en-US" sz="2000" dirty="0">
                <a:latin typeface="Roboto"/>
                <a:ea typeface="Roboto"/>
                <a:cs typeface="Roboto"/>
              </a:rPr>
              <a:t>Tout au long de </a:t>
            </a:r>
            <a:r>
              <a:rPr lang="en-US" sz="2000" err="1">
                <a:latin typeface="Roboto"/>
                <a:ea typeface="Roboto"/>
                <a:cs typeface="Roboto"/>
              </a:rPr>
              <a:t>l’année</a:t>
            </a:r>
            <a:endParaRPr lang="en-US" sz="2000">
              <a:latin typeface="Roboto"/>
              <a:ea typeface="Roboto"/>
              <a:cs typeface="Roboto"/>
            </a:endParaRPr>
          </a:p>
          <a:p>
            <a:pPr marL="0">
              <a:lnSpc>
                <a:spcPct val="120000"/>
              </a:lnSpc>
              <a:spcBef>
                <a:spcPts val="0"/>
              </a:spcBef>
              <a:buFont typeface="Arial,Sans-Serif" panose="020B0604020202020204" pitchFamily="34" charset="0"/>
            </a:pPr>
            <a:r>
              <a:rPr lang="en-US" sz="2000" b="1" err="1">
                <a:latin typeface="Roboto"/>
                <a:ea typeface="Roboto"/>
                <a:cs typeface="Roboto"/>
              </a:rPr>
              <a:t>Exemples</a:t>
            </a:r>
            <a:r>
              <a:rPr lang="en-US" sz="2000" b="1" dirty="0">
                <a:latin typeface="Roboto"/>
                <a:ea typeface="Roboto"/>
                <a:cs typeface="Roboto"/>
              </a:rPr>
              <a:t> de </a:t>
            </a:r>
            <a:r>
              <a:rPr lang="en-US" sz="2000" b="1" err="1">
                <a:latin typeface="Roboto"/>
                <a:ea typeface="Roboto"/>
                <a:cs typeface="Roboto"/>
              </a:rPr>
              <a:t>thèmes</a:t>
            </a:r>
            <a:r>
              <a:rPr lang="en-US" sz="2000" b="1" dirty="0">
                <a:latin typeface="Roboto"/>
                <a:ea typeface="Roboto"/>
                <a:cs typeface="Roboto"/>
              </a:rPr>
              <a:t> </a:t>
            </a:r>
            <a:r>
              <a:rPr lang="en-US" sz="2000" b="1" err="1">
                <a:latin typeface="Roboto"/>
                <a:ea typeface="Roboto"/>
                <a:cs typeface="Roboto"/>
              </a:rPr>
              <a:t>abordés</a:t>
            </a:r>
            <a:r>
              <a:rPr lang="en-US" sz="2000" b="1" dirty="0">
                <a:latin typeface="Roboto"/>
                <a:ea typeface="Roboto"/>
                <a:cs typeface="Roboto"/>
              </a:rPr>
              <a:t>:</a:t>
            </a:r>
            <a:r>
              <a:rPr lang="en-US" sz="2000" dirty="0">
                <a:latin typeface="Roboto"/>
                <a:ea typeface="Roboto"/>
                <a:cs typeface="Roboto"/>
              </a:rPr>
              <a:t> Marketing de marque, </a:t>
            </a:r>
            <a:r>
              <a:rPr lang="en-US" sz="2000" err="1">
                <a:latin typeface="Roboto"/>
                <a:ea typeface="Roboto"/>
                <a:cs typeface="Roboto"/>
              </a:rPr>
              <a:t>préparation</a:t>
            </a:r>
            <a:r>
              <a:rPr lang="en-US" sz="2000" dirty="0">
                <a:latin typeface="Roboto"/>
                <a:ea typeface="Roboto"/>
                <a:cs typeface="Roboto"/>
              </a:rPr>
              <a:t> aux </a:t>
            </a:r>
            <a:r>
              <a:rPr lang="en-US" sz="2000" err="1">
                <a:latin typeface="Roboto"/>
                <a:ea typeface="Roboto"/>
                <a:cs typeface="Roboto"/>
              </a:rPr>
              <a:t>compétitions</a:t>
            </a:r>
            <a:r>
              <a:rPr lang="en-US" sz="2000" dirty="0">
                <a:latin typeface="Roboto"/>
                <a:ea typeface="Roboto"/>
                <a:cs typeface="Roboto"/>
              </a:rPr>
              <a:t>, et plus encore !</a:t>
            </a:r>
            <a:endParaRPr lang="en-US" sz="2000" dirty="0">
              <a:solidFill>
                <a:srgbClr val="000000"/>
              </a:solidFill>
              <a:latin typeface="Roboto"/>
              <a:ea typeface="Roboto"/>
              <a:cs typeface="Roboto"/>
            </a:endParaRPr>
          </a:p>
          <a:p>
            <a:pPr marL="0">
              <a:lnSpc>
                <a:spcPct val="120000"/>
              </a:lnSpc>
              <a:spcBef>
                <a:spcPts val="0"/>
              </a:spcBef>
              <a:buFont typeface="Arial,Sans-Serif" panose="020B0604020202020204" pitchFamily="34" charset="0"/>
            </a:pPr>
            <a:r>
              <a:rPr lang="en-US" sz="2000" b="1" dirty="0">
                <a:latin typeface="Roboto"/>
                <a:ea typeface="Roboto"/>
                <a:cs typeface="Roboto"/>
              </a:rPr>
              <a:t>Comment </a:t>
            </a:r>
            <a:r>
              <a:rPr lang="en-US" sz="2000" b="1" err="1">
                <a:latin typeface="Roboto"/>
                <a:ea typeface="Roboto"/>
                <a:cs typeface="Roboto"/>
              </a:rPr>
              <a:t>s’inscrire</a:t>
            </a:r>
            <a:r>
              <a:rPr lang="en-US" sz="2000" b="1" dirty="0">
                <a:latin typeface="Roboto"/>
                <a:ea typeface="Roboto"/>
                <a:cs typeface="Roboto"/>
              </a:rPr>
              <a:t>:</a:t>
            </a:r>
            <a:r>
              <a:rPr lang="en-US" sz="2000" dirty="0">
                <a:latin typeface="Roboto"/>
                <a:ea typeface="Roboto"/>
                <a:cs typeface="Roboto"/>
              </a:rPr>
              <a:t> Via </a:t>
            </a:r>
            <a:r>
              <a:rPr lang="en-US" sz="2000" err="1">
                <a:latin typeface="Roboto"/>
                <a:ea typeface="Roboto"/>
                <a:cs typeface="Roboto"/>
              </a:rPr>
              <a:t>l’inscription</a:t>
            </a:r>
            <a:r>
              <a:rPr lang="en-US" sz="2000" dirty="0">
                <a:latin typeface="Roboto"/>
                <a:ea typeface="Roboto"/>
                <a:cs typeface="Roboto"/>
              </a:rPr>
              <a:t> aux formations dans CACTUS </a:t>
            </a:r>
            <a:r>
              <a:rPr lang="en-US" sz="2000" dirty="0">
                <a:solidFill>
                  <a:srgbClr val="000000"/>
                </a:solidFill>
                <a:latin typeface="Roboto"/>
                <a:ea typeface="Roboto"/>
                <a:cs typeface="Roboto"/>
                <a:hlinkClick r:id="rId3"/>
              </a:rPr>
              <a:t>ici</a:t>
            </a:r>
            <a:r>
              <a:rPr lang="en-US" sz="2000" dirty="0">
                <a:latin typeface="Roboto"/>
                <a:ea typeface="Roboto"/>
                <a:cs typeface="Roboto"/>
              </a:rPr>
              <a:t>!</a:t>
            </a:r>
            <a:endParaRPr lang="en-US" sz="2000" dirty="0">
              <a:solidFill>
                <a:srgbClr val="000000"/>
              </a:solidFill>
              <a:latin typeface="Roboto"/>
              <a:ea typeface="Roboto"/>
              <a:cs typeface="Roboto"/>
            </a:endParaRPr>
          </a:p>
          <a:p>
            <a:pPr marL="457200" lvl="1" indent="-285750">
              <a:lnSpc>
                <a:spcPct val="120000"/>
              </a:lnSpc>
              <a:spcBef>
                <a:spcPts val="0"/>
              </a:spcBef>
              <a:buFont typeface="Arial,Sans-Serif" panose="020B0604020202020204" pitchFamily="34" charset="0"/>
            </a:pPr>
            <a:r>
              <a:rPr lang="en-US" sz="2000" dirty="0">
                <a:latin typeface="Roboto"/>
                <a:ea typeface="Roboto"/>
                <a:cs typeface="Roboto"/>
              </a:rPr>
              <a:t>Rappel: Vous </a:t>
            </a:r>
            <a:r>
              <a:rPr lang="en-US" sz="2000" err="1">
                <a:latin typeface="Roboto"/>
                <a:ea typeface="Roboto"/>
                <a:cs typeface="Roboto"/>
              </a:rPr>
              <a:t>devez</a:t>
            </a:r>
            <a:r>
              <a:rPr lang="en-US" sz="2000" dirty="0">
                <a:latin typeface="Roboto"/>
                <a:ea typeface="Roboto"/>
                <a:cs typeface="Roboto"/>
              </a:rPr>
              <a:t> </a:t>
            </a:r>
            <a:r>
              <a:rPr lang="en-US" sz="2000" b="1" err="1">
                <a:latin typeface="Roboto"/>
                <a:ea typeface="Roboto"/>
                <a:cs typeface="Roboto"/>
              </a:rPr>
              <a:t>d’abord</a:t>
            </a:r>
            <a:r>
              <a:rPr lang="en-US" sz="2000" b="1" dirty="0">
                <a:latin typeface="Roboto"/>
                <a:ea typeface="Roboto"/>
                <a:cs typeface="Roboto"/>
              </a:rPr>
              <a:t> </a:t>
            </a:r>
            <a:r>
              <a:rPr lang="en-US" sz="2000" err="1">
                <a:latin typeface="Roboto"/>
                <a:ea typeface="Roboto"/>
                <a:cs typeface="Roboto"/>
              </a:rPr>
              <a:t>être</a:t>
            </a:r>
            <a:r>
              <a:rPr lang="en-US" sz="2000" dirty="0">
                <a:latin typeface="Roboto"/>
                <a:ea typeface="Roboto"/>
                <a:cs typeface="Roboto"/>
              </a:rPr>
              <a:t> </a:t>
            </a:r>
            <a:r>
              <a:rPr lang="en-US" sz="2000" err="1">
                <a:latin typeface="Roboto"/>
                <a:ea typeface="Roboto"/>
                <a:cs typeface="Roboto"/>
              </a:rPr>
              <a:t>inscrit</a:t>
            </a:r>
            <a:r>
              <a:rPr lang="en-US" sz="2000" dirty="0">
                <a:latin typeface="Roboto"/>
                <a:ea typeface="Roboto"/>
                <a:cs typeface="Roboto"/>
              </a:rPr>
              <a:t> au </a:t>
            </a:r>
            <a:r>
              <a:rPr lang="en-US" sz="2000" err="1">
                <a:latin typeface="Roboto"/>
                <a:ea typeface="Roboto"/>
                <a:cs typeface="Roboto"/>
              </a:rPr>
              <a:t>programme</a:t>
            </a:r>
            <a:r>
              <a:rPr lang="en-US" sz="2000" dirty="0">
                <a:latin typeface="Roboto"/>
                <a:ea typeface="Roboto"/>
                <a:cs typeface="Roboto"/>
              </a:rPr>
              <a:t> Enactus via CACTUS!</a:t>
            </a:r>
            <a:endParaRPr lang="en-US" sz="2000" dirty="0">
              <a:solidFill>
                <a:srgbClr val="000000"/>
              </a:solidFill>
              <a:latin typeface="Roboto"/>
              <a:ea typeface="Roboto"/>
              <a:cs typeface="Roboto"/>
            </a:endParaRPr>
          </a:p>
          <a:p>
            <a:pPr marL="0">
              <a:lnSpc>
                <a:spcPct val="120000"/>
              </a:lnSpc>
              <a:spcBef>
                <a:spcPts val="0"/>
              </a:spcBef>
            </a:pPr>
            <a:r>
              <a:rPr lang="en-US" sz="2000" b="1" dirty="0">
                <a:latin typeface="Roboto"/>
                <a:ea typeface="Roboto"/>
                <a:cs typeface="Roboto"/>
              </a:rPr>
              <a:t>Sessions de formation </a:t>
            </a:r>
            <a:r>
              <a:rPr lang="en-US" sz="2000" b="1" err="1">
                <a:latin typeface="Roboto"/>
                <a:ea typeface="Roboto"/>
                <a:cs typeface="Roboto"/>
              </a:rPr>
              <a:t>confirmées</a:t>
            </a:r>
            <a:endParaRPr lang="en-US" sz="2000" err="1">
              <a:solidFill>
                <a:srgbClr val="000000"/>
              </a:solidFill>
              <a:latin typeface="Roboto"/>
              <a:ea typeface="Roboto"/>
              <a:cs typeface="Roboto"/>
            </a:endParaRPr>
          </a:p>
          <a:p>
            <a:pPr marL="457200" lvl="1" indent="-285750">
              <a:lnSpc>
                <a:spcPct val="120000"/>
              </a:lnSpc>
              <a:spcBef>
                <a:spcPts val="0"/>
              </a:spcBef>
            </a:pPr>
            <a:r>
              <a:rPr lang="en-US" sz="2000" dirty="0">
                <a:latin typeface="Roboto"/>
                <a:ea typeface="Roboto"/>
                <a:cs typeface="Roboto"/>
              </a:rPr>
              <a:t>Série de formation Marketing – 4 sessions – 3 sur 4 </a:t>
            </a:r>
            <a:r>
              <a:rPr lang="en-US" sz="2000" err="1">
                <a:latin typeface="Roboto"/>
                <a:ea typeface="Roboto"/>
                <a:cs typeface="Roboto"/>
              </a:rPr>
              <a:t>doivent</a:t>
            </a:r>
            <a:r>
              <a:rPr lang="en-US" sz="2000" dirty="0">
                <a:latin typeface="Roboto"/>
                <a:ea typeface="Roboto"/>
                <a:cs typeface="Roboto"/>
              </a:rPr>
              <a:t> </a:t>
            </a:r>
            <a:r>
              <a:rPr lang="en-US" sz="2000" err="1">
                <a:latin typeface="Roboto"/>
                <a:ea typeface="Roboto"/>
                <a:cs typeface="Roboto"/>
              </a:rPr>
              <a:t>être</a:t>
            </a:r>
            <a:r>
              <a:rPr lang="en-US" sz="2000" dirty="0">
                <a:latin typeface="Roboto"/>
                <a:ea typeface="Roboto"/>
                <a:cs typeface="Roboto"/>
              </a:rPr>
              <a:t> </a:t>
            </a:r>
            <a:r>
              <a:rPr lang="en-US" sz="2000" err="1">
                <a:latin typeface="Roboto"/>
                <a:ea typeface="Roboto"/>
                <a:cs typeface="Roboto"/>
              </a:rPr>
              <a:t>suivies</a:t>
            </a:r>
            <a:r>
              <a:rPr lang="en-US" sz="2000" dirty="0">
                <a:latin typeface="Roboto"/>
                <a:ea typeface="Roboto"/>
                <a:cs typeface="Roboto"/>
              </a:rPr>
              <a:t> pour </a:t>
            </a:r>
            <a:r>
              <a:rPr lang="en-US" sz="2000" err="1">
                <a:latin typeface="Roboto"/>
                <a:ea typeface="Roboto"/>
                <a:cs typeface="Roboto"/>
              </a:rPr>
              <a:t>recevoir</a:t>
            </a:r>
            <a:r>
              <a:rPr lang="en-US" sz="2000" dirty="0">
                <a:latin typeface="Roboto"/>
                <a:ea typeface="Roboto"/>
                <a:cs typeface="Roboto"/>
              </a:rPr>
              <a:t> le badge LinkedIn</a:t>
            </a:r>
            <a:endParaRPr lang="en-US" sz="2000" dirty="0">
              <a:solidFill>
                <a:srgbClr val="000000"/>
              </a:solidFill>
              <a:latin typeface="Roboto"/>
              <a:ea typeface="Roboto"/>
              <a:cs typeface="Roboto"/>
            </a:endParaRPr>
          </a:p>
          <a:p>
            <a:pPr marL="914400" lvl="2">
              <a:lnSpc>
                <a:spcPct val="120000"/>
              </a:lnSpc>
              <a:spcBef>
                <a:spcPts val="0"/>
              </a:spcBef>
              <a:buFont typeface="Wingdings" panose="020B0604020202020204" pitchFamily="34" charset="0"/>
              <a:buChar char="§"/>
            </a:pPr>
            <a:r>
              <a:rPr lang="en-US" dirty="0">
                <a:latin typeface="Roboto"/>
                <a:ea typeface="Roboto"/>
                <a:cs typeface="Roboto"/>
              </a:rPr>
              <a:t>Première session : 18 </a:t>
            </a:r>
            <a:r>
              <a:rPr lang="en-US" err="1">
                <a:latin typeface="Roboto"/>
                <a:ea typeface="Roboto"/>
                <a:cs typeface="Roboto"/>
              </a:rPr>
              <a:t>septembre</a:t>
            </a:r>
            <a:r>
              <a:rPr lang="en-US" sz="2000" dirty="0">
                <a:latin typeface="Roboto"/>
                <a:ea typeface="Roboto"/>
                <a:cs typeface="Roboto"/>
              </a:rPr>
              <a:t> </a:t>
            </a:r>
            <a:endParaRPr lang="en-US" sz="2000">
              <a:solidFill>
                <a:srgbClr val="000000"/>
              </a:solidFill>
              <a:latin typeface="Roboto"/>
              <a:ea typeface="Roboto"/>
              <a:cs typeface="Roboto"/>
            </a:endParaRPr>
          </a:p>
          <a:p>
            <a:pPr marL="457200" indent="0" algn="r">
              <a:lnSpc>
                <a:spcPct val="120000"/>
              </a:lnSpc>
              <a:buNone/>
            </a:pPr>
            <a:r>
              <a:rPr lang="en-US" sz="1800" dirty="0">
                <a:latin typeface="Roboto"/>
                <a:ea typeface="Roboto"/>
                <a:cs typeface="Roboto"/>
              </a:rPr>
              <a:t>Pour plus </a:t>
            </a:r>
            <a:r>
              <a:rPr lang="en-US" sz="1800" err="1">
                <a:latin typeface="Roboto"/>
                <a:ea typeface="Roboto"/>
                <a:cs typeface="Roboto"/>
              </a:rPr>
              <a:t>d’informations</a:t>
            </a:r>
            <a:r>
              <a:rPr lang="en-US" sz="1800" dirty="0">
                <a:latin typeface="Roboto"/>
                <a:ea typeface="Roboto"/>
                <a:cs typeface="Roboto"/>
              </a:rPr>
              <a:t> </a:t>
            </a:r>
            <a:r>
              <a:rPr lang="en-US" sz="1800" dirty="0">
                <a:latin typeface="Roboto"/>
                <a:ea typeface="Roboto"/>
                <a:cs typeface="Roboto"/>
                <a:hlinkClick r:id="rId4"/>
              </a:rPr>
              <a:t>cliquez ici</a:t>
            </a:r>
            <a:r>
              <a:rPr lang="en-US" sz="1800" dirty="0">
                <a:latin typeface="Roboto"/>
                <a:ea typeface="Roboto"/>
                <a:cs typeface="Roboto"/>
              </a:rPr>
              <a:t>.</a:t>
            </a:r>
            <a:endParaRPr lang="en-US" sz="1800" dirty="0">
              <a:latin typeface="Roboto"/>
              <a:cs typeface="Roboto Light"/>
            </a:endParaRPr>
          </a:p>
          <a:p>
            <a:pPr>
              <a:lnSpc>
                <a:spcPct val="120000"/>
              </a:lnSpc>
            </a:pPr>
            <a:endParaRPr lang="en-US" sz="1800" dirty="0">
              <a:latin typeface="Roboto"/>
              <a:ea typeface="Roboto"/>
              <a:cs typeface="Roboto"/>
            </a:endParaRPr>
          </a:p>
        </p:txBody>
      </p:sp>
    </p:spTree>
    <p:extLst>
      <p:ext uri="{BB962C8B-B14F-4D97-AF65-F5344CB8AC3E}">
        <p14:creationId xmlns:p14="http://schemas.microsoft.com/office/powerpoint/2010/main" val="349626769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AA8FC-AB6D-A809-FB9D-ABF927E0F9B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8A2118E-ADC5-41F0-4A75-F153013BF68E}"/>
              </a:ext>
            </a:extLst>
          </p:cNvPr>
          <p:cNvSpPr>
            <a:spLocks noGrp="1"/>
          </p:cNvSpPr>
          <p:nvPr>
            <p:ph type="title"/>
          </p:nvPr>
        </p:nvSpPr>
        <p:spPr/>
        <p:txBody>
          <a:bodyPr>
            <a:normAutofit fontScale="90000"/>
          </a:bodyPr>
          <a:lstStyle/>
          <a:p>
            <a:r>
              <a:rPr lang="en-US" dirty="0">
                <a:latin typeface="Knockout 28 Junior Feathrwt"/>
              </a:rPr>
              <a:t>Série de Formation : Comment lancer son équipe Enactus</a:t>
            </a:r>
            <a:endParaRPr lang="en-US" dirty="0"/>
          </a:p>
        </p:txBody>
      </p:sp>
      <p:sp>
        <p:nvSpPr>
          <p:cNvPr id="4" name="Content Placeholder 3">
            <a:extLst>
              <a:ext uri="{FF2B5EF4-FFF2-40B4-BE49-F238E27FC236}">
                <a16:creationId xmlns:a16="http://schemas.microsoft.com/office/drawing/2014/main" id="{4F7035A5-A329-6E50-7D09-B149D44B866E}"/>
              </a:ext>
            </a:extLst>
          </p:cNvPr>
          <p:cNvSpPr>
            <a:spLocks noGrp="1"/>
          </p:cNvSpPr>
          <p:nvPr>
            <p:ph type="body" sz="quarter" idx="10"/>
          </p:nvPr>
        </p:nvSpPr>
        <p:spPr>
          <a:xfrm>
            <a:off x="838200" y="1503040"/>
            <a:ext cx="10439400" cy="4089400"/>
          </a:xfrm>
        </p:spPr>
        <p:txBody>
          <a:bodyPr vert="horz" lIns="91440" tIns="45720" rIns="91440" bIns="45720" rtlCol="0" anchor="t">
            <a:noAutofit/>
          </a:bodyPr>
          <a:lstStyle/>
          <a:p>
            <a:pPr marL="0">
              <a:lnSpc>
                <a:spcPct val="120000"/>
              </a:lnSpc>
              <a:spcBef>
                <a:spcPts val="0"/>
              </a:spcBef>
            </a:pPr>
            <a:r>
              <a:rPr lang="en-US" sz="2000" b="1" dirty="0">
                <a:latin typeface="Roboto"/>
                <a:ea typeface="Roboto"/>
                <a:cs typeface="Roboto"/>
              </a:rPr>
              <a:t>Objectif :</a:t>
            </a:r>
            <a:r>
              <a:rPr lang="en-US" sz="2000" dirty="0">
                <a:latin typeface="Roboto"/>
                <a:ea typeface="Roboto"/>
                <a:cs typeface="Roboto"/>
              </a:rPr>
              <a:t> </a:t>
            </a:r>
            <a:r>
              <a:rPr lang="en-US" sz="2000">
                <a:latin typeface="Roboto"/>
                <a:ea typeface="Roboto"/>
                <a:cs typeface="Roboto"/>
              </a:rPr>
              <a:t>Des</a:t>
            </a:r>
            <a:r>
              <a:rPr lang="en-US" sz="2000" dirty="0">
                <a:latin typeface="Roboto"/>
                <a:ea typeface="Roboto"/>
                <a:cs typeface="Roboto"/>
              </a:rPr>
              <a:t> sessions </a:t>
            </a:r>
            <a:r>
              <a:rPr lang="en-US" sz="2000" err="1">
                <a:latin typeface="Roboto"/>
                <a:ea typeface="Roboto"/>
                <a:cs typeface="Roboto"/>
              </a:rPr>
              <a:t>virtuelles</a:t>
            </a:r>
            <a:r>
              <a:rPr lang="en-US" sz="2000" dirty="0">
                <a:latin typeface="Roboto"/>
                <a:ea typeface="Roboto"/>
                <a:cs typeface="Roboto"/>
              </a:rPr>
              <a:t> </a:t>
            </a:r>
            <a:r>
              <a:rPr lang="en-US" sz="2000" err="1">
                <a:latin typeface="Roboto"/>
                <a:ea typeface="Roboto"/>
                <a:cs typeface="Roboto"/>
              </a:rPr>
              <a:t>conçues</a:t>
            </a:r>
            <a:r>
              <a:rPr lang="en-US" sz="2000" dirty="0">
                <a:latin typeface="Roboto"/>
                <a:ea typeface="Roboto"/>
                <a:cs typeface="Roboto"/>
              </a:rPr>
              <a:t> pour </a:t>
            </a:r>
            <a:r>
              <a:rPr lang="en-US" sz="2000" err="1">
                <a:latin typeface="Roboto"/>
                <a:ea typeface="Roboto"/>
                <a:cs typeface="Roboto"/>
              </a:rPr>
              <a:t>vous</a:t>
            </a:r>
            <a:r>
              <a:rPr lang="en-US" sz="2000" dirty="0">
                <a:latin typeface="Roboto"/>
                <a:ea typeface="Roboto"/>
                <a:cs typeface="Roboto"/>
              </a:rPr>
              <a:t> aider à poser des bases </a:t>
            </a:r>
            <a:r>
              <a:rPr lang="en-US" sz="2000" err="1">
                <a:latin typeface="Roboto"/>
                <a:ea typeface="Roboto"/>
                <a:cs typeface="Roboto"/>
              </a:rPr>
              <a:t>solides</a:t>
            </a:r>
            <a:r>
              <a:rPr lang="en-US" sz="2000" dirty="0">
                <a:latin typeface="Roboto"/>
                <a:ea typeface="Roboto"/>
                <a:cs typeface="Roboto"/>
              </a:rPr>
              <a:t>, </a:t>
            </a:r>
            <a:r>
              <a:rPr lang="en-US" sz="2000" err="1">
                <a:latin typeface="Roboto"/>
                <a:ea typeface="Roboto"/>
                <a:cs typeface="Roboto"/>
              </a:rPr>
              <a:t>développer</a:t>
            </a:r>
            <a:r>
              <a:rPr lang="en-US" sz="2000" dirty="0">
                <a:latin typeface="Roboto"/>
                <a:ea typeface="Roboto"/>
                <a:cs typeface="Roboto"/>
              </a:rPr>
              <a:t> </a:t>
            </a:r>
            <a:r>
              <a:rPr lang="en-US" sz="2000" err="1">
                <a:latin typeface="Roboto"/>
                <a:ea typeface="Roboto"/>
                <a:cs typeface="Roboto"/>
              </a:rPr>
              <a:t>vos</a:t>
            </a:r>
            <a:r>
              <a:rPr lang="en-US" sz="2000" dirty="0">
                <a:latin typeface="Roboto"/>
                <a:ea typeface="Roboto"/>
                <a:cs typeface="Roboto"/>
              </a:rPr>
              <a:t> </a:t>
            </a:r>
            <a:r>
              <a:rPr lang="en-US" sz="2000" err="1">
                <a:latin typeface="Roboto"/>
                <a:ea typeface="Roboto"/>
                <a:cs typeface="Roboto"/>
              </a:rPr>
              <a:t>compétences</a:t>
            </a:r>
            <a:r>
              <a:rPr lang="en-US" sz="2000" dirty="0">
                <a:latin typeface="Roboto"/>
                <a:ea typeface="Roboto"/>
                <a:cs typeface="Roboto"/>
              </a:rPr>
              <a:t> </a:t>
            </a:r>
            <a:r>
              <a:rPr lang="en-US" sz="2000" err="1">
                <a:latin typeface="Roboto"/>
                <a:ea typeface="Roboto"/>
                <a:cs typeface="Roboto"/>
              </a:rPr>
              <a:t>en</a:t>
            </a:r>
            <a:r>
              <a:rPr lang="en-US" sz="2000" dirty="0">
                <a:latin typeface="Roboto"/>
                <a:ea typeface="Roboto"/>
                <a:cs typeface="Roboto"/>
              </a:rPr>
              <a:t> tant que leaders Enactus, </a:t>
            </a:r>
            <a:r>
              <a:rPr lang="en-US" sz="2000" err="1">
                <a:latin typeface="Roboto"/>
                <a:ea typeface="Roboto"/>
                <a:cs typeface="Roboto"/>
              </a:rPr>
              <a:t>soutenir</a:t>
            </a:r>
            <a:r>
              <a:rPr lang="en-US" sz="2000" dirty="0">
                <a:latin typeface="Roboto"/>
                <a:ea typeface="Roboto"/>
                <a:cs typeface="Roboto"/>
              </a:rPr>
              <a:t> la </a:t>
            </a:r>
            <a:r>
              <a:rPr lang="en-US" sz="2000" err="1">
                <a:latin typeface="Roboto"/>
                <a:ea typeface="Roboto"/>
                <a:cs typeface="Roboto"/>
              </a:rPr>
              <a:t>croissance</a:t>
            </a:r>
            <a:r>
              <a:rPr lang="en-US" sz="2000" dirty="0">
                <a:latin typeface="Roboto"/>
                <a:ea typeface="Roboto"/>
                <a:cs typeface="Roboto"/>
              </a:rPr>
              <a:t> de </a:t>
            </a:r>
            <a:r>
              <a:rPr lang="en-US" sz="2000" err="1">
                <a:latin typeface="Roboto"/>
                <a:ea typeface="Roboto"/>
                <a:cs typeface="Roboto"/>
              </a:rPr>
              <a:t>votre</a:t>
            </a:r>
            <a:r>
              <a:rPr lang="en-US" sz="2000" dirty="0">
                <a:latin typeface="Roboto"/>
                <a:ea typeface="Roboto"/>
                <a:cs typeface="Roboto"/>
              </a:rPr>
              <a:t> équipe et de </a:t>
            </a:r>
            <a:r>
              <a:rPr lang="en-US" sz="2000" err="1">
                <a:latin typeface="Roboto"/>
                <a:ea typeface="Roboto"/>
                <a:cs typeface="Roboto"/>
              </a:rPr>
              <a:t>vos</a:t>
            </a:r>
            <a:r>
              <a:rPr lang="en-US" sz="2000" dirty="0">
                <a:latin typeface="Roboto"/>
                <a:ea typeface="Roboto"/>
                <a:cs typeface="Roboto"/>
              </a:rPr>
              <a:t> </a:t>
            </a:r>
            <a:r>
              <a:rPr lang="en-US" sz="2000" err="1">
                <a:latin typeface="Roboto"/>
                <a:ea typeface="Roboto"/>
                <a:cs typeface="Roboto"/>
              </a:rPr>
              <a:t>projets</a:t>
            </a:r>
            <a:r>
              <a:rPr lang="en-US" sz="2000" dirty="0">
                <a:latin typeface="Roboto"/>
                <a:ea typeface="Roboto"/>
                <a:cs typeface="Roboto"/>
              </a:rPr>
              <a:t>, et </a:t>
            </a:r>
            <a:r>
              <a:rPr lang="en-US" sz="2000" err="1">
                <a:latin typeface="Roboto"/>
                <a:ea typeface="Roboto"/>
                <a:cs typeface="Roboto"/>
              </a:rPr>
              <a:t>vous</a:t>
            </a:r>
            <a:r>
              <a:rPr lang="en-US" sz="2000" dirty="0">
                <a:latin typeface="Roboto"/>
                <a:ea typeface="Roboto"/>
                <a:cs typeface="Roboto"/>
              </a:rPr>
              <a:t> </a:t>
            </a:r>
            <a:r>
              <a:rPr lang="en-US" sz="2000" err="1">
                <a:latin typeface="Roboto"/>
                <a:ea typeface="Roboto"/>
                <a:cs typeface="Roboto"/>
              </a:rPr>
              <a:t>préparer</a:t>
            </a:r>
            <a:r>
              <a:rPr lang="en-US" sz="2000" dirty="0">
                <a:latin typeface="Roboto"/>
                <a:ea typeface="Roboto"/>
                <a:cs typeface="Roboto"/>
              </a:rPr>
              <a:t> au succès au sein </a:t>
            </a:r>
            <a:r>
              <a:rPr lang="en-US" sz="2000" err="1">
                <a:latin typeface="Roboto"/>
                <a:ea typeface="Roboto"/>
                <a:cs typeface="Roboto"/>
              </a:rPr>
              <a:t>d’Enactus</a:t>
            </a:r>
            <a:r>
              <a:rPr lang="en-US" sz="2000" dirty="0">
                <a:latin typeface="Roboto"/>
                <a:ea typeface="Roboto"/>
                <a:cs typeface="Roboto"/>
              </a:rPr>
              <a:t> </a:t>
            </a:r>
            <a:r>
              <a:rPr lang="en-US" sz="2000" err="1">
                <a:latin typeface="Roboto"/>
                <a:ea typeface="Roboto"/>
                <a:cs typeface="Roboto"/>
              </a:rPr>
              <a:t>ainsi</a:t>
            </a:r>
            <a:r>
              <a:rPr lang="en-US" sz="2000" dirty="0">
                <a:latin typeface="Roboto"/>
                <a:ea typeface="Roboto"/>
                <a:cs typeface="Roboto"/>
              </a:rPr>
              <a:t> que dans </a:t>
            </a:r>
            <a:r>
              <a:rPr lang="en-US" sz="2000" err="1">
                <a:latin typeface="Roboto"/>
                <a:ea typeface="Roboto"/>
                <a:cs typeface="Roboto"/>
              </a:rPr>
              <a:t>votre</a:t>
            </a:r>
            <a:r>
              <a:rPr lang="en-US" sz="2000" dirty="0">
                <a:latin typeface="Roboto"/>
                <a:ea typeface="Roboto"/>
                <a:cs typeface="Roboto"/>
              </a:rPr>
              <a:t> future </a:t>
            </a:r>
            <a:r>
              <a:rPr lang="en-US" sz="2000" err="1">
                <a:latin typeface="Roboto"/>
                <a:ea typeface="Roboto"/>
                <a:cs typeface="Roboto"/>
              </a:rPr>
              <a:t>carrière</a:t>
            </a:r>
            <a:r>
              <a:rPr lang="en-US" sz="2000" dirty="0">
                <a:latin typeface="Roboto"/>
                <a:ea typeface="Roboto"/>
                <a:cs typeface="Roboto"/>
              </a:rPr>
              <a:t>.</a:t>
            </a:r>
            <a:endParaRPr lang="en-US" sz="2000" dirty="0">
              <a:solidFill>
                <a:srgbClr val="000000"/>
              </a:solidFill>
              <a:latin typeface="Roboto"/>
              <a:ea typeface="Roboto"/>
              <a:cs typeface="Roboto"/>
            </a:endParaRPr>
          </a:p>
          <a:p>
            <a:pPr marL="0">
              <a:lnSpc>
                <a:spcPct val="120000"/>
              </a:lnSpc>
            </a:pPr>
            <a:r>
              <a:rPr lang="en-US" sz="2000" b="1" dirty="0">
                <a:latin typeface="Roboto"/>
                <a:ea typeface="Roboto"/>
                <a:cs typeface="Roboto"/>
              </a:rPr>
              <a:t>Quand: </a:t>
            </a:r>
            <a:r>
              <a:rPr lang="en-US" sz="2000" dirty="0">
                <a:latin typeface="Roboto"/>
                <a:ea typeface="Roboto"/>
                <a:cs typeface="Roboto"/>
              </a:rPr>
              <a:t> 3 séances </a:t>
            </a:r>
            <a:r>
              <a:rPr lang="en-US" sz="2000" err="1">
                <a:latin typeface="Roboto"/>
                <a:ea typeface="Roboto"/>
                <a:cs typeface="Roboto"/>
              </a:rPr>
              <a:t>en</a:t>
            </a:r>
            <a:r>
              <a:rPr lang="en-US" sz="2000" dirty="0">
                <a:latin typeface="Roboto"/>
                <a:ea typeface="Roboto"/>
                <a:cs typeface="Roboto"/>
              </a:rPr>
              <a:t> </a:t>
            </a:r>
            <a:r>
              <a:rPr lang="en-US" sz="2000" err="1">
                <a:latin typeface="Roboto"/>
                <a:ea typeface="Roboto"/>
                <a:cs typeface="Roboto"/>
              </a:rPr>
              <a:t>ligne</a:t>
            </a:r>
            <a:r>
              <a:rPr lang="en-US" sz="2000" dirty="0">
                <a:latin typeface="Roboto"/>
                <a:ea typeface="Roboto"/>
                <a:cs typeface="Roboto"/>
              </a:rPr>
              <a:t> </a:t>
            </a:r>
            <a:r>
              <a:rPr lang="en-US" sz="2000" err="1">
                <a:latin typeface="Roboto"/>
                <a:ea typeface="Roboto"/>
                <a:cs typeface="Roboto"/>
              </a:rPr>
              <a:t>destinées</a:t>
            </a:r>
            <a:r>
              <a:rPr lang="en-US" sz="2000" dirty="0">
                <a:latin typeface="Roboto"/>
                <a:ea typeface="Roboto"/>
                <a:cs typeface="Roboto"/>
              </a:rPr>
              <a:t> à </a:t>
            </a:r>
            <a:r>
              <a:rPr lang="en-US" sz="2000" err="1">
                <a:latin typeface="Roboto"/>
                <a:ea typeface="Roboto"/>
                <a:cs typeface="Roboto"/>
              </a:rPr>
              <a:t>vous</a:t>
            </a:r>
            <a:r>
              <a:rPr lang="en-US" sz="2000" dirty="0">
                <a:latin typeface="Roboto"/>
                <a:ea typeface="Roboto"/>
                <a:cs typeface="Roboto"/>
              </a:rPr>
              <a:t> </a:t>
            </a:r>
            <a:r>
              <a:rPr lang="en-US" sz="2000" err="1">
                <a:latin typeface="Roboto"/>
                <a:ea typeface="Roboto"/>
                <a:cs typeface="Roboto"/>
              </a:rPr>
              <a:t>accompagner</a:t>
            </a:r>
            <a:r>
              <a:rPr lang="en-US" sz="2000" dirty="0">
                <a:latin typeface="Roboto"/>
                <a:ea typeface="Roboto"/>
                <a:cs typeface="Roboto"/>
              </a:rPr>
              <a:t> dans </a:t>
            </a:r>
            <a:r>
              <a:rPr lang="en-US" sz="2000" err="1">
                <a:latin typeface="Roboto"/>
                <a:ea typeface="Roboto"/>
                <a:cs typeface="Roboto"/>
              </a:rPr>
              <a:t>vos</a:t>
            </a:r>
            <a:r>
              <a:rPr lang="en-US" sz="2000" dirty="0">
                <a:latin typeface="Roboto"/>
                <a:ea typeface="Roboto"/>
                <a:cs typeface="Roboto"/>
              </a:rPr>
              <a:t> 3 premiers </a:t>
            </a:r>
            <a:r>
              <a:rPr lang="en-US" sz="2000" err="1">
                <a:latin typeface="Roboto"/>
                <a:ea typeface="Roboto"/>
                <a:cs typeface="Roboto"/>
              </a:rPr>
              <a:t>mois</a:t>
            </a:r>
            <a:r>
              <a:rPr lang="en-US" sz="2000" dirty="0">
                <a:latin typeface="Roboto"/>
                <a:ea typeface="Roboto"/>
                <a:cs typeface="Roboto"/>
              </a:rPr>
              <a:t> chez Enactus :</a:t>
            </a:r>
          </a:p>
          <a:p>
            <a:pPr marL="342900" indent="-342900">
              <a:lnSpc>
                <a:spcPct val="120000"/>
              </a:lnSpc>
              <a:spcBef>
                <a:spcPts val="0"/>
              </a:spcBef>
            </a:pPr>
            <a:r>
              <a:rPr lang="en-US" sz="2000" dirty="0">
                <a:latin typeface="Roboto"/>
                <a:ea typeface="Roboto"/>
                <a:cs typeface="Roboto"/>
              </a:rPr>
              <a:t>16 </a:t>
            </a:r>
            <a:r>
              <a:rPr lang="en-US" sz="2000" dirty="0" err="1">
                <a:latin typeface="Roboto"/>
                <a:ea typeface="Roboto"/>
                <a:cs typeface="Roboto"/>
              </a:rPr>
              <a:t>septembre</a:t>
            </a:r>
            <a:r>
              <a:rPr lang="en-US" sz="2000" dirty="0">
                <a:latin typeface="Roboto"/>
                <a:ea typeface="Roboto"/>
                <a:cs typeface="Roboto"/>
              </a:rPr>
              <a:t> – </a:t>
            </a:r>
            <a:r>
              <a:rPr lang="en-US" sz="2000" dirty="0" err="1">
                <a:latin typeface="Roboto"/>
                <a:ea typeface="Roboto"/>
                <a:cs typeface="Roboto"/>
              </a:rPr>
              <a:t>Démarrer</a:t>
            </a:r>
            <a:r>
              <a:rPr lang="en-US" sz="2000" dirty="0">
                <a:latin typeface="Roboto"/>
                <a:ea typeface="Roboto"/>
                <a:cs typeface="Roboto"/>
              </a:rPr>
              <a:t> son </a:t>
            </a:r>
            <a:r>
              <a:rPr lang="en-US" sz="2000" dirty="0" err="1">
                <a:latin typeface="Roboto"/>
                <a:ea typeface="Roboto"/>
                <a:cs typeface="Roboto"/>
              </a:rPr>
              <a:t>année</a:t>
            </a:r>
            <a:r>
              <a:rPr lang="en-US" sz="2000" dirty="0">
                <a:latin typeface="Roboto"/>
                <a:ea typeface="Roboto"/>
                <a:cs typeface="Roboto"/>
              </a:rPr>
              <a:t> Enactus : structurer son équipe et poser les bases</a:t>
            </a:r>
            <a:endParaRPr lang="en-US" dirty="0">
              <a:cs typeface="Roboto Light" panose="02000000000000000000" pitchFamily="2" charset="0"/>
            </a:endParaRPr>
          </a:p>
          <a:p>
            <a:pPr marL="342900" indent="-342900">
              <a:lnSpc>
                <a:spcPct val="120000"/>
              </a:lnSpc>
              <a:spcBef>
                <a:spcPts val="0"/>
              </a:spcBef>
            </a:pPr>
            <a:r>
              <a:rPr lang="en-US" sz="2000" dirty="0">
                <a:latin typeface="Roboto"/>
                <a:ea typeface="Roboto"/>
                <a:cs typeface="Roboto"/>
              </a:rPr>
              <a:t>30 </a:t>
            </a:r>
            <a:r>
              <a:rPr lang="en-US" sz="2000" dirty="0" err="1">
                <a:latin typeface="Roboto"/>
                <a:ea typeface="Roboto"/>
                <a:cs typeface="Roboto"/>
              </a:rPr>
              <a:t>septembre</a:t>
            </a:r>
            <a:r>
              <a:rPr lang="en-US" sz="2000" dirty="0">
                <a:latin typeface="Roboto"/>
                <a:ea typeface="Roboto"/>
                <a:cs typeface="Roboto"/>
              </a:rPr>
              <a:t> – </a:t>
            </a:r>
            <a:r>
              <a:rPr lang="en-US" sz="2000" dirty="0" err="1">
                <a:latin typeface="Roboto"/>
                <a:ea typeface="Roboto"/>
                <a:cs typeface="Roboto"/>
              </a:rPr>
              <a:t>Recruter</a:t>
            </a:r>
            <a:r>
              <a:rPr lang="en-US" sz="2000" dirty="0">
                <a:latin typeface="Roboto"/>
                <a:ea typeface="Roboto"/>
                <a:cs typeface="Roboto"/>
              </a:rPr>
              <a:t>, engager et </a:t>
            </a:r>
            <a:r>
              <a:rPr lang="en-US" sz="2000" dirty="0" err="1">
                <a:latin typeface="Roboto"/>
                <a:ea typeface="Roboto"/>
                <a:cs typeface="Roboto"/>
              </a:rPr>
              <a:t>motiver</a:t>
            </a:r>
            <a:r>
              <a:rPr lang="en-US" sz="2000" dirty="0">
                <a:latin typeface="Roboto"/>
                <a:ea typeface="Roboto"/>
                <a:cs typeface="Roboto"/>
              </a:rPr>
              <a:t> : </a:t>
            </a:r>
            <a:r>
              <a:rPr lang="en-US" sz="2000" dirty="0" err="1">
                <a:latin typeface="Roboto"/>
                <a:ea typeface="Roboto"/>
                <a:cs typeface="Roboto"/>
              </a:rPr>
              <a:t>bâtir</a:t>
            </a:r>
            <a:r>
              <a:rPr lang="en-US" sz="2000" dirty="0">
                <a:latin typeface="Roboto"/>
                <a:ea typeface="Roboto"/>
                <a:cs typeface="Roboto"/>
              </a:rPr>
              <a:t> </a:t>
            </a:r>
            <a:r>
              <a:rPr lang="en-US" sz="2000" dirty="0" err="1">
                <a:latin typeface="Roboto"/>
                <a:ea typeface="Roboto"/>
                <a:cs typeface="Roboto"/>
              </a:rPr>
              <a:t>une</a:t>
            </a:r>
            <a:r>
              <a:rPr lang="en-US" sz="2000" dirty="0">
                <a:latin typeface="Roboto"/>
                <a:ea typeface="Roboto"/>
                <a:cs typeface="Roboto"/>
              </a:rPr>
              <a:t> équipe forte</a:t>
            </a:r>
            <a:endParaRPr lang="en-US" dirty="0">
              <a:cs typeface="Roboto Light" panose="02000000000000000000" pitchFamily="2" charset="0"/>
            </a:endParaRPr>
          </a:p>
          <a:p>
            <a:pPr marL="342900" indent="-342900">
              <a:lnSpc>
                <a:spcPct val="120000"/>
              </a:lnSpc>
              <a:spcBef>
                <a:spcPts val="0"/>
              </a:spcBef>
            </a:pPr>
            <a:r>
              <a:rPr lang="en-US" sz="2000" dirty="0">
                <a:latin typeface="Roboto"/>
                <a:ea typeface="Roboto"/>
                <a:cs typeface="Roboto"/>
              </a:rPr>
              <a:t>7 </a:t>
            </a:r>
            <a:r>
              <a:rPr lang="en-US" sz="2000" dirty="0" err="1">
                <a:latin typeface="Roboto"/>
                <a:ea typeface="Roboto"/>
                <a:cs typeface="Roboto"/>
              </a:rPr>
              <a:t>octobre</a:t>
            </a:r>
            <a:r>
              <a:rPr lang="en-US" sz="2000" dirty="0">
                <a:latin typeface="Roboto"/>
                <a:ea typeface="Roboto"/>
                <a:cs typeface="Roboto"/>
              </a:rPr>
              <a:t> – De </a:t>
            </a:r>
            <a:r>
              <a:rPr lang="en-US" sz="2000" dirty="0" err="1">
                <a:latin typeface="Roboto"/>
                <a:ea typeface="Roboto"/>
                <a:cs typeface="Roboto"/>
              </a:rPr>
              <a:t>l’idéation</a:t>
            </a:r>
            <a:r>
              <a:rPr lang="en-US" sz="2000" dirty="0">
                <a:latin typeface="Roboto"/>
                <a:ea typeface="Roboto"/>
                <a:cs typeface="Roboto"/>
              </a:rPr>
              <a:t> à </a:t>
            </a:r>
            <a:r>
              <a:rPr lang="en-US" sz="2000" dirty="0" err="1">
                <a:latin typeface="Roboto"/>
                <a:ea typeface="Roboto"/>
                <a:cs typeface="Roboto"/>
              </a:rPr>
              <a:t>l’action</a:t>
            </a:r>
            <a:r>
              <a:rPr lang="en-US" sz="2000" dirty="0">
                <a:latin typeface="Roboto"/>
                <a:ea typeface="Roboto"/>
                <a:cs typeface="Roboto"/>
              </a:rPr>
              <a:t> : lancer un </a:t>
            </a:r>
            <a:r>
              <a:rPr lang="en-US" sz="2000" dirty="0" err="1">
                <a:latin typeface="Roboto"/>
                <a:ea typeface="Roboto"/>
                <a:cs typeface="Roboto"/>
              </a:rPr>
              <a:t>projet</a:t>
            </a:r>
            <a:r>
              <a:rPr lang="en-US" sz="2000" dirty="0">
                <a:latin typeface="Roboto"/>
                <a:ea typeface="Roboto"/>
                <a:cs typeface="Roboto"/>
              </a:rPr>
              <a:t> &amp; </a:t>
            </a:r>
            <a:r>
              <a:rPr lang="en-US" sz="2000" dirty="0" err="1">
                <a:latin typeface="Roboto"/>
                <a:ea typeface="Roboto"/>
                <a:cs typeface="Roboto"/>
              </a:rPr>
              <a:t>préparer</a:t>
            </a:r>
            <a:r>
              <a:rPr lang="en-US" sz="2000" dirty="0">
                <a:latin typeface="Roboto"/>
                <a:ea typeface="Roboto"/>
                <a:cs typeface="Roboto"/>
              </a:rPr>
              <a:t> son </a:t>
            </a:r>
            <a:r>
              <a:rPr lang="en-US" sz="2000" dirty="0" err="1">
                <a:latin typeface="Roboto"/>
                <a:ea typeface="Roboto"/>
                <a:cs typeface="Roboto"/>
              </a:rPr>
              <a:t>suivi</a:t>
            </a:r>
            <a:r>
              <a:rPr lang="en-US" sz="2000" dirty="0">
                <a:latin typeface="Roboto"/>
                <a:ea typeface="Roboto"/>
                <a:cs typeface="Roboto"/>
              </a:rPr>
              <a:t> </a:t>
            </a:r>
            <a:r>
              <a:rPr lang="en-US" sz="2000" dirty="0" err="1">
                <a:latin typeface="Roboto"/>
                <a:ea typeface="Roboto"/>
                <a:cs typeface="Roboto"/>
              </a:rPr>
              <a:t>d’impact</a:t>
            </a:r>
            <a:endParaRPr lang="en-US" dirty="0" err="1">
              <a:cs typeface="Roboto Light" panose="02000000000000000000" pitchFamily="2" charset="0"/>
            </a:endParaRPr>
          </a:p>
          <a:p>
            <a:pPr marL="0">
              <a:lnSpc>
                <a:spcPct val="120000"/>
              </a:lnSpc>
              <a:spcBef>
                <a:spcPts val="0"/>
              </a:spcBef>
            </a:pPr>
            <a:r>
              <a:rPr lang="en-US" sz="2000" b="1" dirty="0">
                <a:latin typeface="Roboto"/>
                <a:ea typeface="Roboto"/>
                <a:cs typeface="Roboto"/>
              </a:rPr>
              <a:t>Comment </a:t>
            </a:r>
            <a:r>
              <a:rPr lang="en-US" sz="2000" b="1" err="1">
                <a:latin typeface="Roboto"/>
                <a:ea typeface="Roboto"/>
                <a:cs typeface="Roboto"/>
              </a:rPr>
              <a:t>s’inscrire</a:t>
            </a:r>
            <a:r>
              <a:rPr lang="en-US" sz="2000" b="1" dirty="0">
                <a:latin typeface="Roboto"/>
                <a:ea typeface="Roboto"/>
                <a:cs typeface="Roboto"/>
              </a:rPr>
              <a:t>:</a:t>
            </a:r>
            <a:r>
              <a:rPr lang="en-US" sz="2000" dirty="0">
                <a:latin typeface="Roboto"/>
                <a:ea typeface="Roboto"/>
                <a:cs typeface="Roboto"/>
              </a:rPr>
              <a:t> Via </a:t>
            </a:r>
            <a:r>
              <a:rPr lang="en-US" sz="2000" err="1">
                <a:latin typeface="Roboto"/>
                <a:ea typeface="Roboto"/>
                <a:cs typeface="Roboto"/>
              </a:rPr>
              <a:t>l’inscription</a:t>
            </a:r>
            <a:r>
              <a:rPr lang="en-US" sz="2000" dirty="0">
                <a:latin typeface="Roboto"/>
                <a:ea typeface="Roboto"/>
                <a:cs typeface="Roboto"/>
              </a:rPr>
              <a:t> aux formations dans CACTUS </a:t>
            </a:r>
            <a:r>
              <a:rPr lang="en-US" sz="2000" dirty="0">
                <a:solidFill>
                  <a:srgbClr val="000000"/>
                </a:solidFill>
                <a:latin typeface="Roboto"/>
                <a:ea typeface="Roboto"/>
                <a:cs typeface="Roboto"/>
                <a:hlinkClick r:id="rId3"/>
              </a:rPr>
              <a:t>ici</a:t>
            </a:r>
            <a:r>
              <a:rPr lang="en-US" sz="2000" dirty="0">
                <a:latin typeface="Roboto"/>
                <a:ea typeface="Roboto"/>
                <a:cs typeface="Roboto"/>
              </a:rPr>
              <a:t>!</a:t>
            </a:r>
            <a:endParaRPr lang="en-US" sz="2000" dirty="0">
              <a:solidFill>
                <a:srgbClr val="000000"/>
              </a:solidFill>
              <a:latin typeface="Roboto"/>
              <a:ea typeface="Roboto"/>
              <a:cs typeface="Roboto"/>
            </a:endParaRPr>
          </a:p>
          <a:p>
            <a:pPr marL="457200" lvl="1" indent="-285750">
              <a:lnSpc>
                <a:spcPct val="120000"/>
              </a:lnSpc>
              <a:spcBef>
                <a:spcPts val="0"/>
              </a:spcBef>
              <a:buFont typeface="Arial,Sans-Serif" panose="020B0604020202020204" pitchFamily="34" charset="0"/>
            </a:pPr>
            <a:r>
              <a:rPr lang="en-US" sz="2000" dirty="0">
                <a:latin typeface="Roboto"/>
                <a:ea typeface="Roboto"/>
                <a:cs typeface="Roboto"/>
              </a:rPr>
              <a:t>Rappel: Vous </a:t>
            </a:r>
            <a:r>
              <a:rPr lang="en-US" sz="2000" err="1">
                <a:latin typeface="Roboto"/>
                <a:ea typeface="Roboto"/>
                <a:cs typeface="Roboto"/>
              </a:rPr>
              <a:t>devez</a:t>
            </a:r>
            <a:r>
              <a:rPr lang="en-US" sz="2000" dirty="0">
                <a:latin typeface="Roboto"/>
                <a:ea typeface="Roboto"/>
                <a:cs typeface="Roboto"/>
              </a:rPr>
              <a:t> </a:t>
            </a:r>
            <a:r>
              <a:rPr lang="en-US" sz="2000" b="1" err="1">
                <a:latin typeface="Roboto"/>
                <a:ea typeface="Roboto"/>
                <a:cs typeface="Roboto"/>
              </a:rPr>
              <a:t>d’abord</a:t>
            </a:r>
            <a:r>
              <a:rPr lang="en-US" sz="2000" b="1" dirty="0">
                <a:latin typeface="Roboto"/>
                <a:ea typeface="Roboto"/>
                <a:cs typeface="Roboto"/>
              </a:rPr>
              <a:t> </a:t>
            </a:r>
            <a:r>
              <a:rPr lang="en-US" sz="2000" err="1">
                <a:latin typeface="Roboto"/>
                <a:ea typeface="Roboto"/>
                <a:cs typeface="Roboto"/>
              </a:rPr>
              <a:t>être</a:t>
            </a:r>
            <a:r>
              <a:rPr lang="en-US" sz="2000" dirty="0">
                <a:latin typeface="Roboto"/>
                <a:ea typeface="Roboto"/>
                <a:cs typeface="Roboto"/>
              </a:rPr>
              <a:t> </a:t>
            </a:r>
            <a:r>
              <a:rPr lang="en-US" sz="2000" err="1">
                <a:latin typeface="Roboto"/>
                <a:ea typeface="Roboto"/>
                <a:cs typeface="Roboto"/>
              </a:rPr>
              <a:t>inscrit</a:t>
            </a:r>
            <a:r>
              <a:rPr lang="en-US" sz="2000" dirty="0">
                <a:latin typeface="Roboto"/>
                <a:ea typeface="Roboto"/>
                <a:cs typeface="Roboto"/>
              </a:rPr>
              <a:t> au </a:t>
            </a:r>
            <a:r>
              <a:rPr lang="en-US" sz="2000" err="1">
                <a:latin typeface="Roboto"/>
                <a:ea typeface="Roboto"/>
                <a:cs typeface="Roboto"/>
              </a:rPr>
              <a:t>programme</a:t>
            </a:r>
            <a:r>
              <a:rPr lang="en-US" sz="2000" dirty="0">
                <a:latin typeface="Roboto"/>
                <a:ea typeface="Roboto"/>
                <a:cs typeface="Roboto"/>
              </a:rPr>
              <a:t> Enactus via CACTUS!</a:t>
            </a:r>
            <a:endParaRPr lang="en-US" sz="2000" dirty="0">
              <a:solidFill>
                <a:srgbClr val="000000"/>
              </a:solidFill>
              <a:latin typeface="Roboto"/>
              <a:ea typeface="Roboto"/>
              <a:cs typeface="Roboto"/>
            </a:endParaRPr>
          </a:p>
          <a:p>
            <a:pPr marL="457200" indent="0" algn="r">
              <a:lnSpc>
                <a:spcPct val="120000"/>
              </a:lnSpc>
              <a:buNone/>
            </a:pPr>
            <a:r>
              <a:rPr lang="en-US" sz="1800" dirty="0">
                <a:latin typeface="Roboto"/>
                <a:ea typeface="Roboto"/>
                <a:cs typeface="Roboto"/>
              </a:rPr>
              <a:t>Pour plus </a:t>
            </a:r>
            <a:r>
              <a:rPr lang="en-US" sz="1800" err="1">
                <a:latin typeface="Roboto"/>
                <a:ea typeface="Roboto"/>
                <a:cs typeface="Roboto"/>
              </a:rPr>
              <a:t>d’informations</a:t>
            </a:r>
            <a:r>
              <a:rPr lang="en-US" sz="1800" dirty="0">
                <a:latin typeface="Roboto"/>
                <a:ea typeface="Roboto"/>
                <a:cs typeface="Roboto"/>
              </a:rPr>
              <a:t> </a:t>
            </a:r>
            <a:r>
              <a:rPr lang="en-US" sz="1800" dirty="0">
                <a:latin typeface="Roboto"/>
                <a:ea typeface="Roboto"/>
                <a:cs typeface="Roboto"/>
                <a:hlinkClick r:id="rId4"/>
              </a:rPr>
              <a:t>cliquez ici</a:t>
            </a:r>
            <a:r>
              <a:rPr lang="en-US" sz="1800" dirty="0">
                <a:latin typeface="Roboto"/>
                <a:ea typeface="Roboto"/>
                <a:cs typeface="Roboto"/>
              </a:rPr>
              <a:t>.</a:t>
            </a:r>
            <a:endParaRPr lang="en-US" sz="1800" dirty="0">
              <a:latin typeface="Roboto"/>
              <a:cs typeface="Roboto Light"/>
            </a:endParaRPr>
          </a:p>
          <a:p>
            <a:pPr>
              <a:lnSpc>
                <a:spcPct val="120000"/>
              </a:lnSpc>
            </a:pPr>
            <a:endParaRPr lang="en-US" sz="1800" dirty="0">
              <a:latin typeface="Roboto"/>
              <a:ea typeface="Roboto"/>
              <a:cs typeface="Roboto"/>
            </a:endParaRPr>
          </a:p>
        </p:txBody>
      </p:sp>
    </p:spTree>
    <p:extLst>
      <p:ext uri="{BB962C8B-B14F-4D97-AF65-F5344CB8AC3E}">
        <p14:creationId xmlns:p14="http://schemas.microsoft.com/office/powerpoint/2010/main" val="55839792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on a stand&#10;&#10;AI-generated content may be incorrect.">
            <a:extLst>
              <a:ext uri="{FF2B5EF4-FFF2-40B4-BE49-F238E27FC236}">
                <a16:creationId xmlns:a16="http://schemas.microsoft.com/office/drawing/2014/main" id="{0D335C90-B51D-4D5E-DB4F-F37F0724A329}"/>
              </a:ext>
            </a:extLst>
          </p:cNvPr>
          <p:cNvPicPr>
            <a:picLocks noChangeAspect="1"/>
          </p:cNvPicPr>
          <p:nvPr/>
        </p:nvPicPr>
        <p:blipFill>
          <a:blip r:embed="rId3"/>
          <a:srcRect t="13470" r="378" b="156"/>
          <a:stretch>
            <a:fillRect/>
          </a:stretch>
        </p:blipFill>
        <p:spPr>
          <a:xfrm>
            <a:off x="7093625" y="1592692"/>
            <a:ext cx="4259734" cy="44780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a:extLst>
              <a:ext uri="{FF2B5EF4-FFF2-40B4-BE49-F238E27FC236}">
                <a16:creationId xmlns:a16="http://schemas.microsoft.com/office/drawing/2014/main" id="{96F65CBB-446A-C2DF-4C56-D390E7198425}"/>
              </a:ext>
            </a:extLst>
          </p:cNvPr>
          <p:cNvSpPr>
            <a:spLocks noGrp="1"/>
          </p:cNvSpPr>
          <p:nvPr>
            <p:ph type="title"/>
          </p:nvPr>
        </p:nvSpPr>
        <p:spPr/>
        <p:txBody>
          <a:bodyPr>
            <a:normAutofit fontScale="90000"/>
          </a:bodyPr>
          <a:lstStyle/>
          <a:p>
            <a:r>
              <a:rPr lang="en-US" sz="4800">
                <a:latin typeface="Knockout 28 Junior Feathrwt"/>
              </a:rPr>
              <a:t>Programme Mental Wellness Ambassador</a:t>
            </a:r>
            <a:endParaRPr lang="en-US" sz="4800"/>
          </a:p>
        </p:txBody>
      </p:sp>
      <p:sp>
        <p:nvSpPr>
          <p:cNvPr id="5" name="Text Placeholder 4">
            <a:extLst>
              <a:ext uri="{FF2B5EF4-FFF2-40B4-BE49-F238E27FC236}">
                <a16:creationId xmlns:a16="http://schemas.microsoft.com/office/drawing/2014/main" id="{B4EBB557-83C3-EC17-E6A1-395A9529F9B4}"/>
              </a:ext>
            </a:extLst>
          </p:cNvPr>
          <p:cNvSpPr>
            <a:spLocks noGrp="1"/>
          </p:cNvSpPr>
          <p:nvPr>
            <p:ph type="body" sz="quarter" idx="10"/>
          </p:nvPr>
        </p:nvSpPr>
        <p:spPr/>
        <p:txBody>
          <a:bodyPr vert="horz" lIns="91440" tIns="45720" rIns="91440" bIns="45720" rtlCol="0" anchor="t">
            <a:noAutofit/>
          </a:bodyPr>
          <a:lstStyle/>
          <a:p>
            <a:pPr marL="285750" indent="-285750">
              <a:lnSpc>
                <a:spcPct val="100000"/>
              </a:lnSpc>
              <a:spcBef>
                <a:spcPts val="0"/>
              </a:spcBef>
              <a:buFont typeface="Arial,Sans-Serif" panose="020B0604020202020204" pitchFamily="34" charset="0"/>
            </a:pPr>
            <a:r>
              <a:rPr lang="en-US" sz="1600" dirty="0">
                <a:solidFill>
                  <a:srgbClr val="515656"/>
                </a:solidFill>
                <a:latin typeface="Roboto"/>
                <a:ea typeface="Roboto"/>
                <a:cs typeface="Roboto"/>
              </a:rPr>
              <a:t>1 </a:t>
            </a:r>
            <a:r>
              <a:rPr lang="en-US" sz="1600" err="1">
                <a:solidFill>
                  <a:srgbClr val="515656"/>
                </a:solidFill>
                <a:latin typeface="Roboto"/>
                <a:ea typeface="Roboto"/>
                <a:cs typeface="Roboto"/>
              </a:rPr>
              <a:t>ambassadeur</a:t>
            </a:r>
            <a:r>
              <a:rPr lang="en-US" sz="1600" dirty="0">
                <a:solidFill>
                  <a:srgbClr val="515656"/>
                </a:solidFill>
                <a:latin typeface="Roboto"/>
                <a:ea typeface="Roboto"/>
                <a:cs typeface="Roboto"/>
              </a:rPr>
              <a:t> par équipe Enactus</a:t>
            </a:r>
            <a:endParaRPr lang="en-US" sz="1600" dirty="0">
              <a:solidFill>
                <a:srgbClr val="000000"/>
              </a:solidFill>
              <a:latin typeface="Roboto"/>
              <a:ea typeface="Roboto"/>
              <a:cs typeface="Roboto"/>
            </a:endParaRPr>
          </a:p>
          <a:p>
            <a:pPr marL="285750" indent="-285750">
              <a:lnSpc>
                <a:spcPct val="100000"/>
              </a:lnSpc>
              <a:buFont typeface="Arial,Sans-Serif" panose="020B0604020202020204" pitchFamily="34" charset="0"/>
            </a:pPr>
            <a:r>
              <a:rPr lang="en-US" sz="1600" err="1">
                <a:solidFill>
                  <a:srgbClr val="515656"/>
                </a:solidFill>
                <a:latin typeface="Roboto"/>
                <a:ea typeface="Roboto"/>
                <a:cs typeface="Roboto"/>
              </a:rPr>
              <a:t>Promeut</a:t>
            </a:r>
            <a:r>
              <a:rPr lang="en-US" sz="1600" dirty="0">
                <a:solidFill>
                  <a:srgbClr val="515656"/>
                </a:solidFill>
                <a:latin typeface="Roboto"/>
                <a:ea typeface="Roboto"/>
                <a:cs typeface="Roboto"/>
              </a:rPr>
              <a:t> </a:t>
            </a:r>
            <a:r>
              <a:rPr lang="en-US" sz="1600" err="1">
                <a:solidFill>
                  <a:srgbClr val="515656"/>
                </a:solidFill>
                <a:latin typeface="Roboto"/>
                <a:ea typeface="Roboto"/>
                <a:cs typeface="Roboto"/>
              </a:rPr>
              <a:t>l’éducation</a:t>
            </a:r>
            <a:r>
              <a:rPr lang="en-US" sz="1600" dirty="0">
                <a:solidFill>
                  <a:srgbClr val="515656"/>
                </a:solidFill>
                <a:latin typeface="Roboto"/>
                <a:ea typeface="Roboto"/>
                <a:cs typeface="Roboto"/>
              </a:rPr>
              <a:t> et la </a:t>
            </a:r>
            <a:r>
              <a:rPr lang="en-US" sz="1600" err="1">
                <a:solidFill>
                  <a:srgbClr val="515656"/>
                </a:solidFill>
                <a:latin typeface="Roboto"/>
                <a:ea typeface="Roboto"/>
                <a:cs typeface="Roboto"/>
              </a:rPr>
              <a:t>sensibilisation</a:t>
            </a:r>
            <a:r>
              <a:rPr lang="en-US" sz="1600" dirty="0">
                <a:solidFill>
                  <a:srgbClr val="515656"/>
                </a:solidFill>
                <a:latin typeface="Roboto"/>
                <a:ea typeface="Roboto"/>
                <a:cs typeface="Roboto"/>
              </a:rPr>
              <a:t> au bien-</a:t>
            </a:r>
            <a:r>
              <a:rPr lang="en-US" sz="1600" err="1">
                <a:solidFill>
                  <a:srgbClr val="515656"/>
                </a:solidFill>
                <a:latin typeface="Roboto"/>
                <a:ea typeface="Roboto"/>
                <a:cs typeface="Roboto"/>
              </a:rPr>
              <a:t>être</a:t>
            </a:r>
            <a:r>
              <a:rPr lang="en-US" sz="1600" dirty="0">
                <a:solidFill>
                  <a:srgbClr val="515656"/>
                </a:solidFill>
                <a:latin typeface="Roboto"/>
                <a:ea typeface="Roboto"/>
                <a:cs typeface="Roboto"/>
              </a:rPr>
              <a:t> mental sur le campus</a:t>
            </a:r>
            <a:endParaRPr lang="en-US" sz="1600" dirty="0">
              <a:solidFill>
                <a:srgbClr val="000000"/>
              </a:solidFill>
              <a:latin typeface="Roboto"/>
              <a:ea typeface="Roboto"/>
              <a:cs typeface="Roboto"/>
            </a:endParaRPr>
          </a:p>
          <a:p>
            <a:pPr>
              <a:lnSpc>
                <a:spcPct val="100000"/>
              </a:lnSpc>
              <a:spcBef>
                <a:spcPts val="0"/>
              </a:spcBef>
              <a:buFont typeface="Arial,Sans-Serif" panose="020B0604020202020204" pitchFamily="34" charset="0"/>
            </a:pPr>
            <a:r>
              <a:rPr lang="en-US" sz="1600" dirty="0">
                <a:solidFill>
                  <a:srgbClr val="515656"/>
                </a:solidFill>
                <a:latin typeface="Roboto"/>
                <a:ea typeface="Roboto"/>
                <a:cs typeface="Roboto"/>
              </a:rPr>
              <a:t>Les </a:t>
            </a:r>
            <a:r>
              <a:rPr lang="en-US" sz="1600" err="1">
                <a:solidFill>
                  <a:srgbClr val="515656"/>
                </a:solidFill>
                <a:latin typeface="Roboto"/>
                <a:ea typeface="Roboto"/>
                <a:cs typeface="Roboto"/>
              </a:rPr>
              <a:t>ambassadeurs</a:t>
            </a:r>
            <a:r>
              <a:rPr lang="en-US" sz="1600" dirty="0">
                <a:solidFill>
                  <a:srgbClr val="515656"/>
                </a:solidFill>
                <a:latin typeface="Roboto"/>
                <a:ea typeface="Roboto"/>
                <a:cs typeface="Roboto"/>
              </a:rPr>
              <a:t> </a:t>
            </a:r>
            <a:r>
              <a:rPr lang="en-US" sz="1600" err="1">
                <a:solidFill>
                  <a:srgbClr val="515656"/>
                </a:solidFill>
                <a:latin typeface="Roboto"/>
                <a:ea typeface="Roboto"/>
                <a:cs typeface="Roboto"/>
              </a:rPr>
              <a:t>reçoivent</a:t>
            </a:r>
            <a:r>
              <a:rPr lang="en-US" sz="1600" dirty="0">
                <a:solidFill>
                  <a:srgbClr val="515656"/>
                </a:solidFill>
                <a:latin typeface="Roboto"/>
                <a:ea typeface="Roboto"/>
                <a:cs typeface="Roboto"/>
              </a:rPr>
              <a:t> formation et </a:t>
            </a:r>
            <a:r>
              <a:rPr lang="en-US" sz="1600" err="1">
                <a:solidFill>
                  <a:srgbClr val="515656"/>
                </a:solidFill>
                <a:latin typeface="Roboto"/>
                <a:ea typeface="Roboto"/>
                <a:cs typeface="Roboto"/>
              </a:rPr>
              <a:t>ressources</a:t>
            </a:r>
            <a:r>
              <a:rPr lang="en-US" sz="1600" dirty="0">
                <a:solidFill>
                  <a:srgbClr val="515656"/>
                </a:solidFill>
                <a:latin typeface="Roboto"/>
                <a:ea typeface="Roboto"/>
                <a:cs typeface="Roboto"/>
              </a:rPr>
              <a:t> pour engager </a:t>
            </a:r>
            <a:r>
              <a:rPr lang="en-US" sz="1600" err="1">
                <a:solidFill>
                  <a:srgbClr val="515656"/>
                </a:solidFill>
                <a:latin typeface="Roboto"/>
                <a:ea typeface="Roboto"/>
                <a:cs typeface="Roboto"/>
              </a:rPr>
              <a:t>leurs</a:t>
            </a:r>
            <a:r>
              <a:rPr lang="en-US" sz="1600" dirty="0">
                <a:solidFill>
                  <a:srgbClr val="515656"/>
                </a:solidFill>
                <a:latin typeface="Roboto"/>
                <a:ea typeface="Roboto"/>
                <a:cs typeface="Roboto"/>
              </a:rPr>
              <a:t> équipes</a:t>
            </a:r>
            <a:endParaRPr lang="en-US" sz="16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endParaRPr lang="en-US" sz="1600" dirty="0">
              <a:solidFill>
                <a:srgbClr val="515656"/>
              </a:solidFill>
              <a:latin typeface="Roboto"/>
              <a:ea typeface="Roboto"/>
              <a:cs typeface="Roboto"/>
            </a:endParaRPr>
          </a:p>
          <a:p>
            <a:pPr marL="285750" indent="-285750">
              <a:lnSpc>
                <a:spcPct val="100000"/>
              </a:lnSpc>
              <a:spcBef>
                <a:spcPts val="0"/>
              </a:spcBef>
              <a:buFont typeface="Arial,Sans-Serif"/>
              <a:buChar char="•"/>
            </a:pPr>
            <a:r>
              <a:rPr lang="en-US" sz="1600" dirty="0">
                <a:solidFill>
                  <a:srgbClr val="515656"/>
                </a:solidFill>
                <a:latin typeface="Roboto"/>
                <a:ea typeface="Roboto"/>
                <a:cs typeface="Roboto"/>
              </a:rPr>
              <a:t>Les inscriptions </a:t>
            </a:r>
            <a:r>
              <a:rPr lang="en-US" sz="1600" err="1">
                <a:solidFill>
                  <a:srgbClr val="515656"/>
                </a:solidFill>
                <a:latin typeface="Roboto"/>
                <a:ea typeface="Roboto"/>
                <a:cs typeface="Roboto"/>
              </a:rPr>
              <a:t>seront</a:t>
            </a:r>
            <a:r>
              <a:rPr lang="en-US" sz="1600" dirty="0">
                <a:solidFill>
                  <a:srgbClr val="515656"/>
                </a:solidFill>
                <a:latin typeface="Roboto"/>
                <a:ea typeface="Roboto"/>
                <a:cs typeface="Roboto"/>
              </a:rPr>
              <a:t> ouvertes </a:t>
            </a:r>
            <a:r>
              <a:rPr lang="en-US" sz="1600" b="1" dirty="0">
                <a:solidFill>
                  <a:schemeClr val="tx1"/>
                </a:solidFill>
                <a:latin typeface="Roboto"/>
                <a:ea typeface="Roboto"/>
                <a:cs typeface="Roboto"/>
              </a:rPr>
              <a:t>du 6 au 16 </a:t>
            </a:r>
            <a:r>
              <a:rPr lang="en-US" sz="1600" b="1" err="1">
                <a:solidFill>
                  <a:schemeClr val="tx1"/>
                </a:solidFill>
                <a:latin typeface="Roboto"/>
                <a:ea typeface="Roboto"/>
                <a:cs typeface="Roboto"/>
              </a:rPr>
              <a:t>septembre</a:t>
            </a:r>
            <a:r>
              <a:rPr lang="en-US" sz="1600" b="1" dirty="0">
                <a:solidFill>
                  <a:schemeClr val="tx1"/>
                </a:solidFill>
                <a:latin typeface="Roboto"/>
                <a:ea typeface="Roboto"/>
                <a:cs typeface="Roboto"/>
              </a:rPr>
              <a:t>. Acceptations : </a:t>
            </a:r>
            <a:r>
              <a:rPr lang="en-US" sz="1600" b="1" err="1">
                <a:solidFill>
                  <a:schemeClr val="tx1"/>
                </a:solidFill>
                <a:latin typeface="Roboto"/>
                <a:ea typeface="Roboto"/>
                <a:cs typeface="Roboto"/>
              </a:rPr>
              <a:t>envoyées</a:t>
            </a:r>
            <a:r>
              <a:rPr lang="en-US" sz="1600" b="1" dirty="0">
                <a:solidFill>
                  <a:schemeClr val="tx1"/>
                </a:solidFill>
                <a:latin typeface="Roboto"/>
                <a:ea typeface="Roboto"/>
                <a:cs typeface="Roboto"/>
              </a:rPr>
              <a:t> le 20 </a:t>
            </a:r>
            <a:r>
              <a:rPr lang="en-US" sz="1600" b="1" err="1">
                <a:solidFill>
                  <a:schemeClr val="tx1"/>
                </a:solidFill>
                <a:latin typeface="Roboto"/>
                <a:ea typeface="Roboto"/>
                <a:cs typeface="Roboto"/>
              </a:rPr>
              <a:t>septembre</a:t>
            </a:r>
            <a:endParaRPr lang="en-US" sz="1600" b="1">
              <a:solidFill>
                <a:schemeClr val="tx1"/>
              </a:solidFill>
              <a:latin typeface="Roboto"/>
              <a:ea typeface="Roboto"/>
              <a:cs typeface="Roboto"/>
            </a:endParaRPr>
          </a:p>
          <a:p>
            <a:pPr marL="285750" indent="-285750">
              <a:lnSpc>
                <a:spcPct val="100000"/>
              </a:lnSpc>
              <a:spcBef>
                <a:spcPts val="0"/>
              </a:spcBef>
              <a:buFont typeface="Arial,Sans-Serif"/>
              <a:buChar char="•"/>
            </a:pPr>
            <a:endParaRPr lang="en-US" sz="1600" b="1" dirty="0">
              <a:solidFill>
                <a:schemeClr val="tx1"/>
              </a:solidFill>
              <a:latin typeface="Roboto"/>
              <a:ea typeface="Roboto"/>
              <a:cs typeface="Roboto"/>
            </a:endParaRPr>
          </a:p>
          <a:p>
            <a:pPr marL="285750" indent="-285750">
              <a:lnSpc>
                <a:spcPct val="100000"/>
              </a:lnSpc>
              <a:buFont typeface="Arial,Sans-Serif"/>
              <a:buChar char="•"/>
            </a:pPr>
            <a:r>
              <a:rPr lang="en-US" sz="1600" b="1" i="1" dirty="0">
                <a:solidFill>
                  <a:schemeClr val="tx1"/>
                </a:solidFill>
                <a:latin typeface="Roboto"/>
                <a:ea typeface="Roboto"/>
                <a:cs typeface="Roboto"/>
              </a:rPr>
              <a:t>Tous les MWAs </a:t>
            </a:r>
            <a:r>
              <a:rPr lang="en-US" sz="1600" b="1" i="1" err="1">
                <a:solidFill>
                  <a:schemeClr val="tx1"/>
                </a:solidFill>
                <a:latin typeface="Roboto"/>
                <a:ea typeface="Roboto"/>
                <a:cs typeface="Roboto"/>
              </a:rPr>
              <a:t>acceptés</a:t>
            </a:r>
            <a:r>
              <a:rPr lang="en-US" sz="1600" b="1" i="1" dirty="0">
                <a:solidFill>
                  <a:schemeClr val="tx1"/>
                </a:solidFill>
                <a:latin typeface="Roboto"/>
                <a:ea typeface="Roboto"/>
                <a:cs typeface="Roboto"/>
              </a:rPr>
              <a:t> </a:t>
            </a:r>
            <a:r>
              <a:rPr lang="en-US" sz="1600" b="1" i="1" err="1">
                <a:solidFill>
                  <a:schemeClr val="tx1"/>
                </a:solidFill>
                <a:latin typeface="Roboto"/>
                <a:ea typeface="Roboto"/>
                <a:cs typeface="Roboto"/>
              </a:rPr>
              <a:t>doivent</a:t>
            </a:r>
            <a:r>
              <a:rPr lang="en-US" sz="1600" b="1" i="1" dirty="0">
                <a:solidFill>
                  <a:schemeClr val="tx1"/>
                </a:solidFill>
                <a:latin typeface="Roboto"/>
                <a:ea typeface="Roboto"/>
                <a:cs typeface="Roboto"/>
              </a:rPr>
              <a:t> </a:t>
            </a:r>
            <a:r>
              <a:rPr lang="en-US" sz="1600" b="1" i="1" err="1">
                <a:solidFill>
                  <a:schemeClr val="tx1"/>
                </a:solidFill>
                <a:latin typeface="Roboto"/>
                <a:ea typeface="Roboto"/>
                <a:cs typeface="Roboto"/>
              </a:rPr>
              <a:t>participer</a:t>
            </a:r>
            <a:r>
              <a:rPr lang="en-US" sz="1600" b="1" i="1" dirty="0">
                <a:solidFill>
                  <a:schemeClr val="tx1"/>
                </a:solidFill>
                <a:latin typeface="Roboto"/>
                <a:ea typeface="Roboto"/>
                <a:cs typeface="Roboto"/>
              </a:rPr>
              <a:t> à </a:t>
            </a:r>
            <a:r>
              <a:rPr lang="en-US" sz="1600" b="1" i="1" err="1">
                <a:solidFill>
                  <a:schemeClr val="tx1"/>
                </a:solidFill>
                <a:latin typeface="Roboto"/>
                <a:ea typeface="Roboto"/>
                <a:cs typeface="Roboto"/>
              </a:rPr>
              <a:t>notre</a:t>
            </a:r>
            <a:r>
              <a:rPr lang="en-US" sz="1600" b="1" i="1" dirty="0">
                <a:solidFill>
                  <a:schemeClr val="tx1"/>
                </a:solidFill>
                <a:latin typeface="Roboto"/>
                <a:ea typeface="Roboto"/>
                <a:cs typeface="Roboto"/>
              </a:rPr>
              <a:t> premier atelier avec Jack.org le 24 </a:t>
            </a:r>
            <a:r>
              <a:rPr lang="en-US" sz="1600" b="1" i="1" err="1">
                <a:solidFill>
                  <a:schemeClr val="tx1"/>
                </a:solidFill>
                <a:latin typeface="Roboto"/>
                <a:ea typeface="Roboto"/>
                <a:cs typeface="Roboto"/>
              </a:rPr>
              <a:t>septembre</a:t>
            </a:r>
            <a:r>
              <a:rPr lang="en-US" sz="1600" b="1" i="1" dirty="0">
                <a:solidFill>
                  <a:schemeClr val="tx1"/>
                </a:solidFill>
                <a:latin typeface="Roboto"/>
                <a:ea typeface="Roboto"/>
                <a:cs typeface="Roboto"/>
              </a:rPr>
              <a:t>, de 17h à 18h (</a:t>
            </a:r>
            <a:r>
              <a:rPr lang="en-US" sz="1600" b="1" i="1" err="1">
                <a:solidFill>
                  <a:schemeClr val="tx1"/>
                </a:solidFill>
                <a:latin typeface="Roboto"/>
                <a:ea typeface="Roboto"/>
                <a:cs typeface="Roboto"/>
              </a:rPr>
              <a:t>heure</a:t>
            </a:r>
            <a:r>
              <a:rPr lang="en-US" sz="1600" b="1" i="1" dirty="0">
                <a:solidFill>
                  <a:schemeClr val="tx1"/>
                </a:solidFill>
                <a:latin typeface="Roboto"/>
                <a:ea typeface="Roboto"/>
                <a:cs typeface="Roboto"/>
              </a:rPr>
              <a:t> de l’Est)</a:t>
            </a:r>
            <a:endParaRPr lang="en-US" sz="1600" dirty="0">
              <a:solidFill>
                <a:schemeClr val="tx1"/>
              </a:solidFill>
              <a:latin typeface="Roboto"/>
              <a:ea typeface="Roboto"/>
              <a:cs typeface="Roboto"/>
            </a:endParaRPr>
          </a:p>
          <a:p>
            <a:pPr marL="285750" indent="-285750">
              <a:lnSpc>
                <a:spcPct val="100000"/>
              </a:lnSpc>
              <a:spcBef>
                <a:spcPts val="0"/>
              </a:spcBef>
              <a:buFont typeface="Arial,Sans-Serif"/>
              <a:buChar char="•"/>
            </a:pPr>
            <a:r>
              <a:rPr lang="en-US" sz="1600" b="1" i="1" err="1">
                <a:solidFill>
                  <a:schemeClr val="tx1"/>
                </a:solidFill>
                <a:latin typeface="Roboto"/>
                <a:ea typeface="Roboto"/>
                <a:cs typeface="Roboto"/>
              </a:rPr>
              <a:t>Ils</a:t>
            </a:r>
            <a:r>
              <a:rPr lang="en-US" sz="1600" b="1" i="1" dirty="0">
                <a:solidFill>
                  <a:schemeClr val="tx1"/>
                </a:solidFill>
                <a:latin typeface="Roboto"/>
                <a:ea typeface="Roboto"/>
                <a:cs typeface="Roboto"/>
              </a:rPr>
              <a:t> </a:t>
            </a:r>
            <a:r>
              <a:rPr lang="en-US" sz="1600" b="1" i="1" err="1">
                <a:solidFill>
                  <a:schemeClr val="tx1"/>
                </a:solidFill>
                <a:latin typeface="Roboto"/>
                <a:ea typeface="Roboto"/>
                <a:cs typeface="Roboto"/>
              </a:rPr>
              <a:t>devront</a:t>
            </a:r>
            <a:r>
              <a:rPr lang="en-US" sz="1600" b="1" i="1" dirty="0">
                <a:solidFill>
                  <a:schemeClr val="tx1"/>
                </a:solidFill>
                <a:latin typeface="Roboto"/>
                <a:ea typeface="Roboto"/>
                <a:cs typeface="Roboto"/>
              </a:rPr>
              <a:t> </a:t>
            </a:r>
            <a:r>
              <a:rPr lang="en-US" sz="1600" b="1" i="1" err="1">
                <a:solidFill>
                  <a:schemeClr val="tx1"/>
                </a:solidFill>
                <a:latin typeface="Roboto"/>
                <a:ea typeface="Roboto"/>
                <a:cs typeface="Roboto"/>
              </a:rPr>
              <a:t>recruter</a:t>
            </a:r>
            <a:r>
              <a:rPr lang="en-US" sz="1600" b="1" i="1" dirty="0">
                <a:solidFill>
                  <a:schemeClr val="tx1"/>
                </a:solidFill>
                <a:latin typeface="Roboto"/>
                <a:ea typeface="Roboto"/>
                <a:cs typeface="Roboto"/>
              </a:rPr>
              <a:t> 2 à 3 pairs pour y </a:t>
            </a:r>
            <a:r>
              <a:rPr lang="en-US" sz="1600" b="1" i="1" err="1">
                <a:solidFill>
                  <a:schemeClr val="tx1"/>
                </a:solidFill>
                <a:latin typeface="Roboto"/>
                <a:ea typeface="Roboto"/>
                <a:cs typeface="Roboto"/>
              </a:rPr>
              <a:t>participer</a:t>
            </a:r>
            <a:r>
              <a:rPr lang="en-US" sz="1600" b="1" i="1" dirty="0">
                <a:solidFill>
                  <a:schemeClr val="tx1"/>
                </a:solidFill>
                <a:latin typeface="Roboto"/>
                <a:ea typeface="Roboto"/>
                <a:cs typeface="Roboto"/>
              </a:rPr>
              <a:t> </a:t>
            </a:r>
            <a:r>
              <a:rPr lang="en-US" sz="1600" b="1" i="1" err="1">
                <a:solidFill>
                  <a:schemeClr val="tx1"/>
                </a:solidFill>
                <a:latin typeface="Roboto"/>
                <a:ea typeface="Roboto"/>
                <a:cs typeface="Roboto"/>
              </a:rPr>
              <a:t>également</a:t>
            </a:r>
            <a:r>
              <a:rPr lang="en-US" sz="1600" b="1" i="1" dirty="0">
                <a:solidFill>
                  <a:schemeClr val="tx1"/>
                </a:solidFill>
                <a:latin typeface="Roboto"/>
                <a:ea typeface="Roboto"/>
                <a:cs typeface="Roboto"/>
              </a:rPr>
              <a:t> </a:t>
            </a:r>
            <a:endParaRPr lang="en-US" sz="1600" dirty="0">
              <a:solidFill>
                <a:schemeClr val="tx1"/>
              </a:solidFill>
              <a:latin typeface="Roboto"/>
              <a:cs typeface="Roboto Light"/>
            </a:endParaRPr>
          </a:p>
          <a:p>
            <a:pPr marL="285750" indent="-285750">
              <a:lnSpc>
                <a:spcPct val="100000"/>
              </a:lnSpc>
              <a:spcBef>
                <a:spcPts val="0"/>
              </a:spcBef>
              <a:buFont typeface="Arial,Sans-Serif"/>
              <a:buChar char="•"/>
            </a:pPr>
            <a:endParaRPr lang="en-US" sz="1600" b="1" i="1" dirty="0">
              <a:solidFill>
                <a:schemeClr val="tx1"/>
              </a:solidFill>
              <a:latin typeface="Roboto"/>
              <a:ea typeface="Roboto"/>
              <a:cs typeface="Roboto"/>
            </a:endParaRPr>
          </a:p>
          <a:p>
            <a:pPr marL="0" indent="0">
              <a:lnSpc>
                <a:spcPct val="100000"/>
              </a:lnSpc>
              <a:spcBef>
                <a:spcPts val="0"/>
              </a:spcBef>
              <a:buNone/>
            </a:pPr>
            <a:r>
              <a:rPr lang="en-US" sz="1600" dirty="0">
                <a:solidFill>
                  <a:srgbClr val="515656"/>
                </a:solidFill>
                <a:latin typeface="Roboto"/>
                <a:ea typeface="Roboto"/>
                <a:cs typeface="Roboto"/>
              </a:rPr>
              <a:t>*(pairs </a:t>
            </a:r>
            <a:r>
              <a:rPr lang="en-US" sz="1600" err="1">
                <a:solidFill>
                  <a:srgbClr val="515656"/>
                </a:solidFill>
                <a:latin typeface="Roboto"/>
                <a:ea typeface="Roboto"/>
                <a:cs typeface="Roboto"/>
              </a:rPr>
              <a:t>étudiants</a:t>
            </a:r>
            <a:r>
              <a:rPr lang="en-US" sz="1600" dirty="0">
                <a:solidFill>
                  <a:srgbClr val="515656"/>
                </a:solidFill>
                <a:latin typeface="Roboto"/>
                <a:ea typeface="Roboto"/>
                <a:cs typeface="Roboto"/>
              </a:rPr>
              <a:t> Enactus </a:t>
            </a:r>
            <a:r>
              <a:rPr lang="en-US" sz="1600" err="1">
                <a:solidFill>
                  <a:srgbClr val="515656"/>
                </a:solidFill>
                <a:latin typeface="Roboto"/>
                <a:ea typeface="Roboto"/>
                <a:cs typeface="Roboto"/>
              </a:rPr>
              <a:t>ou</a:t>
            </a:r>
            <a:r>
              <a:rPr lang="en-US" sz="1600" dirty="0">
                <a:solidFill>
                  <a:srgbClr val="515656"/>
                </a:solidFill>
                <a:latin typeface="Roboto"/>
                <a:ea typeface="Roboto"/>
                <a:cs typeface="Roboto"/>
              </a:rPr>
              <a:t> non)</a:t>
            </a:r>
            <a:endParaRPr lang="en-US" sz="1600" dirty="0">
              <a:solidFill>
                <a:srgbClr val="000000"/>
              </a:solidFill>
              <a:latin typeface="Roboto"/>
              <a:ea typeface="Roboto"/>
              <a:cs typeface="Roboto"/>
            </a:endParaRPr>
          </a:p>
          <a:p>
            <a:pPr marL="0" indent="0">
              <a:lnSpc>
                <a:spcPct val="100000"/>
              </a:lnSpc>
              <a:spcBef>
                <a:spcPts val="0"/>
              </a:spcBef>
              <a:buNone/>
            </a:pPr>
            <a:endParaRPr lang="en-US" sz="1600" dirty="0">
              <a:solidFill>
                <a:srgbClr val="515656"/>
              </a:solidFill>
              <a:latin typeface="Roboto"/>
              <a:ea typeface="Roboto"/>
              <a:cs typeface="Roboto"/>
            </a:endParaRPr>
          </a:p>
          <a:p>
            <a:pPr>
              <a:lnSpc>
                <a:spcPct val="100000"/>
              </a:lnSpc>
              <a:spcBef>
                <a:spcPts val="0"/>
              </a:spcBef>
              <a:buFont typeface="Arial,Sans-Serif" panose="020B0604020202020204" pitchFamily="34" charset="0"/>
              <a:buChar char="•"/>
            </a:pPr>
            <a:endParaRPr lang="en-US" sz="16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buChar char="•"/>
            </a:pPr>
            <a:endParaRPr lang="en-US" sz="16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buChar char="•"/>
            </a:pPr>
            <a:endParaRPr lang="en-US" sz="1600" dirty="0">
              <a:solidFill>
                <a:srgbClr val="000000"/>
              </a:solidFill>
              <a:latin typeface="Roboto"/>
              <a:ea typeface="Roboto"/>
              <a:cs typeface="Roboto"/>
            </a:endParaRPr>
          </a:p>
          <a:p>
            <a:endParaRPr lang="en-US" sz="2400" dirty="0">
              <a:latin typeface="Roboto"/>
              <a:ea typeface="Roboto"/>
              <a:cs typeface="Roboto"/>
            </a:endParaRPr>
          </a:p>
          <a:p>
            <a:endParaRPr lang="en-US" sz="2400" dirty="0">
              <a:latin typeface="Roboto"/>
              <a:ea typeface="Roboto"/>
              <a:cs typeface="Roboto"/>
            </a:endParaRPr>
          </a:p>
        </p:txBody>
      </p:sp>
      <p:sp>
        <p:nvSpPr>
          <p:cNvPr id="7" name="TextBox 6">
            <a:extLst>
              <a:ext uri="{FF2B5EF4-FFF2-40B4-BE49-F238E27FC236}">
                <a16:creationId xmlns:a16="http://schemas.microsoft.com/office/drawing/2014/main" id="{3D819782-9FC7-C903-8EFB-447CA818C7E9}"/>
              </a:ext>
            </a:extLst>
          </p:cNvPr>
          <p:cNvSpPr txBox="1"/>
          <p:nvPr/>
        </p:nvSpPr>
        <p:spPr>
          <a:xfrm>
            <a:off x="835025" y="1057275"/>
            <a:ext cx="522763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i="1">
                <a:solidFill>
                  <a:srgbClr val="515356"/>
                </a:solidFill>
                <a:latin typeface="Roboto"/>
                <a:ea typeface="Roboto"/>
                <a:cs typeface="Roboto"/>
              </a:rPr>
              <a:t>Présenté fièrement par les Co-Operators</a:t>
            </a:r>
            <a:endParaRPr lang="en-US" sz="2000" i="1">
              <a:latin typeface="Roboto"/>
              <a:ea typeface="Roboto"/>
              <a:cs typeface="Roboto"/>
            </a:endParaRPr>
          </a:p>
        </p:txBody>
      </p:sp>
    </p:spTree>
    <p:extLst>
      <p:ext uri="{BB962C8B-B14F-4D97-AF65-F5344CB8AC3E}">
        <p14:creationId xmlns:p14="http://schemas.microsoft.com/office/powerpoint/2010/main" val="1883353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6292-19E8-F751-394A-B3232AB40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BC32D-E4F8-082F-B252-19C9562F094E}"/>
              </a:ext>
            </a:extLst>
          </p:cNvPr>
          <p:cNvSpPr>
            <a:spLocks noGrp="1"/>
          </p:cNvSpPr>
          <p:nvPr>
            <p:ph type="title"/>
          </p:nvPr>
        </p:nvSpPr>
        <p:spPr>
          <a:xfrm>
            <a:off x="838200" y="365126"/>
            <a:ext cx="11067744" cy="1012397"/>
          </a:xfrm>
        </p:spPr>
        <p:txBody>
          <a:bodyPr>
            <a:normAutofit fontScale="90000"/>
          </a:bodyPr>
          <a:lstStyle/>
          <a:p>
            <a:r>
              <a:rPr lang="en-US" sz="4000">
                <a:latin typeface="Knockout 28 Junior Feathrwt"/>
              </a:rPr>
              <a:t>Programme de bien-être mental – Nouveauté cette année !</a:t>
            </a:r>
            <a:endParaRPr lang="en-US" sz="4000"/>
          </a:p>
        </p:txBody>
      </p:sp>
      <p:sp>
        <p:nvSpPr>
          <p:cNvPr id="3" name="Text Placeholder 2">
            <a:extLst>
              <a:ext uri="{FF2B5EF4-FFF2-40B4-BE49-F238E27FC236}">
                <a16:creationId xmlns:a16="http://schemas.microsoft.com/office/drawing/2014/main" id="{47F84DB0-58F9-2590-9BD4-26BF7185E738}"/>
              </a:ext>
            </a:extLst>
          </p:cNvPr>
          <p:cNvSpPr>
            <a:spLocks noGrp="1"/>
          </p:cNvSpPr>
          <p:nvPr>
            <p:ph type="body" sz="quarter" idx="10"/>
          </p:nvPr>
        </p:nvSpPr>
        <p:spPr>
          <a:xfrm>
            <a:off x="501563" y="1804716"/>
            <a:ext cx="4558000" cy="886513"/>
          </a:xfrm>
        </p:spPr>
        <p:txBody>
          <a:bodyPr vert="horz" lIns="91440" tIns="45720" rIns="91440" bIns="45720" rtlCol="0" anchor="t">
            <a:normAutofit/>
          </a:bodyPr>
          <a:lstStyle/>
          <a:p>
            <a:r>
              <a:rPr lang="en-US" sz="2400" b="1">
                <a:latin typeface="Roboto Condensed"/>
                <a:ea typeface="Roboto Condensed"/>
                <a:cs typeface="Roboto Condensed"/>
              </a:rPr>
              <a:t>Processus de Recrutement</a:t>
            </a:r>
            <a:endParaRPr lang="en-US" sz="2400" b="1">
              <a:latin typeface="Roboto Condensed" panose="02000000000000000000" pitchFamily="2" charset="0"/>
              <a:ea typeface="Roboto Condensed" panose="02000000000000000000" pitchFamily="2" charset="0"/>
              <a:cs typeface="Roboto Condensed" panose="02000000000000000000" pitchFamily="2" charset="0"/>
            </a:endParaRPr>
          </a:p>
          <a:p>
            <a:pPr marL="0" indent="0">
              <a:buNone/>
            </a:pPr>
            <a:endParaRPr lang="en-US" sz="2600" b="1">
              <a:latin typeface="Roboto Condensed" panose="02000000000000000000" pitchFamily="2" charset="0"/>
              <a:ea typeface="Roboto Condensed" panose="02000000000000000000" pitchFamily="2" charset="0"/>
              <a:cs typeface="Roboto Condensed" panose="02000000000000000000" pitchFamily="2" charset="0"/>
            </a:endParaRPr>
          </a:p>
          <a:p>
            <a:endParaRPr lang="en-US" sz="2600" b="1">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6" name="Text Placeholder 2">
            <a:extLst>
              <a:ext uri="{FF2B5EF4-FFF2-40B4-BE49-F238E27FC236}">
                <a16:creationId xmlns:a16="http://schemas.microsoft.com/office/drawing/2014/main" id="{170C4567-4FEA-F602-0F59-6027A18EA5EB}"/>
              </a:ext>
            </a:extLst>
          </p:cNvPr>
          <p:cNvSpPr txBox="1">
            <a:spLocks/>
          </p:cNvSpPr>
          <p:nvPr/>
        </p:nvSpPr>
        <p:spPr>
          <a:xfrm>
            <a:off x="4127787" y="1800234"/>
            <a:ext cx="3538265" cy="70722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b="1">
                <a:latin typeface="Roboto Condensed"/>
                <a:ea typeface="Roboto Condensed"/>
                <a:cs typeface="Roboto Condensed"/>
              </a:rPr>
              <a:t>Ateliers et boîte à outils</a:t>
            </a:r>
            <a:endParaRPr lang="en-US"/>
          </a:p>
          <a:p>
            <a:endParaRPr lang="en-US"/>
          </a:p>
          <a:p>
            <a:endParaRPr lang="en-US" sz="2600" b="1" dirty="0">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7" name="Text Placeholder 2">
            <a:extLst>
              <a:ext uri="{FF2B5EF4-FFF2-40B4-BE49-F238E27FC236}">
                <a16:creationId xmlns:a16="http://schemas.microsoft.com/office/drawing/2014/main" id="{9E83AFED-238E-F64A-5958-F03C9A6D46C6}"/>
              </a:ext>
            </a:extLst>
          </p:cNvPr>
          <p:cNvSpPr txBox="1">
            <a:spLocks/>
          </p:cNvSpPr>
          <p:nvPr/>
        </p:nvSpPr>
        <p:spPr>
          <a:xfrm>
            <a:off x="8195522" y="1800234"/>
            <a:ext cx="3011588" cy="7072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b="1">
                <a:latin typeface="Roboto Condensed"/>
                <a:ea typeface="Roboto Condensed"/>
                <a:cs typeface="Roboto Condensed"/>
              </a:rPr>
              <a:t>Soutien Financier</a:t>
            </a:r>
            <a:endParaRPr lang="en-US"/>
          </a:p>
        </p:txBody>
      </p:sp>
      <p:sp>
        <p:nvSpPr>
          <p:cNvPr id="10" name="Text Placeholder 2">
            <a:extLst>
              <a:ext uri="{FF2B5EF4-FFF2-40B4-BE49-F238E27FC236}">
                <a16:creationId xmlns:a16="http://schemas.microsoft.com/office/drawing/2014/main" id="{AD2358F2-B15C-167F-5519-C82FB48635AF}"/>
              </a:ext>
            </a:extLst>
          </p:cNvPr>
          <p:cNvSpPr txBox="1">
            <a:spLocks/>
          </p:cNvSpPr>
          <p:nvPr/>
        </p:nvSpPr>
        <p:spPr>
          <a:xfrm>
            <a:off x="676375" y="2394145"/>
            <a:ext cx="2910736"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latin typeface="Roboto"/>
                <a:ea typeface="Roboto"/>
                <a:cs typeface="Roboto"/>
              </a:rPr>
              <a:t>Au lieu d’un processus de candidature </a:t>
            </a:r>
            <a:r>
              <a:rPr lang="en-US" sz="2000" err="1">
                <a:solidFill>
                  <a:schemeClr val="tx1"/>
                </a:solidFill>
                <a:latin typeface="Roboto"/>
                <a:ea typeface="Roboto"/>
                <a:cs typeface="Roboto"/>
              </a:rPr>
              <a:t>formel</a:t>
            </a:r>
            <a:r>
              <a:rPr lang="en-US" sz="2000" dirty="0">
                <a:solidFill>
                  <a:schemeClr val="tx1"/>
                </a:solidFill>
                <a:latin typeface="Roboto"/>
                <a:ea typeface="Roboto"/>
                <a:cs typeface="Roboto"/>
              </a:rPr>
              <a:t>, </a:t>
            </a:r>
            <a:r>
              <a:rPr lang="en-US" sz="2000" err="1">
                <a:solidFill>
                  <a:schemeClr val="tx1"/>
                </a:solidFill>
                <a:latin typeface="Roboto"/>
                <a:ea typeface="Roboto"/>
                <a:cs typeface="Roboto"/>
              </a:rPr>
              <a:t>chaque</a:t>
            </a:r>
            <a:r>
              <a:rPr lang="en-US" sz="2000" dirty="0">
                <a:solidFill>
                  <a:schemeClr val="tx1"/>
                </a:solidFill>
                <a:latin typeface="Roboto"/>
                <a:ea typeface="Roboto"/>
                <a:cs typeface="Roboto"/>
              </a:rPr>
              <a:t> équipe Enactus a </a:t>
            </a:r>
            <a:r>
              <a:rPr lang="en-US" sz="2000" err="1">
                <a:solidFill>
                  <a:schemeClr val="tx1"/>
                </a:solidFill>
                <a:latin typeface="Roboto"/>
                <a:ea typeface="Roboto"/>
                <a:cs typeface="Roboto"/>
              </a:rPr>
              <a:t>désormais</a:t>
            </a:r>
            <a:r>
              <a:rPr lang="en-US" sz="2000" dirty="0">
                <a:solidFill>
                  <a:schemeClr val="tx1"/>
                </a:solidFill>
                <a:latin typeface="Roboto"/>
                <a:ea typeface="Roboto"/>
                <a:cs typeface="Roboto"/>
              </a:rPr>
              <a:t> la </a:t>
            </a:r>
            <a:r>
              <a:rPr lang="en-US" sz="2000" err="1">
                <a:solidFill>
                  <a:schemeClr val="tx1"/>
                </a:solidFill>
                <a:latin typeface="Roboto"/>
                <a:ea typeface="Roboto"/>
                <a:cs typeface="Roboto"/>
              </a:rPr>
              <a:t>possibilité</a:t>
            </a:r>
            <a:r>
              <a:rPr lang="en-US" sz="2000" dirty="0">
                <a:solidFill>
                  <a:schemeClr val="tx1"/>
                </a:solidFill>
                <a:latin typeface="Roboto"/>
                <a:ea typeface="Roboto"/>
                <a:cs typeface="Roboto"/>
              </a:rPr>
              <a:t> de </a:t>
            </a:r>
            <a:r>
              <a:rPr lang="en-US" sz="2000" err="1">
                <a:solidFill>
                  <a:schemeClr val="tx1"/>
                </a:solidFill>
                <a:latin typeface="Roboto"/>
                <a:ea typeface="Roboto"/>
                <a:cs typeface="Roboto"/>
              </a:rPr>
              <a:t>recruter</a:t>
            </a:r>
            <a:r>
              <a:rPr lang="en-US" sz="2000" dirty="0">
                <a:solidFill>
                  <a:schemeClr val="tx1"/>
                </a:solidFill>
                <a:latin typeface="Roboto"/>
                <a:ea typeface="Roboto"/>
                <a:cs typeface="Roboto"/>
              </a:rPr>
              <a:t> et </a:t>
            </a:r>
            <a:r>
              <a:rPr lang="en-US" sz="2000" err="1">
                <a:solidFill>
                  <a:schemeClr val="tx1"/>
                </a:solidFill>
                <a:latin typeface="Roboto"/>
                <a:ea typeface="Roboto"/>
                <a:cs typeface="Roboto"/>
              </a:rPr>
              <a:t>nommer</a:t>
            </a:r>
            <a:r>
              <a:rPr lang="en-US" sz="2000" dirty="0">
                <a:solidFill>
                  <a:schemeClr val="tx1"/>
                </a:solidFill>
                <a:latin typeface="Roboto"/>
                <a:ea typeface="Roboto"/>
                <a:cs typeface="Roboto"/>
              </a:rPr>
              <a:t> son propre </a:t>
            </a:r>
            <a:r>
              <a:rPr lang="en-US" sz="2000" err="1">
                <a:solidFill>
                  <a:schemeClr val="tx1"/>
                </a:solidFill>
                <a:latin typeface="Roboto"/>
                <a:ea typeface="Roboto"/>
                <a:cs typeface="Roboto"/>
              </a:rPr>
              <a:t>Ambassadeur</a:t>
            </a:r>
            <a:r>
              <a:rPr lang="en-US" sz="2000" dirty="0">
                <a:solidFill>
                  <a:schemeClr val="tx1"/>
                </a:solidFill>
                <a:latin typeface="Roboto"/>
                <a:ea typeface="Roboto"/>
                <a:cs typeface="Roboto"/>
              </a:rPr>
              <a:t> du bien-</a:t>
            </a:r>
            <a:r>
              <a:rPr lang="en-US" sz="2000" err="1">
                <a:solidFill>
                  <a:schemeClr val="tx1"/>
                </a:solidFill>
                <a:latin typeface="Roboto"/>
                <a:ea typeface="Roboto"/>
                <a:cs typeface="Roboto"/>
              </a:rPr>
              <a:t>être</a:t>
            </a:r>
            <a:r>
              <a:rPr lang="en-US" sz="2000" dirty="0">
                <a:solidFill>
                  <a:schemeClr val="tx1"/>
                </a:solidFill>
                <a:latin typeface="Roboto"/>
                <a:ea typeface="Roboto"/>
                <a:cs typeface="Roboto"/>
              </a:rPr>
              <a:t> mental.</a:t>
            </a:r>
          </a:p>
        </p:txBody>
      </p:sp>
      <p:sp>
        <p:nvSpPr>
          <p:cNvPr id="13" name="Text Placeholder 2">
            <a:extLst>
              <a:ext uri="{FF2B5EF4-FFF2-40B4-BE49-F238E27FC236}">
                <a16:creationId xmlns:a16="http://schemas.microsoft.com/office/drawing/2014/main" id="{7BC35B96-2887-DAD9-CAE3-0157A4379173}"/>
              </a:ext>
            </a:extLst>
          </p:cNvPr>
          <p:cNvSpPr txBox="1">
            <a:spLocks/>
          </p:cNvSpPr>
          <p:nvPr/>
        </p:nvSpPr>
        <p:spPr>
          <a:xfrm>
            <a:off x="3858845" y="1990733"/>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solidFill>
                <a:schemeClr val="tx1"/>
              </a:solidFill>
              <a:latin typeface="Roboto"/>
              <a:ea typeface="Roboto Condensed" panose="02000000000000000000" pitchFamily="2" charset="0"/>
              <a:cs typeface="Roboto Condensed" panose="02000000000000000000" pitchFamily="2" charset="0"/>
            </a:endParaRPr>
          </a:p>
          <a:p>
            <a:pPr lvl="1"/>
            <a:r>
              <a:rPr lang="en-US" sz="1800" b="1" dirty="0" err="1">
                <a:solidFill>
                  <a:schemeClr val="tx1"/>
                </a:solidFill>
                <a:latin typeface="Roboto"/>
                <a:ea typeface="Roboto Condensed"/>
                <a:cs typeface="Roboto Condensed"/>
              </a:rPr>
              <a:t>Hygiène</a:t>
            </a:r>
            <a:r>
              <a:rPr lang="en-US" sz="1800" b="1" dirty="0">
                <a:solidFill>
                  <a:schemeClr val="tx1"/>
                </a:solidFill>
                <a:latin typeface="Roboto"/>
                <a:ea typeface="Roboto Condensed"/>
                <a:cs typeface="Roboto Condensed"/>
              </a:rPr>
              <a:t> </a:t>
            </a:r>
            <a:r>
              <a:rPr lang="en-US" sz="1800" b="1" dirty="0" err="1">
                <a:solidFill>
                  <a:schemeClr val="tx1"/>
                </a:solidFill>
                <a:latin typeface="Roboto"/>
                <a:ea typeface="Roboto Condensed"/>
                <a:cs typeface="Roboto Condensed"/>
              </a:rPr>
              <a:t>Mentale</a:t>
            </a:r>
            <a:r>
              <a:rPr lang="en-US" sz="1800" dirty="0">
                <a:solidFill>
                  <a:schemeClr val="tx1"/>
                </a:solidFill>
                <a:latin typeface="Roboto"/>
                <a:ea typeface="Roboto Condensed"/>
                <a:cs typeface="Roboto Condensed"/>
              </a:rPr>
              <a:t>: Prendre </a:t>
            </a:r>
            <a:r>
              <a:rPr lang="en-US" sz="1800" dirty="0" err="1">
                <a:solidFill>
                  <a:schemeClr val="tx1"/>
                </a:solidFill>
                <a:latin typeface="Roboto"/>
                <a:ea typeface="Roboto Condensed"/>
                <a:cs typeface="Roboto Condensed"/>
              </a:rPr>
              <a:t>soin</a:t>
            </a:r>
            <a:r>
              <a:rPr lang="en-US" sz="1800" dirty="0">
                <a:solidFill>
                  <a:schemeClr val="tx1"/>
                </a:solidFill>
                <a:latin typeface="Roboto"/>
                <a:ea typeface="Roboto Condensed"/>
                <a:cs typeface="Roboto Condensed"/>
              </a:rPr>
              <a:t> de </a:t>
            </a:r>
            <a:r>
              <a:rPr lang="en-US" sz="1800" dirty="0" err="1">
                <a:solidFill>
                  <a:schemeClr val="tx1"/>
                </a:solidFill>
                <a:latin typeface="Roboto"/>
                <a:ea typeface="Roboto Condensed"/>
                <a:cs typeface="Roboto Condensed"/>
              </a:rPr>
              <a:t>sa</a:t>
            </a:r>
            <a:r>
              <a:rPr lang="en-US" sz="1800" dirty="0">
                <a:solidFill>
                  <a:schemeClr val="tx1"/>
                </a:solidFill>
                <a:latin typeface="Roboto"/>
                <a:ea typeface="Roboto Condensed"/>
                <a:cs typeface="Roboto Condensed"/>
              </a:rPr>
              <a:t> propre santé </a:t>
            </a:r>
            <a:r>
              <a:rPr lang="en-US" sz="1800" dirty="0" err="1">
                <a:solidFill>
                  <a:schemeClr val="tx1"/>
                </a:solidFill>
                <a:latin typeface="Roboto"/>
                <a:ea typeface="Roboto Condensed"/>
                <a:cs typeface="Roboto Condensed"/>
              </a:rPr>
              <a:t>mentale</a:t>
            </a:r>
            <a:r>
              <a:rPr lang="en-US" sz="1800" dirty="0">
                <a:solidFill>
                  <a:schemeClr val="tx1"/>
                </a:solidFill>
                <a:latin typeface="Roboto"/>
                <a:ea typeface="Roboto Condensed"/>
                <a:cs typeface="Roboto Condensed"/>
              </a:rPr>
              <a:t>.</a:t>
            </a:r>
            <a:endParaRPr lang="en-US" sz="1800" dirty="0">
              <a:solidFill>
                <a:schemeClr val="tx1"/>
              </a:solidFill>
              <a:latin typeface="Roboto"/>
              <a:ea typeface="Roboto Condensed" panose="02000000000000000000" pitchFamily="2" charset="0"/>
              <a:cs typeface="Roboto Condensed" panose="02000000000000000000" pitchFamily="2" charset="0"/>
            </a:endParaRPr>
          </a:p>
          <a:p>
            <a:pPr lvl="1"/>
            <a:r>
              <a:rPr lang="en-US" sz="1800" b="1" err="1">
                <a:solidFill>
                  <a:schemeClr val="tx1"/>
                </a:solidFill>
                <a:latin typeface="Roboto"/>
                <a:ea typeface="Roboto Condensed"/>
                <a:cs typeface="Roboto Condensed"/>
              </a:rPr>
              <a:t>Soutien</a:t>
            </a:r>
            <a:r>
              <a:rPr lang="en-US" sz="1800" b="1" dirty="0">
                <a:solidFill>
                  <a:schemeClr val="tx1"/>
                </a:solidFill>
                <a:latin typeface="Roboto"/>
                <a:ea typeface="Roboto Condensed"/>
                <a:cs typeface="Roboto Condensed"/>
              </a:rPr>
              <a:t> par les pairs et auto-compassion, avec </a:t>
            </a:r>
            <a:r>
              <a:rPr lang="en-US" sz="1800" b="1" err="1">
                <a:solidFill>
                  <a:schemeClr val="tx1"/>
                </a:solidFill>
                <a:latin typeface="Roboto"/>
                <a:ea typeface="Roboto Condensed"/>
                <a:cs typeface="Roboto Condensed"/>
              </a:rPr>
              <a:t>approche</a:t>
            </a:r>
            <a:r>
              <a:rPr lang="en-US" sz="1800" b="1" dirty="0">
                <a:solidFill>
                  <a:schemeClr val="tx1"/>
                </a:solidFill>
                <a:latin typeface="Roboto"/>
                <a:ea typeface="Roboto Condensed"/>
                <a:cs typeface="Roboto Condensed"/>
              </a:rPr>
              <a:t> </a:t>
            </a:r>
            <a:r>
              <a:rPr lang="en-US" sz="1800" b="1" err="1">
                <a:solidFill>
                  <a:schemeClr val="tx1"/>
                </a:solidFill>
                <a:latin typeface="Roboto"/>
                <a:ea typeface="Roboto Condensed"/>
                <a:cs typeface="Roboto Condensed"/>
              </a:rPr>
              <a:t>traumatisante</a:t>
            </a:r>
            <a:r>
              <a:rPr lang="en-US" sz="1800" dirty="0">
                <a:solidFill>
                  <a:schemeClr val="tx1"/>
                </a:solidFill>
                <a:latin typeface="Roboto"/>
                <a:ea typeface="Roboto Condensed"/>
                <a:cs typeface="Roboto Condensed"/>
              </a:rPr>
              <a:t> </a:t>
            </a:r>
          </a:p>
          <a:p>
            <a:pPr lvl="1"/>
            <a:r>
              <a:rPr lang="en-US" sz="1800" dirty="0" err="1">
                <a:solidFill>
                  <a:schemeClr val="tx1"/>
                </a:solidFill>
                <a:latin typeface="Roboto"/>
                <a:ea typeface="Roboto Condensed"/>
                <a:cs typeface="Roboto Condensed"/>
              </a:rPr>
              <a:t>Mécanismes</a:t>
            </a:r>
            <a:r>
              <a:rPr lang="en-US" sz="1800" dirty="0">
                <a:solidFill>
                  <a:schemeClr val="tx1"/>
                </a:solidFill>
                <a:latin typeface="Roboto"/>
                <a:ea typeface="Roboto Condensed"/>
                <a:cs typeface="Roboto Condensed"/>
              </a:rPr>
              <a:t> </a:t>
            </a:r>
            <a:r>
              <a:rPr lang="en-US" sz="1800" dirty="0" err="1">
                <a:solidFill>
                  <a:schemeClr val="tx1"/>
                </a:solidFill>
                <a:latin typeface="Roboto"/>
                <a:ea typeface="Roboto Condensed"/>
                <a:cs typeface="Roboto Condensed"/>
              </a:rPr>
              <a:t>d'adaptation</a:t>
            </a:r>
            <a:r>
              <a:rPr lang="en-US" sz="1800" dirty="0">
                <a:solidFill>
                  <a:schemeClr val="tx1"/>
                </a:solidFill>
                <a:latin typeface="Roboto"/>
                <a:ea typeface="Roboto Condensed"/>
                <a:cs typeface="Roboto Condensed"/>
              </a:rPr>
              <a:t> </a:t>
            </a:r>
            <a:r>
              <a:rPr lang="en-US" sz="1800" dirty="0" err="1">
                <a:solidFill>
                  <a:schemeClr val="tx1"/>
                </a:solidFill>
                <a:latin typeface="Roboto"/>
                <a:ea typeface="Roboto Condensed"/>
                <a:cs typeface="Roboto Condensed"/>
              </a:rPr>
              <a:t>sains</a:t>
            </a:r>
            <a:r>
              <a:rPr lang="en-US" sz="1800" dirty="0">
                <a:solidFill>
                  <a:schemeClr val="tx1"/>
                </a:solidFill>
                <a:latin typeface="Roboto"/>
                <a:ea typeface="Roboto Condensed"/>
                <a:cs typeface="Roboto Condensed"/>
              </a:rPr>
              <a:t> pour le stress</a:t>
            </a:r>
          </a:p>
          <a:p>
            <a:pPr lvl="1"/>
            <a:r>
              <a:rPr lang="en-US" sz="1800" b="1" dirty="0" err="1">
                <a:solidFill>
                  <a:schemeClr val="tx1"/>
                </a:solidFill>
                <a:latin typeface="Roboto"/>
                <a:ea typeface="Roboto Condensed"/>
                <a:cs typeface="Roboto Condensed"/>
              </a:rPr>
              <a:t>Boite</a:t>
            </a:r>
            <a:r>
              <a:rPr lang="en-US" sz="1800" b="1" dirty="0">
                <a:solidFill>
                  <a:schemeClr val="tx1"/>
                </a:solidFill>
                <a:latin typeface="Roboto"/>
                <a:ea typeface="Roboto Condensed"/>
                <a:cs typeface="Roboto Condensed"/>
              </a:rPr>
              <a:t> à </a:t>
            </a:r>
            <a:r>
              <a:rPr lang="en-US" sz="1800" b="1" dirty="0" err="1">
                <a:solidFill>
                  <a:schemeClr val="tx1"/>
                </a:solidFill>
                <a:latin typeface="Roboto"/>
                <a:ea typeface="Roboto Condensed"/>
                <a:cs typeface="Roboto Condensed"/>
              </a:rPr>
              <a:t>outils</a:t>
            </a:r>
            <a:r>
              <a:rPr lang="en-US" sz="1800" b="1" dirty="0">
                <a:solidFill>
                  <a:schemeClr val="tx1"/>
                </a:solidFill>
                <a:latin typeface="Roboto"/>
                <a:ea typeface="Roboto Condensed"/>
                <a:cs typeface="Roboto Condensed"/>
              </a:rPr>
              <a:t> de </a:t>
            </a:r>
            <a:r>
              <a:rPr lang="en-US" sz="1800" b="1" dirty="0" err="1">
                <a:solidFill>
                  <a:schemeClr val="tx1"/>
                </a:solidFill>
                <a:latin typeface="Roboto"/>
                <a:ea typeface="Roboto Condensed"/>
                <a:cs typeface="Roboto Condensed"/>
              </a:rPr>
              <a:t>ressources</a:t>
            </a:r>
            <a:r>
              <a:rPr lang="en-US" sz="1800" b="1" dirty="0">
                <a:solidFill>
                  <a:schemeClr val="tx1"/>
                </a:solidFill>
                <a:latin typeface="Roboto"/>
                <a:ea typeface="Roboto Condensed"/>
                <a:cs typeface="Roboto Condensed"/>
              </a:rPr>
              <a:t> avec </a:t>
            </a:r>
            <a:r>
              <a:rPr lang="en-US" sz="1800" b="1" dirty="0" err="1">
                <a:solidFill>
                  <a:schemeClr val="tx1"/>
                </a:solidFill>
                <a:latin typeface="Roboto"/>
                <a:ea typeface="Roboto Condensed"/>
                <a:cs typeface="Roboto Condensed"/>
              </a:rPr>
              <a:t>idées</a:t>
            </a:r>
            <a:r>
              <a:rPr lang="en-US" sz="1800" b="1" dirty="0">
                <a:solidFill>
                  <a:schemeClr val="tx1"/>
                </a:solidFill>
                <a:latin typeface="Roboto"/>
                <a:ea typeface="Roboto Condensed"/>
                <a:cs typeface="Roboto Condensed"/>
              </a:rPr>
              <a:t>, document et </a:t>
            </a:r>
            <a:r>
              <a:rPr lang="en-US" sz="1800" b="1" dirty="0" err="1">
                <a:solidFill>
                  <a:schemeClr val="tx1"/>
                </a:solidFill>
                <a:latin typeface="Roboto"/>
                <a:ea typeface="Roboto Condensed"/>
                <a:cs typeface="Roboto Condensed"/>
              </a:rPr>
              <a:t>modèles</a:t>
            </a:r>
            <a:r>
              <a:rPr lang="en-US" sz="1800" b="1" dirty="0">
                <a:solidFill>
                  <a:schemeClr val="tx1"/>
                </a:solidFill>
                <a:latin typeface="Roboto"/>
                <a:ea typeface="Roboto Condensed"/>
                <a:cs typeface="Roboto Condensed"/>
              </a:rPr>
              <a:t> pour des </a:t>
            </a:r>
            <a:r>
              <a:rPr lang="en-US" sz="1800" b="1" dirty="0" err="1">
                <a:solidFill>
                  <a:schemeClr val="tx1"/>
                </a:solidFill>
                <a:latin typeface="Roboto"/>
                <a:ea typeface="Roboto Condensed"/>
                <a:cs typeface="Roboto Condensed"/>
              </a:rPr>
              <a:t>activités</a:t>
            </a:r>
            <a:r>
              <a:rPr lang="en-US" sz="1800" b="1" dirty="0">
                <a:solidFill>
                  <a:schemeClr val="tx1"/>
                </a:solidFill>
                <a:latin typeface="Roboto"/>
                <a:ea typeface="Roboto Condensed"/>
                <a:cs typeface="Roboto Condensed"/>
              </a:rPr>
              <a:t> </a:t>
            </a:r>
            <a:r>
              <a:rPr lang="en-US" sz="1800" b="1" dirty="0" err="1">
                <a:solidFill>
                  <a:schemeClr val="tx1"/>
                </a:solidFill>
                <a:latin typeface="Roboto"/>
                <a:ea typeface="Roboto Condensed"/>
                <a:cs typeface="Roboto Condensed"/>
              </a:rPr>
              <a:t>autour</a:t>
            </a:r>
            <a:r>
              <a:rPr lang="en-US" sz="1800" b="1" dirty="0">
                <a:solidFill>
                  <a:schemeClr val="tx1"/>
                </a:solidFill>
                <a:latin typeface="Roboto"/>
                <a:ea typeface="Roboto Condensed"/>
                <a:cs typeface="Roboto Condensed"/>
              </a:rPr>
              <a:t> de la santé </a:t>
            </a:r>
            <a:r>
              <a:rPr lang="en-US" sz="1800" b="1" dirty="0" err="1">
                <a:solidFill>
                  <a:schemeClr val="tx1"/>
                </a:solidFill>
                <a:latin typeface="Roboto"/>
                <a:ea typeface="Roboto Condensed"/>
                <a:cs typeface="Roboto Condensed"/>
              </a:rPr>
              <a:t>mentale</a:t>
            </a:r>
            <a:r>
              <a:rPr lang="en-US" sz="1800" b="1" dirty="0">
                <a:solidFill>
                  <a:schemeClr val="tx1"/>
                </a:solidFill>
                <a:latin typeface="Roboto"/>
                <a:ea typeface="Roboto Condensed"/>
                <a:cs typeface="Roboto Condensed"/>
              </a:rPr>
              <a:t> </a:t>
            </a:r>
            <a:endParaRPr lang="en-US" sz="1800" b="1">
              <a:solidFill>
                <a:schemeClr val="tx1"/>
              </a:solidFill>
              <a:latin typeface="Roboto"/>
              <a:ea typeface="Roboto Condensed" panose="02000000000000000000" pitchFamily="2" charset="0"/>
              <a:cs typeface="Roboto Condensed" panose="02000000000000000000" pitchFamily="2" charset="0"/>
            </a:endParaRPr>
          </a:p>
          <a:p>
            <a:endParaRPr lang="en-US" sz="1800" dirty="0">
              <a:solidFill>
                <a:schemeClr val="tx1"/>
              </a:solidFill>
              <a:latin typeface="Roboto"/>
              <a:ea typeface="Roboto Condensed" panose="02000000000000000000" pitchFamily="2" charset="0"/>
              <a:cs typeface="Roboto Condensed" panose="02000000000000000000" pitchFamily="2" charset="0"/>
            </a:endParaRPr>
          </a:p>
          <a:p>
            <a:pPr lvl="1"/>
            <a:endParaRPr lang="en-US" sz="1800" dirty="0">
              <a:solidFill>
                <a:schemeClr val="tx1"/>
              </a:solidFill>
              <a:latin typeface="Roboto"/>
              <a:ea typeface="Roboto Condensed" panose="02000000000000000000" pitchFamily="2" charset="0"/>
              <a:cs typeface="Roboto Condensed" panose="02000000000000000000" pitchFamily="2" charset="0"/>
            </a:endParaRPr>
          </a:p>
        </p:txBody>
      </p:sp>
      <p:sp>
        <p:nvSpPr>
          <p:cNvPr id="14" name="Text Placeholder 2">
            <a:extLst>
              <a:ext uri="{FF2B5EF4-FFF2-40B4-BE49-F238E27FC236}">
                <a16:creationId xmlns:a16="http://schemas.microsoft.com/office/drawing/2014/main" id="{DE0B1EDE-9EAE-E54F-14E5-76C36CAFDB58}"/>
              </a:ext>
            </a:extLst>
          </p:cNvPr>
          <p:cNvSpPr txBox="1">
            <a:spLocks/>
          </p:cNvSpPr>
          <p:nvPr/>
        </p:nvSpPr>
        <p:spPr>
          <a:xfrm>
            <a:off x="7948990" y="2349321"/>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tx1"/>
                </a:solidFill>
                <a:latin typeface="Roboto"/>
                <a:ea typeface="Roboto Condensed"/>
                <a:cs typeface="Roboto Condensed"/>
              </a:rPr>
              <a:t>$500</a:t>
            </a:r>
            <a:r>
              <a:rPr lang="en-US" sz="2000" dirty="0">
                <a:solidFill>
                  <a:schemeClr val="tx1"/>
                </a:solidFill>
                <a:latin typeface="Roboto"/>
                <a:ea typeface="Roboto Condensed"/>
                <a:cs typeface="Roboto Condensed"/>
              </a:rPr>
              <a:t> pour </a:t>
            </a:r>
            <a:r>
              <a:rPr lang="en-US" sz="2000" dirty="0" err="1">
                <a:solidFill>
                  <a:schemeClr val="tx1"/>
                </a:solidFill>
                <a:latin typeface="Roboto"/>
                <a:ea typeface="Roboto Condensed"/>
                <a:cs typeface="Roboto Condensed"/>
              </a:rPr>
              <a:t>chaque</a:t>
            </a:r>
            <a:r>
              <a:rPr lang="en-US" sz="2000" dirty="0">
                <a:solidFill>
                  <a:schemeClr val="tx1"/>
                </a:solidFill>
                <a:latin typeface="Roboto"/>
                <a:ea typeface="Roboto Condensed"/>
                <a:cs typeface="Roboto Condensed"/>
              </a:rPr>
              <a:t> </a:t>
            </a:r>
            <a:r>
              <a:rPr lang="en-US" sz="2000" dirty="0" err="1">
                <a:solidFill>
                  <a:schemeClr val="tx1"/>
                </a:solidFill>
                <a:latin typeface="Roboto"/>
                <a:ea typeface="Roboto Condensed"/>
                <a:cs typeface="Roboto Condensed"/>
              </a:rPr>
              <a:t>ambassadeur</a:t>
            </a:r>
            <a:r>
              <a:rPr lang="en-US" sz="2000" dirty="0">
                <a:solidFill>
                  <a:schemeClr val="tx1"/>
                </a:solidFill>
                <a:latin typeface="Roboto"/>
                <a:ea typeface="Roboto Condensed"/>
                <a:cs typeface="Roboto Condensed"/>
              </a:rPr>
              <a:t> du bien-</a:t>
            </a:r>
            <a:r>
              <a:rPr lang="en-US" sz="2000" dirty="0" err="1">
                <a:solidFill>
                  <a:schemeClr val="tx1"/>
                </a:solidFill>
                <a:latin typeface="Roboto"/>
                <a:ea typeface="Roboto Condensed"/>
                <a:cs typeface="Roboto Condensed"/>
              </a:rPr>
              <a:t>être</a:t>
            </a:r>
            <a:r>
              <a:rPr lang="en-US" sz="2000" dirty="0">
                <a:solidFill>
                  <a:schemeClr val="tx1"/>
                </a:solidFill>
                <a:latin typeface="Roboto"/>
                <a:ea typeface="Roboto Condensed"/>
                <a:cs typeface="Roboto Condensed"/>
              </a:rPr>
              <a:t> mental (MWA) </a:t>
            </a:r>
            <a:r>
              <a:rPr lang="en-US" sz="2000" dirty="0" err="1">
                <a:solidFill>
                  <a:schemeClr val="tx1"/>
                </a:solidFill>
                <a:latin typeface="Roboto"/>
                <a:ea typeface="Roboto Condensed"/>
                <a:cs typeface="Roboto Condensed"/>
              </a:rPr>
              <a:t>afin</a:t>
            </a:r>
            <a:r>
              <a:rPr lang="en-US" sz="2000" dirty="0">
                <a:solidFill>
                  <a:schemeClr val="tx1"/>
                </a:solidFill>
                <a:latin typeface="Roboto"/>
                <a:ea typeface="Roboto Condensed"/>
                <a:cs typeface="Roboto Condensed"/>
              </a:rPr>
              <a:t> de </a:t>
            </a:r>
            <a:r>
              <a:rPr lang="en-US" sz="2000" dirty="0" err="1">
                <a:solidFill>
                  <a:schemeClr val="tx1"/>
                </a:solidFill>
                <a:latin typeface="Roboto"/>
                <a:ea typeface="Roboto Condensed"/>
                <a:cs typeface="Roboto Condensed"/>
              </a:rPr>
              <a:t>soutenir</a:t>
            </a:r>
            <a:r>
              <a:rPr lang="en-US" sz="2000" dirty="0">
                <a:solidFill>
                  <a:schemeClr val="tx1"/>
                </a:solidFill>
                <a:latin typeface="Roboto"/>
                <a:ea typeface="Roboto Condensed"/>
                <a:cs typeface="Roboto Condensed"/>
              </a:rPr>
              <a:t> les </a:t>
            </a:r>
            <a:r>
              <a:rPr lang="en-US" sz="2000" dirty="0" err="1">
                <a:solidFill>
                  <a:schemeClr val="tx1"/>
                </a:solidFill>
                <a:latin typeface="Roboto"/>
                <a:ea typeface="Roboto Condensed"/>
                <a:cs typeface="Roboto Condensed"/>
              </a:rPr>
              <a:t>événements</a:t>
            </a:r>
            <a:r>
              <a:rPr lang="en-US" sz="2000" dirty="0">
                <a:solidFill>
                  <a:schemeClr val="tx1"/>
                </a:solidFill>
                <a:latin typeface="Roboto"/>
                <a:ea typeface="Roboto Condensed"/>
                <a:cs typeface="Roboto Condensed"/>
              </a:rPr>
              <a:t> et </a:t>
            </a:r>
            <a:r>
              <a:rPr lang="en-US" sz="2000" dirty="0" err="1">
                <a:solidFill>
                  <a:schemeClr val="tx1"/>
                </a:solidFill>
                <a:latin typeface="Roboto"/>
                <a:ea typeface="Roboto Condensed"/>
                <a:cs typeface="Roboto Condensed"/>
              </a:rPr>
              <a:t>activités</a:t>
            </a:r>
            <a:endParaRPr lang="en-US" sz="2000" b="1" dirty="0" err="1">
              <a:solidFill>
                <a:schemeClr val="tx1"/>
              </a:solidFill>
              <a:latin typeface="Roboto"/>
              <a:ea typeface="Roboto Condensed" panose="02000000000000000000" pitchFamily="2" charset="0"/>
              <a:cs typeface="Roboto Condensed" panose="02000000000000000000" pitchFamily="2" charset="0"/>
            </a:endParaRPr>
          </a:p>
          <a:p>
            <a:r>
              <a:rPr lang="en-US" sz="2000" b="1" dirty="0">
                <a:solidFill>
                  <a:schemeClr val="tx1"/>
                </a:solidFill>
                <a:latin typeface="Roboto"/>
                <a:ea typeface="Roboto Condensed"/>
                <a:cs typeface="Roboto Condensed"/>
              </a:rPr>
              <a:t>$500</a:t>
            </a:r>
            <a:r>
              <a:rPr lang="en-US" sz="2000" dirty="0">
                <a:solidFill>
                  <a:schemeClr val="tx1"/>
                </a:solidFill>
                <a:latin typeface="Roboto"/>
                <a:ea typeface="Roboto Condensed"/>
                <a:cs typeface="Roboto Condensed"/>
              </a:rPr>
              <a:t> </a:t>
            </a:r>
            <a:r>
              <a:rPr lang="en-US" sz="2000" dirty="0" err="1">
                <a:solidFill>
                  <a:schemeClr val="tx1"/>
                </a:solidFill>
                <a:latin typeface="Roboto"/>
                <a:ea typeface="Roboto Condensed"/>
                <a:cs typeface="Roboto Condensed"/>
              </a:rPr>
              <a:t>supplémentaires</a:t>
            </a:r>
            <a:r>
              <a:rPr lang="en-US" sz="2000" dirty="0">
                <a:solidFill>
                  <a:schemeClr val="tx1"/>
                </a:solidFill>
                <a:latin typeface="Roboto"/>
                <a:ea typeface="Roboto Condensed"/>
                <a:cs typeface="Roboto Condensed"/>
              </a:rPr>
              <a:t> pour </a:t>
            </a:r>
            <a:r>
              <a:rPr lang="en-US" sz="2000" dirty="0" err="1">
                <a:solidFill>
                  <a:schemeClr val="tx1"/>
                </a:solidFill>
                <a:latin typeface="Roboto"/>
                <a:ea typeface="Roboto Condensed"/>
                <a:cs typeface="Roboto Condensed"/>
              </a:rPr>
              <a:t>l'équipe</a:t>
            </a:r>
            <a:r>
              <a:rPr lang="en-US" sz="2000" dirty="0">
                <a:solidFill>
                  <a:schemeClr val="tx1"/>
                </a:solidFill>
                <a:latin typeface="Roboto"/>
                <a:ea typeface="Roboto Condensed"/>
                <a:cs typeface="Roboto Condensed"/>
              </a:rPr>
              <a:t> </a:t>
            </a:r>
            <a:r>
              <a:rPr lang="en-US" sz="2000" dirty="0" err="1">
                <a:solidFill>
                  <a:schemeClr val="tx1"/>
                </a:solidFill>
                <a:latin typeface="Roboto"/>
                <a:ea typeface="Roboto Condensed"/>
                <a:cs typeface="Roboto Condensed"/>
              </a:rPr>
              <a:t>si</a:t>
            </a:r>
            <a:r>
              <a:rPr lang="en-US" sz="2000" dirty="0">
                <a:solidFill>
                  <a:schemeClr val="tx1"/>
                </a:solidFill>
                <a:latin typeface="Roboto"/>
                <a:ea typeface="Roboto Condensed"/>
                <a:cs typeface="Roboto Condensed"/>
              </a:rPr>
              <a:t> </a:t>
            </a:r>
            <a:r>
              <a:rPr lang="en-US" sz="2000" dirty="0" err="1">
                <a:solidFill>
                  <a:schemeClr val="tx1"/>
                </a:solidFill>
                <a:latin typeface="Roboto"/>
                <a:ea typeface="Roboto Condensed"/>
                <a:cs typeface="Roboto Condensed"/>
              </a:rPr>
              <a:t>l'équipe</a:t>
            </a:r>
            <a:r>
              <a:rPr lang="en-US" sz="2000" dirty="0">
                <a:solidFill>
                  <a:schemeClr val="tx1"/>
                </a:solidFill>
                <a:latin typeface="Roboto"/>
                <a:ea typeface="Roboto Condensed"/>
                <a:cs typeface="Roboto Condensed"/>
              </a:rPr>
              <a:t> </a:t>
            </a:r>
            <a:r>
              <a:rPr lang="en-US" sz="2000" dirty="0" err="1">
                <a:solidFill>
                  <a:schemeClr val="tx1"/>
                </a:solidFill>
                <a:latin typeface="Roboto"/>
                <a:ea typeface="Roboto Condensed"/>
                <a:cs typeface="Roboto Condensed"/>
              </a:rPr>
              <a:t>participe</a:t>
            </a:r>
            <a:r>
              <a:rPr lang="en-US" sz="2000" dirty="0">
                <a:solidFill>
                  <a:schemeClr val="tx1"/>
                </a:solidFill>
                <a:latin typeface="Roboto"/>
                <a:ea typeface="Roboto Condensed"/>
                <a:cs typeface="Roboto Condensed"/>
              </a:rPr>
              <a:t> au </a:t>
            </a:r>
            <a:r>
              <a:rPr lang="en-US" sz="2000" dirty="0" err="1">
                <a:solidFill>
                  <a:schemeClr val="tx1"/>
                </a:solidFill>
                <a:latin typeface="Roboto"/>
                <a:ea typeface="Roboto Condensed"/>
                <a:cs typeface="Roboto Condensed"/>
              </a:rPr>
              <a:t>Nationaux</a:t>
            </a:r>
          </a:p>
          <a:p>
            <a:endParaRPr lang="en-US" sz="2000" dirty="0">
              <a:solidFill>
                <a:schemeClr val="tx1"/>
              </a:solidFill>
              <a:latin typeface="Roboto"/>
              <a:ea typeface="Roboto Condensed" panose="02000000000000000000" pitchFamily="2" charset="0"/>
              <a:cs typeface="Roboto Condensed" panose="02000000000000000000" pitchFamily="2" charset="0"/>
            </a:endParaRPr>
          </a:p>
        </p:txBody>
      </p:sp>
      <p:pic>
        <p:nvPicPr>
          <p:cNvPr id="16" name="Picture 15" descr="A group of women holding a sign&#10;&#10;AI-generated content may be incorrect.">
            <a:extLst>
              <a:ext uri="{FF2B5EF4-FFF2-40B4-BE49-F238E27FC236}">
                <a16:creationId xmlns:a16="http://schemas.microsoft.com/office/drawing/2014/main" id="{632B99B6-2F25-F6AE-B75C-69D2811461C8}"/>
              </a:ext>
            </a:extLst>
          </p:cNvPr>
          <p:cNvPicPr>
            <a:picLocks noChangeAspect="1"/>
          </p:cNvPicPr>
          <p:nvPr/>
        </p:nvPicPr>
        <p:blipFill>
          <a:blip r:embed="rId2"/>
          <a:stretch>
            <a:fillRect/>
          </a:stretch>
        </p:blipFill>
        <p:spPr>
          <a:xfrm>
            <a:off x="10152007" y="4317458"/>
            <a:ext cx="1758870" cy="202677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8713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63960E-1419-A1A0-F4B9-C29F3C0A7236}"/>
              </a:ext>
            </a:extLst>
          </p:cNvPr>
          <p:cNvSpPr>
            <a:spLocks noGrp="1"/>
          </p:cNvSpPr>
          <p:nvPr>
            <p:ph type="title"/>
          </p:nvPr>
        </p:nvSpPr>
        <p:spPr/>
        <p:txBody>
          <a:bodyPr>
            <a:normAutofit fontScale="90000"/>
          </a:bodyPr>
          <a:lstStyle/>
          <a:p>
            <a:r>
              <a:rPr lang="en-US">
                <a:latin typeface="Knockout 28 Junior Feathrwt"/>
              </a:rPr>
              <a:t>Accélérateurs de projets</a:t>
            </a:r>
            <a:endParaRPr lang="en-US"/>
          </a:p>
        </p:txBody>
      </p:sp>
      <p:sp>
        <p:nvSpPr>
          <p:cNvPr id="4" name="Text Placeholder 3">
            <a:extLst>
              <a:ext uri="{FF2B5EF4-FFF2-40B4-BE49-F238E27FC236}">
                <a16:creationId xmlns:a16="http://schemas.microsoft.com/office/drawing/2014/main" id="{5B52ABEC-9101-9772-5AD0-C310338DC74A}"/>
              </a:ext>
            </a:extLst>
          </p:cNvPr>
          <p:cNvSpPr>
            <a:spLocks noGrp="1"/>
          </p:cNvSpPr>
          <p:nvPr>
            <p:ph type="body" sz="quarter" idx="10"/>
          </p:nvPr>
        </p:nvSpPr>
        <p:spPr>
          <a:xfrm>
            <a:off x="838200" y="1456192"/>
            <a:ext cx="5573485" cy="4089400"/>
          </a:xfrm>
        </p:spPr>
        <p:txBody>
          <a:bodyPr vert="horz" lIns="91440" tIns="45720" rIns="91440" bIns="45720" rtlCol="0" anchor="t">
            <a:noAutofit/>
          </a:bodyPr>
          <a:lstStyle/>
          <a:p>
            <a:r>
              <a:rPr lang="en-US" sz="1700" b="1" dirty="0">
                <a:latin typeface="Roboto"/>
                <a:ea typeface="Roboto"/>
                <a:cs typeface="Roboto"/>
              </a:rPr>
              <a:t>Processus de candidature: </a:t>
            </a:r>
            <a:r>
              <a:rPr lang="en-US" sz="1700" dirty="0" err="1">
                <a:latin typeface="Roboto"/>
                <a:ea typeface="Roboto"/>
                <a:cs typeface="Roboto"/>
              </a:rPr>
              <a:t>Soumission</a:t>
            </a:r>
            <a:r>
              <a:rPr lang="en-US" sz="1700" dirty="0">
                <a:latin typeface="Roboto"/>
                <a:ea typeface="Roboto"/>
                <a:cs typeface="Roboto"/>
              </a:rPr>
              <a:t> via le </a:t>
            </a:r>
            <a:r>
              <a:rPr lang="en-US" sz="1700" dirty="0" err="1">
                <a:latin typeface="Roboto"/>
                <a:ea typeface="Roboto"/>
                <a:cs typeface="Roboto"/>
              </a:rPr>
              <a:t>formulaire</a:t>
            </a:r>
            <a:r>
              <a:rPr lang="en-US" sz="1700" dirty="0">
                <a:latin typeface="Roboto"/>
                <a:ea typeface="Roboto"/>
                <a:cs typeface="Roboto"/>
              </a:rPr>
              <a:t> de la </a:t>
            </a:r>
            <a:r>
              <a:rPr lang="en-US" sz="1700" dirty="0" err="1">
                <a:latin typeface="Roboto"/>
                <a:ea typeface="Roboto"/>
                <a:cs typeface="Roboto"/>
              </a:rPr>
              <a:t>plateforme</a:t>
            </a:r>
            <a:r>
              <a:rPr lang="en-US" sz="1700" dirty="0">
                <a:latin typeface="Roboto"/>
                <a:ea typeface="Roboto"/>
                <a:cs typeface="Roboto"/>
              </a:rPr>
              <a:t> CACTUS </a:t>
            </a:r>
          </a:p>
          <a:p>
            <a:pPr lvl="1" indent="-285750">
              <a:buFont typeface="Courier New" panose="020B0604020202020204" pitchFamily="34" charset="0"/>
              <a:buChar char="o"/>
            </a:pPr>
            <a:r>
              <a:rPr lang="en-US" sz="1700" dirty="0">
                <a:latin typeface="Roboto"/>
                <a:ea typeface="Roboto"/>
                <a:cs typeface="Roboto"/>
              </a:rPr>
              <a:t>Le lien sera disponible à la date de </a:t>
            </a:r>
            <a:r>
              <a:rPr lang="en-US" sz="1700" dirty="0" err="1">
                <a:latin typeface="Roboto"/>
                <a:ea typeface="Roboto"/>
                <a:cs typeface="Roboto"/>
              </a:rPr>
              <a:t>lancement</a:t>
            </a:r>
          </a:p>
          <a:p>
            <a:r>
              <a:rPr lang="en-US" sz="1700" b="1" dirty="0">
                <a:latin typeface="Roboto"/>
                <a:ea typeface="Roboto"/>
                <a:cs typeface="Roboto"/>
              </a:rPr>
              <a:t>Dates </a:t>
            </a:r>
            <a:r>
              <a:rPr lang="en-US" sz="1700" b="1" dirty="0" err="1">
                <a:latin typeface="Roboto"/>
                <a:ea typeface="Roboto"/>
                <a:cs typeface="Roboto"/>
              </a:rPr>
              <a:t>clés</a:t>
            </a:r>
            <a:r>
              <a:rPr lang="en-US" sz="1700" b="1" dirty="0">
                <a:latin typeface="Roboto"/>
                <a:ea typeface="Roboto"/>
                <a:cs typeface="Roboto"/>
              </a:rPr>
              <a:t>:</a:t>
            </a:r>
          </a:p>
          <a:p>
            <a:pPr lvl="1" indent="-285750">
              <a:buFont typeface="Courier New" panose="020B0604020202020204" pitchFamily="34" charset="0"/>
              <a:buChar char="o"/>
            </a:pPr>
            <a:r>
              <a:rPr lang="en-US" sz="1700" b="1" dirty="0" err="1">
                <a:latin typeface="Roboto"/>
                <a:ea typeface="Roboto"/>
                <a:cs typeface="Roboto"/>
              </a:rPr>
              <a:t>Lancement</a:t>
            </a:r>
            <a:r>
              <a:rPr lang="en-US" sz="1700" b="1" dirty="0">
                <a:latin typeface="Roboto"/>
                <a:ea typeface="Roboto"/>
                <a:cs typeface="Roboto"/>
              </a:rPr>
              <a:t>: </a:t>
            </a:r>
            <a:r>
              <a:rPr lang="en-US" sz="1700" dirty="0">
                <a:latin typeface="Roboto"/>
                <a:ea typeface="Roboto"/>
                <a:cs typeface="Roboto"/>
              </a:rPr>
              <a:t>22 </a:t>
            </a:r>
            <a:r>
              <a:rPr lang="en-US" sz="1700" dirty="0" err="1">
                <a:latin typeface="Roboto"/>
                <a:ea typeface="Roboto"/>
                <a:cs typeface="Roboto"/>
              </a:rPr>
              <a:t>septembre</a:t>
            </a:r>
            <a:r>
              <a:rPr lang="en-US" sz="1700" dirty="0">
                <a:latin typeface="Roboto"/>
                <a:ea typeface="Roboto"/>
                <a:cs typeface="Roboto"/>
              </a:rPr>
              <a:t> 2025</a:t>
            </a:r>
          </a:p>
          <a:p>
            <a:pPr lvl="1" indent="-285750">
              <a:buFont typeface="Courier New" panose="020B0604020202020204" pitchFamily="34" charset="0"/>
              <a:buChar char="o"/>
            </a:pPr>
            <a:r>
              <a:rPr lang="en-US" sz="1700" b="1" dirty="0">
                <a:latin typeface="Roboto"/>
                <a:ea typeface="Roboto"/>
                <a:cs typeface="Roboto"/>
              </a:rPr>
              <a:t>Date </a:t>
            </a:r>
            <a:r>
              <a:rPr lang="en-US" sz="1700" b="1" dirty="0" err="1">
                <a:latin typeface="Roboto"/>
                <a:ea typeface="Roboto"/>
                <a:cs typeface="Roboto"/>
              </a:rPr>
              <a:t>limite</a:t>
            </a:r>
            <a:r>
              <a:rPr lang="en-US" sz="1700" b="1" dirty="0">
                <a:latin typeface="Roboto"/>
                <a:ea typeface="Roboto"/>
                <a:cs typeface="Roboto"/>
              </a:rPr>
              <a:t>: </a:t>
            </a:r>
            <a:r>
              <a:rPr lang="en-US" sz="1700" dirty="0">
                <a:latin typeface="Roboto"/>
                <a:ea typeface="Roboto"/>
                <a:cs typeface="Roboto"/>
              </a:rPr>
              <a:t>6 </a:t>
            </a:r>
            <a:r>
              <a:rPr lang="en-US" sz="1700" dirty="0" err="1">
                <a:latin typeface="Roboto"/>
                <a:ea typeface="Roboto"/>
                <a:cs typeface="Roboto"/>
              </a:rPr>
              <a:t>octobre</a:t>
            </a:r>
            <a:r>
              <a:rPr lang="en-US" sz="1700" dirty="0">
                <a:latin typeface="Roboto"/>
                <a:ea typeface="Roboto"/>
                <a:cs typeface="Roboto"/>
              </a:rPr>
              <a:t> 2025</a:t>
            </a:r>
          </a:p>
          <a:p>
            <a:pPr lvl="1" indent="-285750">
              <a:buFont typeface="Courier New" panose="020B0604020202020204" pitchFamily="34" charset="0"/>
              <a:buChar char="o"/>
            </a:pPr>
            <a:r>
              <a:rPr lang="en-US" sz="1700" b="1" dirty="0">
                <a:latin typeface="Roboto"/>
                <a:ea typeface="Roboto"/>
                <a:cs typeface="Roboto"/>
              </a:rPr>
              <a:t>NOUVEAU:</a:t>
            </a:r>
            <a:r>
              <a:rPr lang="en-US" sz="1700" dirty="0">
                <a:latin typeface="Roboto"/>
                <a:ea typeface="Roboto"/>
                <a:cs typeface="Roboto"/>
              </a:rPr>
              <a:t> Rapport de mi-</a:t>
            </a:r>
            <a:r>
              <a:rPr lang="en-US" sz="1700" dirty="0" err="1">
                <a:latin typeface="Roboto"/>
                <a:ea typeface="Roboto"/>
                <a:cs typeface="Roboto"/>
              </a:rPr>
              <a:t>année</a:t>
            </a:r>
            <a:r>
              <a:rPr lang="en-US" sz="1700" dirty="0">
                <a:latin typeface="Roboto"/>
                <a:ea typeface="Roboto"/>
                <a:cs typeface="Roboto"/>
              </a:rPr>
              <a:t> – </a:t>
            </a:r>
            <a:r>
              <a:rPr lang="en-US" sz="1700" dirty="0" err="1">
                <a:latin typeface="Roboto"/>
                <a:ea typeface="Roboto"/>
                <a:cs typeface="Roboto"/>
              </a:rPr>
              <a:t>janvier</a:t>
            </a:r>
            <a:r>
              <a:rPr lang="en-US" sz="1700" dirty="0">
                <a:latin typeface="Roboto"/>
                <a:ea typeface="Roboto"/>
                <a:cs typeface="Roboto"/>
              </a:rPr>
              <a:t> 2026</a:t>
            </a:r>
          </a:p>
          <a:p>
            <a:pPr lvl="1" indent="-285750">
              <a:buFont typeface="Courier New" panose="020B0604020202020204" pitchFamily="34" charset="0"/>
              <a:buChar char="o"/>
            </a:pPr>
            <a:r>
              <a:rPr lang="en-US" sz="1700" b="1" dirty="0">
                <a:latin typeface="Roboto"/>
                <a:ea typeface="Roboto"/>
                <a:cs typeface="Roboto"/>
              </a:rPr>
              <a:t>Rapport final </a:t>
            </a:r>
            <a:r>
              <a:rPr lang="en-US" sz="1700" b="1" dirty="0" err="1">
                <a:latin typeface="Roboto"/>
                <a:ea typeface="Roboto"/>
                <a:cs typeface="Roboto"/>
              </a:rPr>
              <a:t>d’impact</a:t>
            </a:r>
            <a:r>
              <a:rPr lang="en-US" sz="1700" dirty="0">
                <a:latin typeface="Roboto"/>
                <a:ea typeface="Roboto"/>
                <a:cs typeface="Roboto"/>
              </a:rPr>
              <a:t> – Avril 2026</a:t>
            </a:r>
          </a:p>
          <a:p>
            <a:r>
              <a:rPr lang="en-US" sz="1700" b="1" dirty="0" err="1">
                <a:latin typeface="Roboto"/>
                <a:ea typeface="Roboto"/>
                <a:cs typeface="Roboto"/>
              </a:rPr>
              <a:t>Financement</a:t>
            </a:r>
            <a:r>
              <a:rPr lang="en-US" sz="1700" b="1" dirty="0">
                <a:latin typeface="Roboto"/>
                <a:ea typeface="Roboto"/>
                <a:cs typeface="Roboto"/>
              </a:rPr>
              <a:t>: </a:t>
            </a:r>
            <a:r>
              <a:rPr lang="en-US" sz="1700" dirty="0">
                <a:latin typeface="Roboto"/>
                <a:ea typeface="Roboto"/>
                <a:cs typeface="Roboto"/>
              </a:rPr>
              <a:t>75% </a:t>
            </a:r>
            <a:r>
              <a:rPr lang="en-US" sz="1700" dirty="0" err="1">
                <a:latin typeface="Roboto"/>
                <a:ea typeface="Roboto"/>
                <a:cs typeface="Roboto"/>
              </a:rPr>
              <a:t>débloqués</a:t>
            </a:r>
            <a:r>
              <a:rPr lang="en-US" sz="1700" dirty="0">
                <a:latin typeface="Roboto"/>
                <a:ea typeface="Roboto"/>
                <a:cs typeface="Roboto"/>
              </a:rPr>
              <a:t> à </a:t>
            </a:r>
            <a:r>
              <a:rPr lang="en-US" sz="1700" dirty="0" err="1">
                <a:latin typeface="Roboto"/>
                <a:ea typeface="Roboto"/>
                <a:cs typeface="Roboto"/>
              </a:rPr>
              <a:t>l’automne</a:t>
            </a:r>
            <a:r>
              <a:rPr lang="en-US" sz="1700" dirty="0">
                <a:latin typeface="Roboto"/>
                <a:ea typeface="Roboto"/>
                <a:cs typeface="Roboto"/>
              </a:rPr>
              <a:t>, les 25 % </a:t>
            </a:r>
            <a:r>
              <a:rPr lang="en-US" sz="1700" dirty="0" err="1">
                <a:latin typeface="Roboto"/>
                <a:ea typeface="Roboto"/>
                <a:cs typeface="Roboto"/>
              </a:rPr>
              <a:t>restants</a:t>
            </a:r>
            <a:r>
              <a:rPr lang="en-US" sz="1700" dirty="0">
                <a:latin typeface="Roboto"/>
                <a:ea typeface="Roboto"/>
                <a:cs typeface="Roboto"/>
              </a:rPr>
              <a:t> après </a:t>
            </a:r>
            <a:r>
              <a:rPr lang="en-US" sz="1700" dirty="0" err="1">
                <a:latin typeface="Roboto"/>
                <a:ea typeface="Roboto"/>
                <a:cs typeface="Roboto"/>
              </a:rPr>
              <a:t>soumission</a:t>
            </a:r>
            <a:r>
              <a:rPr lang="en-US" sz="1700" dirty="0">
                <a:latin typeface="Roboto"/>
                <a:ea typeface="Roboto"/>
                <a:cs typeface="Roboto"/>
              </a:rPr>
              <a:t> des rapports </a:t>
            </a:r>
            <a:r>
              <a:rPr lang="en-US" sz="1700" dirty="0" err="1">
                <a:latin typeface="Roboto"/>
                <a:ea typeface="Roboto"/>
                <a:cs typeface="Roboto"/>
              </a:rPr>
              <a:t>requis</a:t>
            </a:r>
          </a:p>
          <a:p>
            <a:r>
              <a:rPr lang="en-US" sz="1700" b="1" dirty="0">
                <a:latin typeface="Roboto"/>
                <a:ea typeface="Roboto"/>
                <a:cs typeface="Roboto"/>
              </a:rPr>
              <a:t>Prix &amp; Distinctions</a:t>
            </a:r>
          </a:p>
          <a:p>
            <a:pPr lvl="1">
              <a:buFont typeface="Courier New" panose="020B0604020202020204" pitchFamily="34" charset="0"/>
              <a:buChar char="o"/>
            </a:pPr>
            <a:r>
              <a:rPr lang="en-US" sz="1700" dirty="0">
                <a:latin typeface="Roboto"/>
                <a:ea typeface="Roboto"/>
                <a:cs typeface="Roboto"/>
              </a:rPr>
              <a:t>Certains </a:t>
            </a:r>
            <a:r>
              <a:rPr lang="en-US" sz="1700" dirty="0" err="1">
                <a:latin typeface="Roboto"/>
                <a:ea typeface="Roboto"/>
                <a:cs typeface="Roboto"/>
              </a:rPr>
              <a:t>incluent</a:t>
            </a:r>
            <a:r>
              <a:rPr lang="en-US" sz="1700" dirty="0">
                <a:latin typeface="Roboto"/>
                <a:ea typeface="Roboto"/>
                <a:cs typeface="Roboto"/>
              </a:rPr>
              <a:t> des </a:t>
            </a:r>
            <a:r>
              <a:rPr lang="en-US" sz="1700" dirty="0" err="1">
                <a:latin typeface="Roboto"/>
                <a:ea typeface="Roboto"/>
                <a:cs typeface="Roboto"/>
              </a:rPr>
              <a:t>récompenses</a:t>
            </a:r>
            <a:r>
              <a:rPr lang="en-US" sz="1700" dirty="0">
                <a:latin typeface="Roboto"/>
                <a:ea typeface="Roboto"/>
                <a:cs typeface="Roboto"/>
              </a:rPr>
              <a:t> et des prix </a:t>
            </a:r>
            <a:r>
              <a:rPr lang="en-US" sz="1700" dirty="0" err="1">
                <a:latin typeface="Roboto"/>
                <a:ea typeface="Roboto"/>
                <a:cs typeface="Roboto"/>
              </a:rPr>
              <a:t>supplémentaires</a:t>
            </a:r>
          </a:p>
          <a:p>
            <a:pPr lvl="1">
              <a:buFont typeface="Courier New" panose="020B0604020202020204" pitchFamily="34" charset="0"/>
              <a:buChar char="o"/>
            </a:pPr>
            <a:r>
              <a:rPr lang="en-US" sz="1700" dirty="0">
                <a:latin typeface="Roboto"/>
                <a:ea typeface="Roboto"/>
                <a:cs typeface="Roboto"/>
              </a:rPr>
              <a:t>Les </a:t>
            </a:r>
            <a:r>
              <a:rPr lang="en-US" sz="1700" dirty="0" err="1">
                <a:latin typeface="Roboto"/>
                <a:ea typeface="Roboto"/>
                <a:cs typeface="Roboto"/>
              </a:rPr>
              <a:t>gagnants</a:t>
            </a:r>
            <a:r>
              <a:rPr lang="en-US" sz="1700" dirty="0">
                <a:latin typeface="Roboto"/>
                <a:ea typeface="Roboto"/>
                <a:cs typeface="Roboto"/>
              </a:rPr>
              <a:t> </a:t>
            </a:r>
            <a:r>
              <a:rPr lang="en-US" sz="1700" dirty="0" err="1">
                <a:latin typeface="Roboto"/>
                <a:ea typeface="Roboto"/>
                <a:cs typeface="Roboto"/>
              </a:rPr>
              <a:t>seront</a:t>
            </a:r>
            <a:r>
              <a:rPr lang="en-US" sz="1700" dirty="0">
                <a:latin typeface="Roboto"/>
                <a:ea typeface="Roboto"/>
                <a:cs typeface="Roboto"/>
              </a:rPr>
              <a:t> </a:t>
            </a:r>
            <a:r>
              <a:rPr lang="en-US" sz="1700" dirty="0" err="1">
                <a:latin typeface="Roboto"/>
                <a:ea typeface="Roboto"/>
                <a:cs typeface="Roboto"/>
              </a:rPr>
              <a:t>annoncés</a:t>
            </a:r>
            <a:r>
              <a:rPr lang="en-US" sz="1700" dirty="0">
                <a:latin typeface="Roboto"/>
                <a:ea typeface="Roboto"/>
                <a:cs typeface="Roboto"/>
              </a:rPr>
              <a:t> </a:t>
            </a:r>
            <a:r>
              <a:rPr lang="en-US" sz="1700" dirty="0" err="1">
                <a:latin typeface="Roboto"/>
                <a:ea typeface="Roboto"/>
                <a:cs typeface="Roboto"/>
              </a:rPr>
              <a:t>lors</a:t>
            </a:r>
            <a:r>
              <a:rPr lang="en-US" sz="1700" dirty="0">
                <a:latin typeface="Roboto"/>
                <a:ea typeface="Roboto"/>
                <a:cs typeface="Roboto"/>
              </a:rPr>
              <a:t> de </a:t>
            </a:r>
            <a:r>
              <a:rPr lang="en-US" sz="1700" dirty="0" err="1">
                <a:latin typeface="Roboto"/>
                <a:ea typeface="Roboto"/>
                <a:cs typeface="Roboto"/>
              </a:rPr>
              <a:t>l’Exposition</a:t>
            </a:r>
            <a:r>
              <a:rPr lang="en-US" sz="1700" dirty="0">
                <a:latin typeface="Roboto"/>
                <a:ea typeface="Roboto"/>
                <a:cs typeface="Roboto"/>
              </a:rPr>
              <a:t> </a:t>
            </a:r>
            <a:r>
              <a:rPr lang="en-US" sz="1700" dirty="0" err="1">
                <a:latin typeface="Roboto"/>
                <a:ea typeface="Roboto"/>
                <a:cs typeface="Roboto"/>
              </a:rPr>
              <a:t>nationale</a:t>
            </a:r>
            <a:r>
              <a:rPr lang="en-US" sz="1700" dirty="0">
                <a:latin typeface="Roboto"/>
                <a:ea typeface="Roboto"/>
                <a:cs typeface="Roboto"/>
              </a:rPr>
              <a:t> (</a:t>
            </a:r>
            <a:r>
              <a:rPr lang="en-US" sz="1700" dirty="0" err="1">
                <a:latin typeface="Roboto"/>
                <a:ea typeface="Roboto"/>
                <a:cs typeface="Roboto"/>
              </a:rPr>
              <a:t>mai</a:t>
            </a:r>
            <a:r>
              <a:rPr lang="en-US" sz="1700" dirty="0">
                <a:latin typeface="Roboto"/>
                <a:ea typeface="Roboto"/>
                <a:cs typeface="Roboto"/>
              </a:rPr>
              <a:t> 2026)</a:t>
            </a:r>
          </a:p>
        </p:txBody>
      </p:sp>
      <p:pic>
        <p:nvPicPr>
          <p:cNvPr id="7" name="Picture Placeholder 6" descr="A group of people standing on a stage&#10;&#10;AI-generated content may be incorrect.">
            <a:extLst>
              <a:ext uri="{FF2B5EF4-FFF2-40B4-BE49-F238E27FC236}">
                <a16:creationId xmlns:a16="http://schemas.microsoft.com/office/drawing/2014/main" id="{D11469E7-4261-94A8-D4C6-2C94C03C796D}"/>
              </a:ext>
            </a:extLst>
          </p:cNvPr>
          <p:cNvPicPr>
            <a:picLocks noGrp="1" noChangeAspect="1"/>
          </p:cNvPicPr>
          <p:nvPr>
            <p:ph type="pic" sz="quarter" idx="11"/>
          </p:nvPr>
        </p:nvPicPr>
        <p:blipFill>
          <a:blip r:embed="rId3"/>
          <a:srcRect l="19245" r="16187"/>
          <a:stretch>
            <a:fillRect/>
          </a:stretch>
        </p:blipFill>
        <p:spPr>
          <a:xfrm>
            <a:off x="6746648" y="1578202"/>
            <a:ext cx="4884081" cy="4252912"/>
          </a:xfrm>
          <a:prstGeom prst="rect">
            <a:avLst/>
          </a:prstGeom>
        </p:spPr>
      </p:pic>
    </p:spTree>
    <p:extLst>
      <p:ext uri="{BB962C8B-B14F-4D97-AF65-F5344CB8AC3E}">
        <p14:creationId xmlns:p14="http://schemas.microsoft.com/office/powerpoint/2010/main" val="3387715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25063045-0B6B-B17D-DBC9-3566F9D34059}"/>
              </a:ext>
            </a:extLst>
          </p:cNvPr>
          <p:cNvSpPr txBox="1">
            <a:spLocks/>
          </p:cNvSpPr>
          <p:nvPr/>
        </p:nvSpPr>
        <p:spPr>
          <a:xfrm>
            <a:off x="6134100" y="1594985"/>
            <a:ext cx="5382985" cy="40894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Roboto"/>
                <a:ea typeface="Roboto"/>
                <a:cs typeface="Roboto"/>
              </a:rPr>
              <a:t>Nouveau:</a:t>
            </a:r>
            <a:endParaRPr lang="en-US" b="1"/>
          </a:p>
          <a:p>
            <a:r>
              <a:rPr lang="en-US">
                <a:latin typeface="Roboto"/>
                <a:ea typeface="Roboto"/>
                <a:cs typeface="Roboto"/>
              </a:rPr>
              <a:t>Jeanne Sauvé Workplace Inclusion</a:t>
            </a:r>
          </a:p>
          <a:p>
            <a:r>
              <a:rPr lang="en-US">
                <a:latin typeface="Roboto"/>
                <a:ea typeface="Roboto"/>
                <a:cs typeface="Roboto"/>
              </a:rPr>
              <a:t>Ralph M. Barford Equal Access</a:t>
            </a:r>
          </a:p>
          <a:p>
            <a:r>
              <a:rPr lang="en-US">
                <a:latin typeface="Roboto"/>
                <a:ea typeface="Roboto"/>
                <a:cs typeface="Roboto"/>
              </a:rPr>
              <a:t>RBC Skills for a Thriving Future</a:t>
            </a:r>
          </a:p>
        </p:txBody>
      </p:sp>
      <p:sp>
        <p:nvSpPr>
          <p:cNvPr id="2" name="Title 1">
            <a:extLst>
              <a:ext uri="{FF2B5EF4-FFF2-40B4-BE49-F238E27FC236}">
                <a16:creationId xmlns:a16="http://schemas.microsoft.com/office/drawing/2014/main" id="{802EBA12-83DA-DDEF-6C90-4615562F59DA}"/>
              </a:ext>
            </a:extLst>
          </p:cNvPr>
          <p:cNvSpPr>
            <a:spLocks noGrp="1"/>
          </p:cNvSpPr>
          <p:nvPr>
            <p:ph type="title"/>
          </p:nvPr>
        </p:nvSpPr>
        <p:spPr/>
        <p:txBody>
          <a:bodyPr>
            <a:normAutofit fontScale="90000"/>
          </a:bodyPr>
          <a:lstStyle/>
          <a:p>
            <a:r>
              <a:rPr lang="en-US">
                <a:latin typeface="Knockout 28 Junior Feathrwt"/>
              </a:rPr>
              <a:t>Liste des Accélérateurs de projets</a:t>
            </a:r>
            <a:endParaRPr lang="en-US"/>
          </a:p>
        </p:txBody>
      </p:sp>
      <p:sp>
        <p:nvSpPr>
          <p:cNvPr id="3" name="Text Placeholder 2">
            <a:extLst>
              <a:ext uri="{FF2B5EF4-FFF2-40B4-BE49-F238E27FC236}">
                <a16:creationId xmlns:a16="http://schemas.microsoft.com/office/drawing/2014/main" id="{19512023-A34F-F88F-1A12-DCA08384162C}"/>
              </a:ext>
            </a:extLst>
          </p:cNvPr>
          <p:cNvSpPr>
            <a:spLocks noGrp="1"/>
          </p:cNvSpPr>
          <p:nvPr>
            <p:ph type="body" sz="quarter" idx="10"/>
          </p:nvPr>
        </p:nvSpPr>
        <p:spPr>
          <a:xfrm>
            <a:off x="688521" y="1592263"/>
            <a:ext cx="5382985" cy="4089400"/>
          </a:xfrm>
        </p:spPr>
        <p:txBody>
          <a:bodyPr vert="horz" lIns="91440" tIns="45720" rIns="91440" bIns="45720" rtlCol="0" anchor="t">
            <a:normAutofit/>
          </a:bodyPr>
          <a:lstStyle/>
          <a:p>
            <a:pPr marL="0" indent="0">
              <a:buNone/>
            </a:pPr>
            <a:r>
              <a:rPr lang="en-US" b="1">
                <a:latin typeface="Roboto"/>
                <a:ea typeface="Roboto"/>
                <a:cs typeface="Roboto"/>
              </a:rPr>
              <a:t>De retour:</a:t>
            </a:r>
            <a:endParaRPr lang="en-US" b="1"/>
          </a:p>
          <a:p>
            <a:r>
              <a:rPr lang="en-US">
                <a:latin typeface="Roboto"/>
                <a:ea typeface="Roboto"/>
                <a:cs typeface="Roboto"/>
              </a:rPr>
              <a:t>Alterna Savings SDG (Ontario selementu)</a:t>
            </a:r>
          </a:p>
          <a:p>
            <a:r>
              <a:rPr lang="en-US">
                <a:latin typeface="Roboto"/>
                <a:ea typeface="Roboto"/>
                <a:cs typeface="Roboto"/>
              </a:rPr>
              <a:t>Jeanne Sauvé Global</a:t>
            </a:r>
          </a:p>
          <a:p>
            <a:r>
              <a:rPr lang="en-US">
                <a:latin typeface="Roboto"/>
                <a:ea typeface="Roboto"/>
                <a:cs typeface="Roboto"/>
              </a:rPr>
              <a:t>National Bank Indigenous Inclusion</a:t>
            </a:r>
          </a:p>
          <a:p>
            <a:r>
              <a:rPr lang="en-US">
                <a:latin typeface="Roboto"/>
                <a:ea typeface="Roboto"/>
                <a:cs typeface="Roboto"/>
              </a:rPr>
              <a:t>PC Financial Resilience</a:t>
            </a:r>
          </a:p>
          <a:p>
            <a:endParaRPr lang="en-US">
              <a:latin typeface="Roboto"/>
              <a:ea typeface="Roboto"/>
              <a:cs typeface="Roboto"/>
            </a:endParaRPr>
          </a:p>
          <a:p>
            <a:endParaRPr lang="en-US">
              <a:latin typeface="Roboto"/>
              <a:ea typeface="Roboto"/>
              <a:cs typeface="Roboto"/>
            </a:endParaRPr>
          </a:p>
        </p:txBody>
      </p:sp>
      <p:sp>
        <p:nvSpPr>
          <p:cNvPr id="11" name="TextBox 10">
            <a:extLst>
              <a:ext uri="{FF2B5EF4-FFF2-40B4-BE49-F238E27FC236}">
                <a16:creationId xmlns:a16="http://schemas.microsoft.com/office/drawing/2014/main" id="{DC9FFA31-8386-C72F-7D77-8E9020741836}"/>
              </a:ext>
            </a:extLst>
          </p:cNvPr>
          <p:cNvSpPr txBox="1"/>
          <p:nvPr/>
        </p:nvSpPr>
        <p:spPr>
          <a:xfrm>
            <a:off x="3030682" y="5683580"/>
            <a:ext cx="6830538" cy="3847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900">
                <a:latin typeface="Roboto"/>
              </a:rPr>
              <a:t>Plus d'information sur les accélérateur de projet, </a:t>
            </a:r>
            <a:r>
              <a:rPr lang="en-US" sz="1900" u="sng" dirty="0">
                <a:solidFill>
                  <a:srgbClr val="0563C1"/>
                </a:solidFill>
                <a:latin typeface="Roboto"/>
                <a:cs typeface="Arial"/>
                <a:hlinkClick r:id="rId3"/>
              </a:rPr>
              <a:t>cliquez ici</a:t>
            </a:r>
            <a:r>
              <a:rPr lang="en-US" sz="1900">
                <a:solidFill>
                  <a:srgbClr val="515356"/>
                </a:solidFill>
                <a:latin typeface="Roboto"/>
              </a:rPr>
              <a:t>!</a:t>
            </a:r>
            <a:endParaRPr lang="en-US"/>
          </a:p>
        </p:txBody>
      </p:sp>
    </p:spTree>
    <p:extLst>
      <p:ext uri="{BB962C8B-B14F-4D97-AF65-F5344CB8AC3E}">
        <p14:creationId xmlns:p14="http://schemas.microsoft.com/office/powerpoint/2010/main" val="3423980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B0F99CC-E25E-30AC-28E2-DE3CB0F8AB7C}"/>
              </a:ext>
            </a:extLst>
          </p:cNvPr>
          <p:cNvSpPr txBox="1">
            <a:spLocks/>
          </p:cNvSpPr>
          <p:nvPr/>
        </p:nvSpPr>
        <p:spPr>
          <a:xfrm>
            <a:off x="683871" y="326544"/>
            <a:ext cx="11068330" cy="90033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rgbClr val="515356"/>
                </a:solidFill>
                <a:latin typeface="Knockout 28 Junior Feathrwt" panose="02000506020000020004" pitchFamily="50" charset="0"/>
                <a:ea typeface="+mj-ea"/>
                <a:cs typeface="+mj-cs"/>
              </a:defRPr>
            </a:lvl1pPr>
          </a:lstStyle>
          <a:p>
            <a:r>
              <a:rPr lang="en-US" sz="4400">
                <a:latin typeface="Knockout 28 Junior Feathrwt"/>
              </a:rPr>
              <a:t>50e Anniversaire – Coupe du Monde Enactus</a:t>
            </a:r>
            <a:endParaRPr lang="en-US" sz="4400"/>
          </a:p>
        </p:txBody>
      </p:sp>
      <p:pic>
        <p:nvPicPr>
          <p:cNvPr id="1032" name="Picture 8" descr="MARK YOUR CALENDARS! 📅 The 2025 Enactus World Cup is coming to Bangkok,  Thailand, September 26-28, hosted in conjunction with the Sustainability  Expo 2025 at the prestigious Queen Sirikit National… | Enactus South Africa">
            <a:extLst>
              <a:ext uri="{FF2B5EF4-FFF2-40B4-BE49-F238E27FC236}">
                <a16:creationId xmlns:a16="http://schemas.microsoft.com/office/drawing/2014/main" id="{BEBA68F3-B161-E0FE-1111-38918DB8D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197" y="1401746"/>
            <a:ext cx="4998269" cy="42507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oup of people holding a flag&#10;&#10;AI-generated content may be incorrect.">
            <a:extLst>
              <a:ext uri="{FF2B5EF4-FFF2-40B4-BE49-F238E27FC236}">
                <a16:creationId xmlns:a16="http://schemas.microsoft.com/office/drawing/2014/main" id="{E298C170-0058-D0DD-293F-0D9F7F08F9DF}"/>
              </a:ext>
            </a:extLst>
          </p:cNvPr>
          <p:cNvPicPr>
            <a:picLocks noChangeAspect="1"/>
          </p:cNvPicPr>
          <p:nvPr/>
        </p:nvPicPr>
        <p:blipFill>
          <a:blip r:embed="rId5"/>
          <a:stretch>
            <a:fillRect/>
          </a:stretch>
        </p:blipFill>
        <p:spPr>
          <a:xfrm>
            <a:off x="5652397" y="1394847"/>
            <a:ext cx="6311613" cy="4249118"/>
          </a:xfrm>
          <a:prstGeom prst="rect">
            <a:avLst/>
          </a:prstGeom>
        </p:spPr>
      </p:pic>
    </p:spTree>
    <p:extLst>
      <p:ext uri="{BB962C8B-B14F-4D97-AF65-F5344CB8AC3E}">
        <p14:creationId xmlns:p14="http://schemas.microsoft.com/office/powerpoint/2010/main" val="2647745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6EE08-8EEB-ACD5-3A2C-EF2697516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EB807-6D00-3B1B-5F10-24C287883BA4}"/>
              </a:ext>
            </a:extLst>
          </p:cNvPr>
          <p:cNvSpPr>
            <a:spLocks noGrp="1"/>
          </p:cNvSpPr>
          <p:nvPr>
            <p:ph type="title"/>
          </p:nvPr>
        </p:nvSpPr>
        <p:spPr/>
        <p:txBody>
          <a:bodyPr>
            <a:normAutofit fontScale="90000"/>
          </a:bodyPr>
          <a:lstStyle/>
          <a:p>
            <a:r>
              <a:rPr lang="en-US">
                <a:latin typeface="Knockout 28 Junior Feathrwt"/>
              </a:rPr>
              <a:t>Sommet de Collaboration</a:t>
            </a:r>
            <a:endParaRPr lang="en-US"/>
          </a:p>
        </p:txBody>
      </p:sp>
      <p:sp>
        <p:nvSpPr>
          <p:cNvPr id="4" name="Rectangle: Rounded Corners 3">
            <a:extLst>
              <a:ext uri="{FF2B5EF4-FFF2-40B4-BE49-F238E27FC236}">
                <a16:creationId xmlns:a16="http://schemas.microsoft.com/office/drawing/2014/main" id="{BFAD8E6B-919D-9CBF-97C9-C2F332CC3E41}"/>
              </a:ext>
            </a:extLst>
          </p:cNvPr>
          <p:cNvSpPr/>
          <p:nvPr/>
        </p:nvSpPr>
        <p:spPr>
          <a:xfrm>
            <a:off x="275899" y="5245539"/>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515656"/>
                </a:solidFill>
                <a:ea typeface="Calibri"/>
                <a:cs typeface="Calibri"/>
                <a:hlinkClick r:id="rId2"/>
              </a:rPr>
              <a:t>Vancouver</a:t>
            </a:r>
            <a:endParaRPr lang="en-US" sz="2000" b="1">
              <a:solidFill>
                <a:srgbClr val="515656"/>
              </a:solidFill>
            </a:endParaRPr>
          </a:p>
        </p:txBody>
      </p:sp>
      <p:sp>
        <p:nvSpPr>
          <p:cNvPr id="5" name="Rectangle: Rounded Corners 4">
            <a:extLst>
              <a:ext uri="{FF2B5EF4-FFF2-40B4-BE49-F238E27FC236}">
                <a16:creationId xmlns:a16="http://schemas.microsoft.com/office/drawing/2014/main" id="{43371BDA-4321-912A-B883-A36A8127D6D1}"/>
              </a:ext>
            </a:extLst>
          </p:cNvPr>
          <p:cNvSpPr/>
          <p:nvPr/>
        </p:nvSpPr>
        <p:spPr>
          <a:xfrm>
            <a:off x="2067266" y="5245538"/>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3"/>
              </a:rPr>
              <a:t>Toronto</a:t>
            </a:r>
            <a:endParaRPr lang="en-US" sz="2000" b="1">
              <a:solidFill>
                <a:srgbClr val="515656"/>
              </a:solidFill>
              <a:ea typeface="Calibri"/>
              <a:cs typeface="Calibri"/>
            </a:endParaRPr>
          </a:p>
        </p:txBody>
      </p:sp>
      <p:sp>
        <p:nvSpPr>
          <p:cNvPr id="6" name="Rectangle: Rounded Corners 5">
            <a:extLst>
              <a:ext uri="{FF2B5EF4-FFF2-40B4-BE49-F238E27FC236}">
                <a16:creationId xmlns:a16="http://schemas.microsoft.com/office/drawing/2014/main" id="{115F8CCD-7CC3-AE64-3E20-BF63EA496F7B}"/>
              </a:ext>
            </a:extLst>
          </p:cNvPr>
          <p:cNvSpPr/>
          <p:nvPr/>
        </p:nvSpPr>
        <p:spPr>
          <a:xfrm>
            <a:off x="7347793" y="5251490"/>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4"/>
              </a:rPr>
              <a:t>Halifax</a:t>
            </a:r>
            <a:endParaRPr lang="en-US" sz="2000" b="1">
              <a:solidFill>
                <a:srgbClr val="515656"/>
              </a:solidFill>
            </a:endParaRPr>
          </a:p>
        </p:txBody>
      </p:sp>
      <p:sp>
        <p:nvSpPr>
          <p:cNvPr id="7" name="Rectangle: Rounded Corners 6">
            <a:extLst>
              <a:ext uri="{FF2B5EF4-FFF2-40B4-BE49-F238E27FC236}">
                <a16:creationId xmlns:a16="http://schemas.microsoft.com/office/drawing/2014/main" id="{7B7FE3C7-F30F-45C6-CBC4-17F717E99B2B}"/>
              </a:ext>
            </a:extLst>
          </p:cNvPr>
          <p:cNvSpPr/>
          <p:nvPr/>
        </p:nvSpPr>
        <p:spPr>
          <a:xfrm>
            <a:off x="5529687" y="5245538"/>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ea typeface="Calibri"/>
                <a:cs typeface="Calibri"/>
                <a:hlinkClick r:id="rId5"/>
              </a:rPr>
              <a:t>Calgary</a:t>
            </a:r>
            <a:endParaRPr lang="en-US" sz="2000" b="1">
              <a:solidFill>
                <a:srgbClr val="515656"/>
              </a:solidFill>
            </a:endParaRPr>
          </a:p>
        </p:txBody>
      </p:sp>
      <p:sp>
        <p:nvSpPr>
          <p:cNvPr id="8" name="Rectangle: Rounded Corners 7">
            <a:extLst>
              <a:ext uri="{FF2B5EF4-FFF2-40B4-BE49-F238E27FC236}">
                <a16:creationId xmlns:a16="http://schemas.microsoft.com/office/drawing/2014/main" id="{84A0100F-3031-0DEE-CE7E-45EC75CAE2ED}"/>
              </a:ext>
            </a:extLst>
          </p:cNvPr>
          <p:cNvSpPr/>
          <p:nvPr/>
        </p:nvSpPr>
        <p:spPr>
          <a:xfrm>
            <a:off x="3751686" y="5245540"/>
            <a:ext cx="1534554" cy="703962"/>
          </a:xfrm>
          <a:prstGeom prst="roundRect">
            <a:avLst/>
          </a:prstGeom>
          <a:solidFill>
            <a:srgbClr val="FFC222"/>
          </a:solidFill>
          <a:ln>
            <a:solidFill>
              <a:srgbClr val="51565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515656"/>
                </a:solidFill>
                <a:latin typeface="Calibri"/>
                <a:ea typeface="Calibri"/>
                <a:cs typeface="Calibri"/>
                <a:hlinkClick r:id="rId6"/>
              </a:rPr>
              <a:t>Montr</a:t>
            </a:r>
            <a:r>
              <a:rPr lang="en-US" sz="2000" b="1">
                <a:solidFill>
                  <a:srgbClr val="515656"/>
                </a:solidFill>
                <a:latin typeface="Calibri"/>
                <a:ea typeface="+mn-lt"/>
                <a:cs typeface="+mn-lt"/>
                <a:hlinkClick r:id="rId6"/>
              </a:rPr>
              <a:t>é</a:t>
            </a:r>
            <a:r>
              <a:rPr lang="en-US" sz="2000" b="1">
                <a:solidFill>
                  <a:srgbClr val="515656"/>
                </a:solidFill>
                <a:latin typeface="Calibri"/>
                <a:ea typeface="Calibri"/>
                <a:cs typeface="Calibri"/>
                <a:hlinkClick r:id="rId6"/>
              </a:rPr>
              <a:t>al</a:t>
            </a:r>
            <a:endParaRPr lang="en-US" sz="2000" b="1">
              <a:solidFill>
                <a:srgbClr val="515656"/>
              </a:solidFill>
              <a:latin typeface="Calibri"/>
              <a:ea typeface="Calibri"/>
              <a:cs typeface="Calibri"/>
            </a:endParaRPr>
          </a:p>
        </p:txBody>
      </p:sp>
      <p:sp>
        <p:nvSpPr>
          <p:cNvPr id="11" name="TextBox 10">
            <a:extLst>
              <a:ext uri="{FF2B5EF4-FFF2-40B4-BE49-F238E27FC236}">
                <a16:creationId xmlns:a16="http://schemas.microsoft.com/office/drawing/2014/main" id="{0321BD1D-7373-5445-F824-0D97632BBAF9}"/>
              </a:ext>
            </a:extLst>
          </p:cNvPr>
          <p:cNvSpPr txBox="1"/>
          <p:nvPr/>
        </p:nvSpPr>
        <p:spPr>
          <a:xfrm>
            <a:off x="289065" y="4573386"/>
            <a:ext cx="331244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18 Octobre</a:t>
            </a:r>
          </a:p>
        </p:txBody>
      </p:sp>
      <p:sp>
        <p:nvSpPr>
          <p:cNvPr id="12" name="TextBox 11">
            <a:extLst>
              <a:ext uri="{FF2B5EF4-FFF2-40B4-BE49-F238E27FC236}">
                <a16:creationId xmlns:a16="http://schemas.microsoft.com/office/drawing/2014/main" id="{A644BFFE-ACFC-DA96-43C6-C07C409E8F3F}"/>
              </a:ext>
            </a:extLst>
          </p:cNvPr>
          <p:cNvSpPr txBox="1"/>
          <p:nvPr/>
        </p:nvSpPr>
        <p:spPr>
          <a:xfrm>
            <a:off x="3751484" y="4560017"/>
            <a:ext cx="331245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25 Octobre</a:t>
            </a:r>
          </a:p>
        </p:txBody>
      </p:sp>
      <p:sp>
        <p:nvSpPr>
          <p:cNvPr id="13" name="TextBox 12">
            <a:extLst>
              <a:ext uri="{FF2B5EF4-FFF2-40B4-BE49-F238E27FC236}">
                <a16:creationId xmlns:a16="http://schemas.microsoft.com/office/drawing/2014/main" id="{CA80AE6E-EF72-D1C1-6643-7D8C55E34990}"/>
              </a:ext>
            </a:extLst>
          </p:cNvPr>
          <p:cNvSpPr txBox="1"/>
          <p:nvPr/>
        </p:nvSpPr>
        <p:spPr>
          <a:xfrm>
            <a:off x="6532115" y="4546647"/>
            <a:ext cx="308518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515656"/>
                </a:solidFill>
                <a:latin typeface="Roboto"/>
                <a:ea typeface="Roboto"/>
                <a:cs typeface="Roboto"/>
              </a:rPr>
              <a:t>1er Novembre</a:t>
            </a:r>
          </a:p>
        </p:txBody>
      </p:sp>
      <p:sp>
        <p:nvSpPr>
          <p:cNvPr id="3" name="TextBox 2">
            <a:extLst>
              <a:ext uri="{FF2B5EF4-FFF2-40B4-BE49-F238E27FC236}">
                <a16:creationId xmlns:a16="http://schemas.microsoft.com/office/drawing/2014/main" id="{B7EB7D69-D22C-E38D-1DA9-F469E4ED4126}"/>
              </a:ext>
            </a:extLst>
          </p:cNvPr>
          <p:cNvSpPr txBox="1"/>
          <p:nvPr/>
        </p:nvSpPr>
        <p:spPr>
          <a:xfrm>
            <a:off x="606926" y="1716504"/>
            <a:ext cx="798180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30333C"/>
                </a:solidFill>
                <a:latin typeface="Roboto"/>
                <a:ea typeface="Roboto Condensed"/>
                <a:cs typeface="Roboto Condensed"/>
              </a:rPr>
              <a:t>Sommet de Collaboration</a:t>
            </a:r>
            <a:r>
              <a:rPr lang="en-US" dirty="0">
                <a:solidFill>
                  <a:srgbClr val="30333C"/>
                </a:solidFill>
                <a:latin typeface="Roboto"/>
                <a:ea typeface="Roboto Condensed"/>
                <a:cs typeface="Roboto Condensed"/>
              </a:rPr>
              <a:t> – Le Sommet </a:t>
            </a:r>
            <a:r>
              <a:rPr lang="en-US" err="1">
                <a:solidFill>
                  <a:srgbClr val="30333C"/>
                </a:solidFill>
                <a:latin typeface="Roboto"/>
                <a:ea typeface="Roboto Condensed"/>
                <a:cs typeface="Roboto Condensed"/>
              </a:rPr>
              <a:t>impliquent</a:t>
            </a:r>
            <a:r>
              <a:rPr lang="en-US" dirty="0">
                <a:solidFill>
                  <a:srgbClr val="30333C"/>
                </a:solidFill>
                <a:latin typeface="Roboto"/>
                <a:ea typeface="Roboto Condensed"/>
                <a:cs typeface="Roboto Condensed"/>
              </a:rPr>
              <a:t> des leaders </a:t>
            </a:r>
            <a:r>
              <a:rPr lang="en-US" err="1">
                <a:solidFill>
                  <a:srgbClr val="30333C"/>
                </a:solidFill>
                <a:latin typeface="Roboto"/>
                <a:ea typeface="Roboto Condensed"/>
                <a:cs typeface="Roboto Condensed"/>
              </a:rPr>
              <a:t>étudiants</a:t>
            </a:r>
            <a:r>
              <a:rPr lang="en-US" dirty="0">
                <a:solidFill>
                  <a:srgbClr val="30333C"/>
                </a:solidFill>
                <a:latin typeface="Roboto"/>
                <a:ea typeface="Roboto Condensed"/>
                <a:cs typeface="Roboto Condensed"/>
              </a:rPr>
              <a:t> dans des discussions </a:t>
            </a:r>
            <a:r>
              <a:rPr lang="en-US" err="1">
                <a:solidFill>
                  <a:srgbClr val="30333C"/>
                </a:solidFill>
                <a:latin typeface="Roboto"/>
                <a:ea typeface="Roboto Condensed"/>
                <a:cs typeface="Roboto Condensed"/>
              </a:rPr>
              <a:t>informelles</a:t>
            </a:r>
            <a:r>
              <a:rPr lang="en-US" dirty="0">
                <a:solidFill>
                  <a:srgbClr val="30333C"/>
                </a:solidFill>
                <a:latin typeface="Roboto"/>
                <a:ea typeface="Roboto Condensed"/>
                <a:cs typeface="Roboto Condensed"/>
              </a:rPr>
              <a:t> (« fireside chats ») avec des leaders </a:t>
            </a:r>
            <a:r>
              <a:rPr lang="en-US" err="1">
                <a:solidFill>
                  <a:srgbClr val="30333C"/>
                </a:solidFill>
                <a:latin typeface="Roboto"/>
                <a:ea typeface="Roboto Condensed"/>
                <a:cs typeface="Roboto Condensed"/>
              </a:rPr>
              <a:t>locaux</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en</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durabilité</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entrepreneuriat</a:t>
            </a:r>
            <a:r>
              <a:rPr lang="en-US" dirty="0">
                <a:solidFill>
                  <a:srgbClr val="30333C"/>
                </a:solidFill>
                <a:latin typeface="Roboto"/>
                <a:ea typeface="Roboto Condensed"/>
                <a:cs typeface="Roboto Condensed"/>
              </a:rPr>
              <a:t> social et </a:t>
            </a:r>
            <a:r>
              <a:rPr lang="en-US" err="1">
                <a:solidFill>
                  <a:srgbClr val="30333C"/>
                </a:solidFill>
                <a:latin typeface="Roboto"/>
                <a:ea typeface="Roboto Condensed"/>
                <a:cs typeface="Roboto Condensed"/>
              </a:rPr>
              <a:t>développement</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communautaire</a:t>
            </a:r>
            <a:r>
              <a:rPr lang="en-US" dirty="0">
                <a:solidFill>
                  <a:srgbClr val="30333C"/>
                </a:solidFill>
                <a:latin typeface="Roboto"/>
                <a:ea typeface="Roboto Condensed"/>
                <a:cs typeface="Roboto Condensed"/>
              </a:rPr>
              <a:t>. </a:t>
            </a:r>
            <a:r>
              <a:rPr lang="en-US" b="1" dirty="0">
                <a:solidFill>
                  <a:srgbClr val="30333C"/>
                </a:solidFill>
                <a:latin typeface="Roboto"/>
                <a:ea typeface="Roboto Condensed"/>
                <a:cs typeface="Roboto Condensed"/>
              </a:rPr>
              <a:t>Déjeuner </a:t>
            </a:r>
            <a:r>
              <a:rPr lang="en-US" b="1" err="1">
                <a:solidFill>
                  <a:srgbClr val="30333C"/>
                </a:solidFill>
                <a:latin typeface="Roboto"/>
                <a:ea typeface="Roboto Condensed"/>
                <a:cs typeface="Roboto Condensed"/>
              </a:rPr>
              <a:t>fourni</a:t>
            </a:r>
            <a:r>
              <a:rPr lang="en-US" b="1" dirty="0">
                <a:solidFill>
                  <a:srgbClr val="30333C"/>
                </a:solidFill>
                <a:latin typeface="Roboto"/>
                <a:ea typeface="Roboto Condensed"/>
                <a:cs typeface="Roboto Condensed"/>
              </a:rPr>
              <a:t>. </a:t>
            </a:r>
            <a:r>
              <a:rPr lang="en-US" b="1" err="1">
                <a:solidFill>
                  <a:srgbClr val="30333C"/>
                </a:solidFill>
                <a:latin typeface="Roboto"/>
                <a:ea typeface="Roboto Condensed"/>
                <a:cs typeface="Roboto Condensed"/>
              </a:rPr>
              <a:t>Horaires</a:t>
            </a:r>
            <a:r>
              <a:rPr lang="en-US" b="1" dirty="0">
                <a:solidFill>
                  <a:srgbClr val="30333C"/>
                </a:solidFill>
                <a:latin typeface="Roboto"/>
                <a:ea typeface="Roboto Condensed"/>
                <a:cs typeface="Roboto Condensed"/>
              </a:rPr>
              <a:t> à </a:t>
            </a:r>
            <a:r>
              <a:rPr lang="en-US" b="1" err="1">
                <a:solidFill>
                  <a:srgbClr val="30333C"/>
                </a:solidFill>
                <a:latin typeface="Roboto"/>
                <a:ea typeface="Roboto Condensed"/>
                <a:cs typeface="Roboto Condensed"/>
              </a:rPr>
              <a:t>venir</a:t>
            </a:r>
            <a:r>
              <a:rPr lang="en-US" b="1" dirty="0">
                <a:solidFill>
                  <a:srgbClr val="30333C"/>
                </a:solidFill>
                <a:latin typeface="Roboto"/>
                <a:ea typeface="Roboto Condensed"/>
                <a:cs typeface="Roboto Condensed"/>
              </a:rPr>
              <a:t>.</a:t>
            </a:r>
            <a:endParaRPr lang="en-US" b="1" i="1">
              <a:solidFill>
                <a:srgbClr val="000000"/>
              </a:solidFill>
              <a:latin typeface="Roboto"/>
              <a:ea typeface="Roboto Condensed"/>
              <a:cs typeface="Roboto Condensed"/>
            </a:endParaRPr>
          </a:p>
          <a:p>
            <a:endParaRPr lang="en-US" dirty="0">
              <a:solidFill>
                <a:srgbClr val="30333C"/>
              </a:solidFill>
              <a:latin typeface="Roboto"/>
              <a:ea typeface="Roboto Condensed" panose="02000000000000000000" pitchFamily="2" charset="0"/>
              <a:cs typeface="Roboto Condensed" panose="02000000000000000000" pitchFamily="2" charset="0"/>
            </a:endParaRPr>
          </a:p>
          <a:p>
            <a:r>
              <a:rPr lang="en-US" b="1" dirty="0">
                <a:solidFill>
                  <a:srgbClr val="30333C"/>
                </a:solidFill>
                <a:latin typeface="Roboto"/>
                <a:ea typeface="Roboto Condensed"/>
                <a:cs typeface="Roboto Condensed"/>
              </a:rPr>
              <a:t>Qui peut participer?  </a:t>
            </a:r>
            <a:r>
              <a:rPr lang="en-US" dirty="0">
                <a:solidFill>
                  <a:srgbClr val="30333C"/>
                </a:solidFill>
                <a:latin typeface="Roboto"/>
                <a:ea typeface="Roboto Condensed"/>
                <a:cs typeface="Roboto Condensed"/>
              </a:rPr>
              <a:t>2 étudiants par équipe peuvent assister (</a:t>
            </a:r>
            <a:r>
              <a:rPr lang="en-US" err="1">
                <a:solidFill>
                  <a:srgbClr val="30333C"/>
                </a:solidFill>
                <a:latin typeface="Roboto"/>
                <a:ea typeface="Roboto Condensed"/>
                <a:cs typeface="Roboto Condensed"/>
              </a:rPr>
              <a:t>vérifiez</a:t>
            </a:r>
            <a:r>
              <a:rPr lang="en-US" dirty="0">
                <a:solidFill>
                  <a:srgbClr val="30333C"/>
                </a:solidFill>
                <a:latin typeface="Roboto"/>
                <a:ea typeface="Roboto Condensed"/>
                <a:cs typeface="Roboto Condensed"/>
              </a:rPr>
              <a:t> avec </a:t>
            </a:r>
            <a:r>
              <a:rPr lang="en-US" err="1">
                <a:solidFill>
                  <a:srgbClr val="30333C"/>
                </a:solidFill>
                <a:latin typeface="Roboto"/>
                <a:ea typeface="Roboto Condensed"/>
                <a:cs typeface="Roboto Condensed"/>
              </a:rPr>
              <a:t>vos</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présidents</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étudiants</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ou</a:t>
            </a:r>
            <a:r>
              <a:rPr lang="en-US" dirty="0">
                <a:solidFill>
                  <a:srgbClr val="30333C"/>
                </a:solidFill>
                <a:latin typeface="Roboto"/>
                <a:ea typeface="Roboto Condensed"/>
                <a:cs typeface="Roboto Condensed"/>
              </a:rPr>
              <a:t> </a:t>
            </a:r>
            <a:r>
              <a:rPr lang="en-US" err="1">
                <a:solidFill>
                  <a:srgbClr val="30333C"/>
                </a:solidFill>
                <a:latin typeface="Roboto"/>
                <a:ea typeface="Roboto Condensed"/>
                <a:cs typeface="Roboto Condensed"/>
              </a:rPr>
              <a:t>vos</a:t>
            </a:r>
            <a:r>
              <a:rPr lang="en-US" dirty="0">
                <a:solidFill>
                  <a:srgbClr val="30333C"/>
                </a:solidFill>
                <a:latin typeface="Roboto"/>
                <a:ea typeface="Roboto Condensed"/>
                <a:cs typeface="Roboto Condensed"/>
              </a:rPr>
              <a:t> Conseiller de </a:t>
            </a:r>
            <a:r>
              <a:rPr lang="en-US" err="1">
                <a:solidFill>
                  <a:srgbClr val="30333C"/>
                </a:solidFill>
                <a:latin typeface="Roboto"/>
                <a:ea typeface="Roboto Condensed"/>
                <a:cs typeface="Roboto Condensed"/>
              </a:rPr>
              <a:t>Facultés</a:t>
            </a:r>
            <a:r>
              <a:rPr lang="en-US" dirty="0">
                <a:solidFill>
                  <a:srgbClr val="30333C"/>
                </a:solidFill>
                <a:latin typeface="Roboto"/>
                <a:ea typeface="Roboto Condensed"/>
                <a:cs typeface="Roboto Condensed"/>
              </a:rPr>
              <a:t>)</a:t>
            </a:r>
            <a:endParaRPr lang="en-US">
              <a:latin typeface="Roboto"/>
              <a:ea typeface="Roboto"/>
              <a:cs typeface="Roboto"/>
            </a:endParaRPr>
          </a:p>
          <a:p>
            <a:endParaRPr lang="en-US" b="1" dirty="0">
              <a:solidFill>
                <a:srgbClr val="30333C"/>
              </a:solidFill>
              <a:latin typeface="Roboto"/>
              <a:ea typeface="Roboto Condensed" panose="02000000000000000000" pitchFamily="2" charset="0"/>
              <a:cs typeface="Roboto Condensed" panose="02000000000000000000" pitchFamily="2" charset="0"/>
            </a:endParaRPr>
          </a:p>
          <a:p>
            <a:r>
              <a:rPr lang="en-US" b="1" dirty="0">
                <a:solidFill>
                  <a:srgbClr val="30333C"/>
                </a:solidFill>
                <a:latin typeface="Roboto"/>
                <a:ea typeface="Roboto Condensed"/>
                <a:cs typeface="Roboto Condensed"/>
              </a:rPr>
              <a:t>Inscription: </a:t>
            </a:r>
            <a:r>
              <a:rPr lang="en-US" err="1">
                <a:solidFill>
                  <a:srgbClr val="30333C"/>
                </a:solidFill>
                <a:latin typeface="Roboto"/>
                <a:ea typeface="Roboto Condensed"/>
                <a:cs typeface="Roboto Condensed"/>
              </a:rPr>
              <a:t>Bientôt</a:t>
            </a:r>
            <a:r>
              <a:rPr lang="en-US" dirty="0">
                <a:solidFill>
                  <a:srgbClr val="30333C"/>
                </a:solidFill>
                <a:latin typeface="Roboto"/>
                <a:ea typeface="Roboto Condensed"/>
                <a:cs typeface="Roboto Condensed"/>
              </a:rPr>
              <a:t> disponible (</a:t>
            </a:r>
            <a:r>
              <a:rPr lang="en-US" err="1">
                <a:solidFill>
                  <a:srgbClr val="30333C"/>
                </a:solidFill>
                <a:latin typeface="Roboto"/>
                <a:ea typeface="Roboto Condensed"/>
                <a:cs typeface="Roboto Condensed"/>
              </a:rPr>
              <a:t>détails</a:t>
            </a:r>
            <a:r>
              <a:rPr lang="en-US" dirty="0">
                <a:solidFill>
                  <a:srgbClr val="30333C"/>
                </a:solidFill>
                <a:latin typeface="Roboto"/>
                <a:ea typeface="Roboto Condensed"/>
                <a:cs typeface="Roboto Condensed"/>
              </a:rPr>
              <a:t> pour </a:t>
            </a:r>
            <a:r>
              <a:rPr lang="en-US" err="1">
                <a:solidFill>
                  <a:srgbClr val="30333C"/>
                </a:solidFill>
                <a:latin typeface="Roboto"/>
                <a:ea typeface="Roboto Condensed"/>
                <a:cs typeface="Roboto Condensed"/>
              </a:rPr>
              <a:t>chaque</a:t>
            </a:r>
            <a:r>
              <a:rPr lang="en-US" dirty="0">
                <a:solidFill>
                  <a:srgbClr val="30333C"/>
                </a:solidFill>
                <a:latin typeface="Roboto"/>
                <a:ea typeface="Roboto Condensed"/>
                <a:cs typeface="Roboto Condensed"/>
              </a:rPr>
              <a:t> Summit ci-dessous)</a:t>
            </a:r>
          </a:p>
        </p:txBody>
      </p:sp>
      <p:pic>
        <p:nvPicPr>
          <p:cNvPr id="9" name="Picture 8" descr="Enactus">
            <a:extLst>
              <a:ext uri="{FF2B5EF4-FFF2-40B4-BE49-F238E27FC236}">
                <a16:creationId xmlns:a16="http://schemas.microsoft.com/office/drawing/2014/main" id="{12EEB079-4D6B-D9F6-8F42-ECABDD3E3321}"/>
              </a:ext>
            </a:extLst>
          </p:cNvPr>
          <p:cNvPicPr>
            <a:picLocks noChangeAspect="1"/>
          </p:cNvPicPr>
          <p:nvPr/>
        </p:nvPicPr>
        <p:blipFill>
          <a:blip r:embed="rId7"/>
          <a:stretch>
            <a:fillRect/>
          </a:stretch>
        </p:blipFill>
        <p:spPr>
          <a:xfrm>
            <a:off x="9351209" y="613359"/>
            <a:ext cx="2493211" cy="1553913"/>
          </a:xfrm>
          <a:prstGeom prst="flowChartProcess">
            <a:avLst/>
          </a:prstGeom>
        </p:spPr>
      </p:pic>
      <p:pic>
        <p:nvPicPr>
          <p:cNvPr id="10" name="Picture 9" descr="Enactus">
            <a:extLst>
              <a:ext uri="{FF2B5EF4-FFF2-40B4-BE49-F238E27FC236}">
                <a16:creationId xmlns:a16="http://schemas.microsoft.com/office/drawing/2014/main" id="{F7539FE1-DE99-CB6A-7358-6F4B851C8C0E}"/>
              </a:ext>
            </a:extLst>
          </p:cNvPr>
          <p:cNvPicPr>
            <a:picLocks noChangeAspect="1"/>
          </p:cNvPicPr>
          <p:nvPr/>
        </p:nvPicPr>
        <p:blipFill>
          <a:blip r:embed="rId8"/>
          <a:stretch>
            <a:fillRect/>
          </a:stretch>
        </p:blipFill>
        <p:spPr>
          <a:xfrm>
            <a:off x="9351209" y="2418096"/>
            <a:ext cx="2493212" cy="1580650"/>
          </a:xfrm>
          <a:prstGeom prst="rect">
            <a:avLst/>
          </a:prstGeom>
        </p:spPr>
      </p:pic>
      <p:pic>
        <p:nvPicPr>
          <p:cNvPr id="14" name="Picture 13" descr="Enactus">
            <a:extLst>
              <a:ext uri="{FF2B5EF4-FFF2-40B4-BE49-F238E27FC236}">
                <a16:creationId xmlns:a16="http://schemas.microsoft.com/office/drawing/2014/main" id="{D4F2A3FA-C310-11E0-2946-3F28E769F6E9}"/>
              </a:ext>
            </a:extLst>
          </p:cNvPr>
          <p:cNvPicPr>
            <a:picLocks noChangeAspect="1"/>
          </p:cNvPicPr>
          <p:nvPr/>
        </p:nvPicPr>
        <p:blipFill>
          <a:blip r:embed="rId9"/>
          <a:srcRect l="-371" r="538" b="11435"/>
          <a:stretch>
            <a:fillRect/>
          </a:stretch>
        </p:blipFill>
        <p:spPr>
          <a:xfrm>
            <a:off x="9341984" y="4316413"/>
            <a:ext cx="2475712" cy="1565665"/>
          </a:xfrm>
          <a:prstGeom prst="rect">
            <a:avLst/>
          </a:prstGeom>
        </p:spPr>
      </p:pic>
      <p:cxnSp>
        <p:nvCxnSpPr>
          <p:cNvPr id="16" name="Straight Arrow Connector 15">
            <a:extLst>
              <a:ext uri="{FF2B5EF4-FFF2-40B4-BE49-F238E27FC236}">
                <a16:creationId xmlns:a16="http://schemas.microsoft.com/office/drawing/2014/main" id="{9C8F8495-213B-0B7E-851A-8AA60EA86D51}"/>
              </a:ext>
            </a:extLst>
          </p:cNvPr>
          <p:cNvCxnSpPr/>
          <p:nvPr/>
        </p:nvCxnSpPr>
        <p:spPr>
          <a:xfrm flipH="1">
            <a:off x="836169" y="4825628"/>
            <a:ext cx="212346" cy="264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FCD4C18-510A-DF81-04A0-C345DC4F774E}"/>
              </a:ext>
            </a:extLst>
          </p:cNvPr>
          <p:cNvCxnSpPr>
            <a:cxnSpLocks/>
          </p:cNvCxnSpPr>
          <p:nvPr/>
        </p:nvCxnSpPr>
        <p:spPr>
          <a:xfrm flipH="1">
            <a:off x="4258484" y="4838996"/>
            <a:ext cx="212346" cy="264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79D0584-B794-9B5E-71FD-4767DF167CB9}"/>
              </a:ext>
            </a:extLst>
          </p:cNvPr>
          <p:cNvCxnSpPr>
            <a:cxnSpLocks/>
          </p:cNvCxnSpPr>
          <p:nvPr/>
        </p:nvCxnSpPr>
        <p:spPr>
          <a:xfrm>
            <a:off x="2893357" y="4798892"/>
            <a:ext cx="202074" cy="357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DB1D5AB-E355-E959-6CDA-069173AEB70F}"/>
              </a:ext>
            </a:extLst>
          </p:cNvPr>
          <p:cNvCxnSpPr>
            <a:cxnSpLocks/>
          </p:cNvCxnSpPr>
          <p:nvPr/>
        </p:nvCxnSpPr>
        <p:spPr>
          <a:xfrm>
            <a:off x="6355777" y="4825628"/>
            <a:ext cx="202074" cy="357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A657B58-D40A-28DB-A0F6-51CCF781D0C3}"/>
              </a:ext>
            </a:extLst>
          </p:cNvPr>
          <p:cNvCxnSpPr>
            <a:cxnSpLocks/>
          </p:cNvCxnSpPr>
          <p:nvPr/>
        </p:nvCxnSpPr>
        <p:spPr>
          <a:xfrm>
            <a:off x="8105034" y="4857713"/>
            <a:ext cx="9569" cy="302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207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AF0E-AA35-87C1-D21C-ECEF7713CCEC}"/>
              </a:ext>
            </a:extLst>
          </p:cNvPr>
          <p:cNvSpPr>
            <a:spLocks noGrp="1"/>
          </p:cNvSpPr>
          <p:nvPr>
            <p:ph type="title"/>
          </p:nvPr>
        </p:nvSpPr>
        <p:spPr/>
        <p:txBody>
          <a:bodyPr>
            <a:normAutofit fontScale="90000"/>
          </a:bodyPr>
          <a:lstStyle/>
          <a:p>
            <a:r>
              <a:rPr lang="en-US">
                <a:latin typeface="Knockout 28 Junior Feathrwt"/>
              </a:rPr>
              <a:t>Student Entrepreneur Competition</a:t>
            </a:r>
            <a:endParaRPr lang="en-US"/>
          </a:p>
        </p:txBody>
      </p:sp>
      <p:sp>
        <p:nvSpPr>
          <p:cNvPr id="3" name="Text Placeholder 2">
            <a:extLst>
              <a:ext uri="{FF2B5EF4-FFF2-40B4-BE49-F238E27FC236}">
                <a16:creationId xmlns:a16="http://schemas.microsoft.com/office/drawing/2014/main" id="{2A001E9C-72C4-2C77-8643-229E3B39082F}"/>
              </a:ext>
            </a:extLst>
          </p:cNvPr>
          <p:cNvSpPr>
            <a:spLocks noGrp="1"/>
          </p:cNvSpPr>
          <p:nvPr>
            <p:ph type="body" sz="quarter" idx="10"/>
          </p:nvPr>
        </p:nvSpPr>
        <p:spPr/>
        <p:txBody>
          <a:bodyPr vert="horz" lIns="91440" tIns="45720" rIns="91440" bIns="45720" rtlCol="0" anchor="t">
            <a:noAutofit/>
          </a:bodyPr>
          <a:lstStyle/>
          <a:p>
            <a:r>
              <a:rPr lang="en-US" sz="2400" b="1">
                <a:solidFill>
                  <a:srgbClr val="000000"/>
                </a:solidFill>
                <a:latin typeface="Roboto"/>
                <a:ea typeface="Roboto"/>
                <a:cs typeface="Roboto"/>
              </a:rPr>
              <a:t>Nomination &amp; Application Process:</a:t>
            </a:r>
            <a:r>
              <a:rPr lang="en-US" sz="2400">
                <a:solidFill>
                  <a:srgbClr val="000000"/>
                </a:solidFill>
                <a:latin typeface="Roboto"/>
                <a:ea typeface="Roboto"/>
                <a:cs typeface="Roboto"/>
              </a:rPr>
              <a:t> Submit via online application form on CACTUS </a:t>
            </a:r>
          </a:p>
          <a:p>
            <a:pPr lvl="1">
              <a:buFont typeface="Courier New" panose="020B0604020202020204" pitchFamily="34" charset="0"/>
              <a:buChar char="o"/>
            </a:pPr>
            <a:r>
              <a:rPr lang="en-US" sz="2000">
                <a:solidFill>
                  <a:srgbClr val="000000"/>
                </a:solidFill>
                <a:latin typeface="Roboto"/>
                <a:ea typeface="Roboto"/>
                <a:cs typeface="Roboto"/>
              </a:rPr>
              <a:t>Available on launch date </a:t>
            </a:r>
          </a:p>
          <a:p>
            <a:r>
              <a:rPr lang="en-US" sz="2400" b="1">
                <a:solidFill>
                  <a:srgbClr val="000000"/>
                </a:solidFill>
                <a:latin typeface="Roboto"/>
                <a:ea typeface="Roboto"/>
                <a:cs typeface="Roboto"/>
              </a:rPr>
              <a:t>Key Dates:</a:t>
            </a:r>
          </a:p>
          <a:p>
            <a:pPr lvl="1">
              <a:buFont typeface="Courier New" panose="020B0604020202020204" pitchFamily="34" charset="0"/>
              <a:buChar char="o"/>
            </a:pPr>
            <a:r>
              <a:rPr lang="en-US" b="1">
                <a:solidFill>
                  <a:srgbClr val="000000"/>
                </a:solidFill>
                <a:latin typeface="Roboto"/>
                <a:ea typeface="Roboto"/>
                <a:cs typeface="Roboto"/>
              </a:rPr>
              <a:t>Launch:</a:t>
            </a:r>
            <a:r>
              <a:rPr lang="en-US">
                <a:solidFill>
                  <a:srgbClr val="000000"/>
                </a:solidFill>
                <a:latin typeface="Roboto"/>
                <a:ea typeface="Roboto"/>
                <a:cs typeface="Roboto"/>
              </a:rPr>
              <a:t> October 22, 2025</a:t>
            </a:r>
          </a:p>
          <a:p>
            <a:pPr lvl="1">
              <a:buFont typeface="Courier New" panose="020B0604020202020204" pitchFamily="34" charset="0"/>
              <a:buChar char="o"/>
            </a:pPr>
            <a:r>
              <a:rPr lang="en-US" b="1">
                <a:solidFill>
                  <a:srgbClr val="000000"/>
                </a:solidFill>
                <a:latin typeface="Roboto"/>
                <a:ea typeface="Roboto"/>
                <a:cs typeface="Roboto"/>
              </a:rPr>
              <a:t>Nomination Deadline:</a:t>
            </a:r>
            <a:r>
              <a:rPr lang="en-US">
                <a:solidFill>
                  <a:srgbClr val="000000"/>
                </a:solidFill>
                <a:latin typeface="Roboto"/>
                <a:ea typeface="Roboto"/>
                <a:cs typeface="Roboto"/>
              </a:rPr>
              <a:t> December 5, 2025</a:t>
            </a:r>
          </a:p>
          <a:p>
            <a:pPr lvl="1">
              <a:buFont typeface="Courier New" panose="020B0604020202020204" pitchFamily="34" charset="0"/>
              <a:buChar char="o"/>
            </a:pPr>
            <a:r>
              <a:rPr lang="en-US" b="1">
                <a:solidFill>
                  <a:srgbClr val="000000"/>
                </a:solidFill>
                <a:latin typeface="Roboto"/>
                <a:ea typeface="Roboto"/>
                <a:cs typeface="Roboto"/>
              </a:rPr>
              <a:t>Application Deadline:</a:t>
            </a:r>
            <a:r>
              <a:rPr lang="en-US">
                <a:solidFill>
                  <a:srgbClr val="000000"/>
                </a:solidFill>
                <a:latin typeface="Roboto"/>
                <a:ea typeface="Roboto"/>
                <a:cs typeface="Roboto"/>
              </a:rPr>
              <a:t> January 5, 2026</a:t>
            </a:r>
          </a:p>
          <a:p>
            <a:r>
              <a:rPr lang="en-US" sz="2400" b="1">
                <a:solidFill>
                  <a:srgbClr val="000000"/>
                </a:solidFill>
                <a:latin typeface="Roboto"/>
                <a:ea typeface="Roboto"/>
                <a:cs typeface="Roboto"/>
              </a:rPr>
              <a:t>Prizes: </a:t>
            </a:r>
            <a:r>
              <a:rPr lang="en-US" sz="2400">
                <a:solidFill>
                  <a:srgbClr val="000000"/>
                </a:solidFill>
                <a:latin typeface="Roboto"/>
                <a:ea typeface="Roboto"/>
                <a:cs typeface="Roboto"/>
              </a:rPr>
              <a:t>$16,000 to be won!</a:t>
            </a:r>
          </a:p>
        </p:txBody>
      </p:sp>
      <p:pic>
        <p:nvPicPr>
          <p:cNvPr id="7" name="Picture Placeholder 6" descr="A person holding a trophy&#10;&#10;AI-generated content may be incorrect.">
            <a:extLst>
              <a:ext uri="{FF2B5EF4-FFF2-40B4-BE49-F238E27FC236}">
                <a16:creationId xmlns:a16="http://schemas.microsoft.com/office/drawing/2014/main" id="{EB298DDF-963A-35E5-718C-CBB8445349BA}"/>
              </a:ext>
            </a:extLst>
          </p:cNvPr>
          <p:cNvPicPr>
            <a:picLocks noGrp="1" noChangeAspect="1"/>
          </p:cNvPicPr>
          <p:nvPr>
            <p:ph type="pic" sz="quarter" idx="11"/>
          </p:nvPr>
        </p:nvPicPr>
        <p:blipFill>
          <a:blip r:embed="rId3"/>
          <a:srcRect l="10779" r="10779"/>
          <a:stretch/>
        </p:blipFill>
        <p:spPr>
          <a:prstGeom prst="rect">
            <a:avLst/>
          </a:prstGeom>
        </p:spPr>
      </p:pic>
      <p:sp>
        <p:nvSpPr>
          <p:cNvPr id="6" name="TextBox 5">
            <a:extLst>
              <a:ext uri="{FF2B5EF4-FFF2-40B4-BE49-F238E27FC236}">
                <a16:creationId xmlns:a16="http://schemas.microsoft.com/office/drawing/2014/main" id="{00EF7A51-BA2C-00BF-252F-5B9AA82D88DB}"/>
              </a:ext>
            </a:extLst>
          </p:cNvPr>
          <p:cNvSpPr txBox="1"/>
          <p:nvPr/>
        </p:nvSpPr>
        <p:spPr>
          <a:xfrm>
            <a:off x="2811464" y="5873070"/>
            <a:ext cx="6563404" cy="415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Roboto"/>
                <a:ea typeface="Roboto"/>
                <a:cs typeface="Roboto"/>
              </a:rPr>
              <a:t>More information on Student Entrepreneur, </a:t>
            </a:r>
            <a:r>
              <a:rPr lang="en-US" sz="2000" u="sng">
                <a:solidFill>
                  <a:srgbClr val="0563C1"/>
                </a:solidFill>
                <a:latin typeface="Roboto"/>
                <a:ea typeface="Roboto"/>
                <a:cs typeface="Roboto"/>
                <a:hlinkClick r:id="rId4"/>
              </a:rPr>
              <a:t>click here</a:t>
            </a:r>
            <a:r>
              <a:rPr lang="en-US" sz="2000">
                <a:solidFill>
                  <a:srgbClr val="515356"/>
                </a:solidFill>
                <a:latin typeface="Roboto"/>
                <a:ea typeface="Roboto"/>
                <a:cs typeface="Roboto"/>
              </a:rPr>
              <a:t>!</a:t>
            </a:r>
            <a:endParaRPr lang="en-US" sz="2000">
              <a:latin typeface="Roboto"/>
              <a:ea typeface="Roboto"/>
              <a:cs typeface="Roboto"/>
            </a:endParaRPr>
          </a:p>
        </p:txBody>
      </p:sp>
    </p:spTree>
    <p:extLst>
      <p:ext uri="{BB962C8B-B14F-4D97-AF65-F5344CB8AC3E}">
        <p14:creationId xmlns:p14="http://schemas.microsoft.com/office/powerpoint/2010/main" val="1028759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9AFBAD-E570-427F-F1F4-87EF80015C4C}"/>
              </a:ext>
            </a:extLst>
          </p:cNvPr>
          <p:cNvSpPr>
            <a:spLocks noGrp="1"/>
          </p:cNvSpPr>
          <p:nvPr>
            <p:ph type="title"/>
          </p:nvPr>
        </p:nvSpPr>
        <p:spPr/>
        <p:txBody>
          <a:bodyPr>
            <a:normAutofit fontScale="90000"/>
          </a:bodyPr>
          <a:lstStyle/>
          <a:p>
            <a:r>
              <a:rPr lang="en-US">
                <a:latin typeface="Knockout 28 Junior Feathrwt"/>
              </a:rPr>
              <a:t>Prix &amp; Bourses</a:t>
            </a:r>
          </a:p>
        </p:txBody>
      </p:sp>
      <p:sp>
        <p:nvSpPr>
          <p:cNvPr id="4" name="Text Placeholder 3">
            <a:extLst>
              <a:ext uri="{FF2B5EF4-FFF2-40B4-BE49-F238E27FC236}">
                <a16:creationId xmlns:a16="http://schemas.microsoft.com/office/drawing/2014/main" id="{BD3B73F7-E6F5-D95D-56C6-5CF1AEA4DBDE}"/>
              </a:ext>
            </a:extLst>
          </p:cNvPr>
          <p:cNvSpPr>
            <a:spLocks noGrp="1"/>
          </p:cNvSpPr>
          <p:nvPr>
            <p:ph type="body" sz="quarter" idx="10"/>
          </p:nvPr>
        </p:nvSpPr>
        <p:spPr>
          <a:xfrm>
            <a:off x="838200" y="1669754"/>
            <a:ext cx="5689722" cy="4011909"/>
          </a:xfrm>
        </p:spPr>
        <p:txBody>
          <a:bodyPr vert="horz" lIns="91440" tIns="45720" rIns="91440" bIns="45720" rtlCol="0" anchor="t">
            <a:noAutofit/>
          </a:bodyPr>
          <a:lstStyle/>
          <a:p>
            <a:pPr marL="0" indent="0">
              <a:lnSpc>
                <a:spcPct val="100000"/>
              </a:lnSpc>
              <a:spcBef>
                <a:spcPts val="0"/>
              </a:spcBef>
              <a:buNone/>
            </a:pPr>
            <a:r>
              <a:rPr lang="en-US" sz="2000" b="1" dirty="0">
                <a:solidFill>
                  <a:srgbClr val="515656"/>
                </a:solidFill>
                <a:latin typeface="Roboto"/>
                <a:ea typeface="Roboto"/>
                <a:cs typeface="Roboto"/>
              </a:rPr>
              <a:t>Bourses</a:t>
            </a:r>
            <a:endParaRPr lang="en-US" sz="20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err="1">
                <a:solidFill>
                  <a:srgbClr val="515656"/>
                </a:solidFill>
                <a:latin typeface="Roboto"/>
                <a:ea typeface="Roboto"/>
                <a:cs typeface="Roboto"/>
              </a:rPr>
              <a:t>Montant</a:t>
            </a:r>
            <a:r>
              <a:rPr lang="en-US" sz="1800" b="1" dirty="0">
                <a:solidFill>
                  <a:srgbClr val="515656"/>
                </a:solidFill>
                <a:latin typeface="Roboto"/>
                <a:ea typeface="Roboto"/>
                <a:cs typeface="Roboto"/>
              </a:rPr>
              <a:t> disponible </a:t>
            </a:r>
            <a:r>
              <a:rPr lang="en-US" sz="1800" b="1" err="1">
                <a:solidFill>
                  <a:srgbClr val="515656"/>
                </a:solidFill>
                <a:latin typeface="Roboto"/>
                <a:ea typeface="Roboto"/>
                <a:cs typeface="Roboto"/>
              </a:rPr>
              <a:t>cette</a:t>
            </a:r>
            <a:r>
              <a:rPr lang="en-US" sz="1800" b="1" dirty="0">
                <a:solidFill>
                  <a:srgbClr val="515656"/>
                </a:solidFill>
                <a:latin typeface="Roboto"/>
                <a:ea typeface="Roboto"/>
                <a:cs typeface="Roboto"/>
              </a:rPr>
              <a:t> </a:t>
            </a:r>
            <a:r>
              <a:rPr lang="en-US" sz="1800" b="1" err="1">
                <a:solidFill>
                  <a:srgbClr val="515656"/>
                </a:solidFill>
                <a:latin typeface="Roboto"/>
                <a:ea typeface="Roboto"/>
                <a:cs typeface="Roboto"/>
              </a:rPr>
              <a:t>année</a:t>
            </a:r>
            <a:r>
              <a:rPr lang="en-US" sz="1800" b="1" dirty="0">
                <a:solidFill>
                  <a:srgbClr val="515656"/>
                </a:solidFill>
                <a:latin typeface="Roboto"/>
                <a:ea typeface="Roboto"/>
                <a:cs typeface="Roboto"/>
              </a:rPr>
              <a:t>: $52,500</a:t>
            </a:r>
            <a:r>
              <a:rPr lang="en-US" sz="1800" dirty="0">
                <a:solidFill>
                  <a:srgbClr val="515656"/>
                </a:solidFill>
                <a:latin typeface="Roboto"/>
                <a:ea typeface="Roboto"/>
                <a:cs typeface="Roboto"/>
              </a:rPr>
              <a:t> pour le </a:t>
            </a:r>
            <a:r>
              <a:rPr lang="en-US" sz="1800" err="1">
                <a:solidFill>
                  <a:srgbClr val="515656"/>
                </a:solidFill>
                <a:latin typeface="Roboto"/>
                <a:ea typeface="Roboto"/>
                <a:cs typeface="Roboto"/>
              </a:rPr>
              <a:t>soutien</a:t>
            </a:r>
            <a:r>
              <a:rPr lang="en-US" sz="1800" dirty="0">
                <a:solidFill>
                  <a:srgbClr val="515656"/>
                </a:solidFill>
                <a:latin typeface="Roboto"/>
                <a:ea typeface="Roboto"/>
                <a:cs typeface="Roboto"/>
              </a:rPr>
              <a:t> aux frais de </a:t>
            </a:r>
            <a:r>
              <a:rPr lang="en-US" sz="1800" err="1">
                <a:solidFill>
                  <a:srgbClr val="515656"/>
                </a:solidFill>
                <a:latin typeface="Roboto"/>
                <a:ea typeface="Roboto"/>
                <a:cs typeface="Roboto"/>
              </a:rPr>
              <a:t>scolarité</a:t>
            </a:r>
            <a:endParaRPr lang="en-US" sz="1800" err="1">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dirty="0">
                <a:solidFill>
                  <a:srgbClr val="515656"/>
                </a:solidFill>
                <a:latin typeface="Roboto"/>
                <a:ea typeface="Roboto"/>
                <a:cs typeface="Roboto"/>
              </a:rPr>
              <a:t>Date </a:t>
            </a:r>
            <a:r>
              <a:rPr lang="en-US" sz="1800" b="1" err="1">
                <a:solidFill>
                  <a:srgbClr val="515656"/>
                </a:solidFill>
                <a:latin typeface="Roboto"/>
                <a:ea typeface="Roboto"/>
                <a:cs typeface="Roboto"/>
              </a:rPr>
              <a:t>limite</a:t>
            </a:r>
            <a:r>
              <a:rPr lang="en-US" sz="1800" b="1" dirty="0">
                <a:solidFill>
                  <a:srgbClr val="515656"/>
                </a:solidFill>
                <a:latin typeface="Roboto"/>
                <a:ea typeface="Roboto"/>
                <a:cs typeface="Roboto"/>
              </a:rPr>
              <a:t>: </a:t>
            </a:r>
            <a:r>
              <a:rPr lang="en-US" sz="1800" dirty="0">
                <a:solidFill>
                  <a:srgbClr val="515656"/>
                </a:solidFill>
                <a:latin typeface="Roboto"/>
                <a:ea typeface="Roboto"/>
                <a:cs typeface="Roboto"/>
              </a:rPr>
              <a:t>28 </a:t>
            </a:r>
            <a:r>
              <a:rPr lang="en-US" sz="1800" err="1">
                <a:solidFill>
                  <a:srgbClr val="515656"/>
                </a:solidFill>
                <a:latin typeface="Roboto"/>
                <a:ea typeface="Roboto"/>
                <a:cs typeface="Roboto"/>
              </a:rPr>
              <a:t>novembre</a:t>
            </a:r>
            <a:r>
              <a:rPr lang="en-US" sz="1800" dirty="0">
                <a:solidFill>
                  <a:srgbClr val="515656"/>
                </a:solidFill>
                <a:latin typeface="Roboto"/>
                <a:ea typeface="Roboto"/>
                <a:cs typeface="Roboto"/>
              </a:rPr>
              <a:t> 2025</a:t>
            </a:r>
            <a:endParaRPr lang="en-US" sz="1800" dirty="0">
              <a:solidFill>
                <a:srgbClr val="FF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dirty="0">
                <a:solidFill>
                  <a:srgbClr val="515656"/>
                </a:solidFill>
                <a:latin typeface="Roboto"/>
                <a:ea typeface="Roboto"/>
                <a:cs typeface="Roboto"/>
              </a:rPr>
              <a:t>Notification des </a:t>
            </a:r>
            <a:r>
              <a:rPr lang="en-US" sz="1800" b="1" err="1">
                <a:solidFill>
                  <a:srgbClr val="515656"/>
                </a:solidFill>
                <a:latin typeface="Roboto"/>
                <a:ea typeface="Roboto"/>
                <a:cs typeface="Roboto"/>
              </a:rPr>
              <a:t>gagnants</a:t>
            </a:r>
            <a:r>
              <a:rPr lang="en-US" sz="1800" b="1" dirty="0">
                <a:solidFill>
                  <a:srgbClr val="515656"/>
                </a:solidFill>
                <a:latin typeface="Roboto"/>
                <a:ea typeface="Roboto"/>
                <a:cs typeface="Roboto"/>
              </a:rPr>
              <a:t>: </a:t>
            </a:r>
            <a:r>
              <a:rPr lang="en-US" sz="1800" err="1">
                <a:solidFill>
                  <a:srgbClr val="515656"/>
                </a:solidFill>
                <a:latin typeface="Roboto"/>
                <a:ea typeface="Roboto"/>
                <a:cs typeface="Roboto"/>
              </a:rPr>
              <a:t>Semestre</a:t>
            </a:r>
            <a:r>
              <a:rPr lang="en-US" sz="1800" dirty="0">
                <a:solidFill>
                  <a:srgbClr val="515656"/>
                </a:solidFill>
                <a:latin typeface="Roboto"/>
                <a:ea typeface="Roboto"/>
                <a:cs typeface="Roboto"/>
              </a:rPr>
              <a:t> </a:t>
            </a:r>
            <a:r>
              <a:rPr lang="en-US" sz="1800" err="1">
                <a:solidFill>
                  <a:srgbClr val="515656"/>
                </a:solidFill>
                <a:latin typeface="Roboto"/>
                <a:ea typeface="Roboto"/>
                <a:cs typeface="Roboto"/>
              </a:rPr>
              <a:t>d’hiver</a:t>
            </a:r>
            <a:r>
              <a:rPr lang="en-US" sz="1800" dirty="0">
                <a:solidFill>
                  <a:srgbClr val="515656"/>
                </a:solidFill>
                <a:latin typeface="Roboto"/>
                <a:ea typeface="Roboto"/>
                <a:cs typeface="Roboto"/>
              </a:rPr>
              <a:t> 2026</a:t>
            </a:r>
            <a:endParaRPr lang="en-US" sz="1800" dirty="0">
              <a:solidFill>
                <a:srgbClr val="000000"/>
              </a:solidFill>
              <a:latin typeface="Roboto"/>
              <a:ea typeface="Roboto"/>
              <a:cs typeface="Roboto"/>
            </a:endParaRPr>
          </a:p>
          <a:p>
            <a:pPr marL="0" indent="0">
              <a:lnSpc>
                <a:spcPct val="100000"/>
              </a:lnSpc>
              <a:spcBef>
                <a:spcPts val="0"/>
              </a:spcBef>
              <a:buNone/>
            </a:pPr>
            <a:r>
              <a:rPr lang="en-US" sz="2000" b="1" dirty="0">
                <a:solidFill>
                  <a:srgbClr val="515656"/>
                </a:solidFill>
                <a:latin typeface="Roboto"/>
                <a:ea typeface="Roboto"/>
                <a:cs typeface="Roboto"/>
              </a:rPr>
              <a:t>Prix</a:t>
            </a:r>
            <a:endParaRPr lang="en-US" sz="20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dirty="0">
                <a:solidFill>
                  <a:srgbClr val="515656"/>
                </a:solidFill>
                <a:latin typeface="Roboto"/>
                <a:ea typeface="Roboto"/>
                <a:cs typeface="Roboto"/>
              </a:rPr>
              <a:t>Reconnaissance pour les </a:t>
            </a:r>
            <a:r>
              <a:rPr lang="en-US" sz="1800" err="1">
                <a:solidFill>
                  <a:srgbClr val="515656"/>
                </a:solidFill>
                <a:latin typeface="Roboto"/>
                <a:ea typeface="Roboto"/>
                <a:cs typeface="Roboto"/>
              </a:rPr>
              <a:t>étudiants</a:t>
            </a:r>
            <a:r>
              <a:rPr lang="en-US" sz="1800" dirty="0">
                <a:solidFill>
                  <a:srgbClr val="515656"/>
                </a:solidFill>
                <a:latin typeface="Roboto"/>
                <a:ea typeface="Roboto"/>
                <a:cs typeface="Roboto"/>
              </a:rPr>
              <a:t>, </a:t>
            </a:r>
            <a:r>
              <a:rPr lang="en-US" sz="1800" err="1">
                <a:solidFill>
                  <a:srgbClr val="515656"/>
                </a:solidFill>
                <a:latin typeface="Roboto"/>
                <a:ea typeface="Roboto"/>
                <a:cs typeface="Roboto"/>
              </a:rPr>
              <a:t>professeurs</a:t>
            </a:r>
            <a:r>
              <a:rPr lang="en-US" sz="1800" dirty="0">
                <a:solidFill>
                  <a:srgbClr val="515656"/>
                </a:solidFill>
                <a:latin typeface="Roboto"/>
                <a:ea typeface="Roboto"/>
                <a:cs typeface="Roboto"/>
              </a:rPr>
              <a:t> et leaders </a:t>
            </a:r>
            <a:r>
              <a:rPr lang="en-US" sz="1800" err="1">
                <a:solidFill>
                  <a:srgbClr val="515656"/>
                </a:solidFill>
                <a:latin typeface="Roboto"/>
                <a:ea typeface="Roboto"/>
                <a:cs typeface="Roboto"/>
              </a:rPr>
              <a:t>académiques</a:t>
            </a:r>
            <a:r>
              <a:rPr lang="en-US" sz="1800" dirty="0">
                <a:solidFill>
                  <a:srgbClr val="515656"/>
                </a:solidFill>
                <a:latin typeface="Roboto"/>
                <a:ea typeface="Roboto"/>
                <a:cs typeface="Roboto"/>
              </a:rPr>
              <a:t> </a:t>
            </a:r>
            <a:endParaRPr lang="en-US" sz="18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dirty="0">
                <a:solidFill>
                  <a:srgbClr val="515656"/>
                </a:solidFill>
                <a:latin typeface="Roboto"/>
                <a:ea typeface="Roboto"/>
                <a:cs typeface="Roboto"/>
              </a:rPr>
              <a:t>Date </a:t>
            </a:r>
            <a:r>
              <a:rPr lang="en-US" sz="1800" b="1" err="1">
                <a:solidFill>
                  <a:srgbClr val="515656"/>
                </a:solidFill>
                <a:latin typeface="Roboto"/>
                <a:ea typeface="Roboto"/>
                <a:cs typeface="Roboto"/>
              </a:rPr>
              <a:t>limite</a:t>
            </a:r>
            <a:r>
              <a:rPr lang="en-US" sz="1800" b="1" dirty="0">
                <a:solidFill>
                  <a:srgbClr val="515656"/>
                </a:solidFill>
                <a:latin typeface="Roboto"/>
                <a:ea typeface="Roboto"/>
                <a:cs typeface="Roboto"/>
              </a:rPr>
              <a:t>:</a:t>
            </a:r>
            <a:r>
              <a:rPr lang="en-US" sz="1800" dirty="0">
                <a:solidFill>
                  <a:srgbClr val="515656"/>
                </a:solidFill>
                <a:latin typeface="Roboto"/>
                <a:ea typeface="Roboto"/>
                <a:cs typeface="Roboto"/>
              </a:rPr>
              <a:t> 27 mars 2026</a:t>
            </a:r>
            <a:endParaRPr lang="en-US" sz="1800" dirty="0">
              <a:solidFill>
                <a:srgbClr val="FF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err="1">
                <a:solidFill>
                  <a:srgbClr val="515656"/>
                </a:solidFill>
                <a:latin typeface="Roboto"/>
                <a:ea typeface="Roboto"/>
                <a:cs typeface="Roboto"/>
              </a:rPr>
              <a:t>Annonce</a:t>
            </a:r>
            <a:r>
              <a:rPr lang="en-US" sz="1800" b="1" dirty="0">
                <a:solidFill>
                  <a:srgbClr val="515656"/>
                </a:solidFill>
                <a:latin typeface="Roboto"/>
                <a:ea typeface="Roboto"/>
                <a:cs typeface="Roboto"/>
              </a:rPr>
              <a:t> des </a:t>
            </a:r>
            <a:r>
              <a:rPr lang="en-US" sz="1800" b="1" err="1">
                <a:solidFill>
                  <a:srgbClr val="515656"/>
                </a:solidFill>
                <a:latin typeface="Roboto"/>
                <a:ea typeface="Roboto"/>
                <a:cs typeface="Roboto"/>
              </a:rPr>
              <a:t>gagnants</a:t>
            </a:r>
            <a:r>
              <a:rPr lang="en-US" sz="1800" b="1" dirty="0">
                <a:solidFill>
                  <a:srgbClr val="515656"/>
                </a:solidFill>
                <a:latin typeface="Roboto"/>
                <a:ea typeface="Roboto"/>
                <a:cs typeface="Roboto"/>
              </a:rPr>
              <a:t> :</a:t>
            </a:r>
            <a:r>
              <a:rPr lang="en-US" sz="1800" dirty="0">
                <a:solidFill>
                  <a:srgbClr val="515656"/>
                </a:solidFill>
                <a:latin typeface="Roboto"/>
                <a:ea typeface="Roboto"/>
                <a:cs typeface="Roboto"/>
              </a:rPr>
              <a:t> Exposition </a:t>
            </a:r>
            <a:r>
              <a:rPr lang="en-US" sz="1800" err="1">
                <a:solidFill>
                  <a:srgbClr val="515656"/>
                </a:solidFill>
                <a:latin typeface="Roboto"/>
                <a:ea typeface="Roboto"/>
                <a:cs typeface="Roboto"/>
              </a:rPr>
              <a:t>nationale</a:t>
            </a:r>
            <a:r>
              <a:rPr lang="en-US" sz="1800" dirty="0">
                <a:solidFill>
                  <a:srgbClr val="515656"/>
                </a:solidFill>
                <a:latin typeface="Roboto"/>
                <a:ea typeface="Roboto"/>
                <a:cs typeface="Roboto"/>
              </a:rPr>
              <a:t> (</a:t>
            </a:r>
            <a:r>
              <a:rPr lang="en-US" sz="1800" err="1">
                <a:solidFill>
                  <a:srgbClr val="515656"/>
                </a:solidFill>
                <a:latin typeface="Roboto"/>
                <a:ea typeface="Roboto"/>
                <a:cs typeface="Roboto"/>
              </a:rPr>
              <a:t>mai</a:t>
            </a:r>
            <a:r>
              <a:rPr lang="en-US" sz="1800" dirty="0">
                <a:solidFill>
                  <a:srgbClr val="515656"/>
                </a:solidFill>
                <a:latin typeface="Roboto"/>
                <a:ea typeface="Roboto"/>
                <a:cs typeface="Roboto"/>
              </a:rPr>
              <a:t> 2026)</a:t>
            </a:r>
            <a:endParaRPr lang="en-US" sz="1800" dirty="0">
              <a:solidFill>
                <a:srgbClr val="000000"/>
              </a:solidFill>
              <a:latin typeface="Roboto"/>
              <a:ea typeface="Roboto"/>
              <a:cs typeface="Roboto"/>
            </a:endParaRPr>
          </a:p>
          <a:p>
            <a:pPr marL="285750" indent="-285750">
              <a:lnSpc>
                <a:spcPct val="100000"/>
              </a:lnSpc>
              <a:spcBef>
                <a:spcPts val="0"/>
              </a:spcBef>
              <a:buFont typeface="Arial,Sans-Serif" panose="020B0604020202020204" pitchFamily="34" charset="0"/>
            </a:pPr>
            <a:r>
              <a:rPr lang="en-US" sz="1800" b="1" err="1">
                <a:solidFill>
                  <a:srgbClr val="515656"/>
                </a:solidFill>
                <a:latin typeface="Roboto"/>
                <a:ea typeface="Roboto"/>
                <a:cs typeface="Roboto"/>
              </a:rPr>
              <a:t>Catégories</a:t>
            </a:r>
            <a:r>
              <a:rPr lang="en-US" sz="1800" b="1" dirty="0">
                <a:solidFill>
                  <a:srgbClr val="515656"/>
                </a:solidFill>
                <a:latin typeface="Roboto"/>
                <a:ea typeface="Roboto"/>
                <a:cs typeface="Roboto"/>
              </a:rPr>
              <a:t>:</a:t>
            </a:r>
            <a:r>
              <a:rPr lang="en-US" sz="1800" dirty="0">
                <a:solidFill>
                  <a:srgbClr val="515656"/>
                </a:solidFill>
                <a:latin typeface="Roboto"/>
                <a:ea typeface="Roboto"/>
                <a:cs typeface="Roboto"/>
              </a:rPr>
              <a:t> Student Leader, Project Manager, Woman Leader, Spirit of Enactus, Student Engagement, Tech of the Year</a:t>
            </a:r>
            <a:endParaRPr lang="en-US" sz="1800" dirty="0">
              <a:solidFill>
                <a:srgbClr val="000000"/>
              </a:solidFill>
              <a:latin typeface="Roboto"/>
              <a:ea typeface="Roboto"/>
              <a:cs typeface="Roboto"/>
            </a:endParaRPr>
          </a:p>
          <a:p>
            <a:pPr marL="0" indent="0">
              <a:lnSpc>
                <a:spcPct val="100000"/>
              </a:lnSpc>
              <a:spcBef>
                <a:spcPts val="0"/>
              </a:spcBef>
              <a:buNone/>
            </a:pPr>
            <a:endParaRPr lang="en-US" sz="1800" dirty="0">
              <a:solidFill>
                <a:srgbClr val="515656"/>
              </a:solidFill>
              <a:latin typeface="Roboto"/>
              <a:ea typeface="Roboto"/>
              <a:cs typeface="Roboto"/>
            </a:endParaRPr>
          </a:p>
          <a:p>
            <a:pPr marL="0" indent="0" algn="ctr">
              <a:lnSpc>
                <a:spcPct val="100000"/>
              </a:lnSpc>
              <a:spcBef>
                <a:spcPts val="0"/>
              </a:spcBef>
              <a:buNone/>
            </a:pPr>
            <a:r>
              <a:rPr lang="en-US" sz="1800" dirty="0">
                <a:solidFill>
                  <a:srgbClr val="515656"/>
                </a:solidFill>
                <a:latin typeface="Roboto"/>
                <a:ea typeface="Roboto"/>
                <a:cs typeface="Roboto"/>
              </a:rPr>
              <a:t>Les informations seront sur le site internet</a:t>
            </a:r>
          </a:p>
        </p:txBody>
      </p:sp>
      <p:pic>
        <p:nvPicPr>
          <p:cNvPr id="7" name="Picture Placeholder 6" descr="Two women standing on a stage with a large screen&#10;&#10;AI-generated content may be incorrect.">
            <a:extLst>
              <a:ext uri="{FF2B5EF4-FFF2-40B4-BE49-F238E27FC236}">
                <a16:creationId xmlns:a16="http://schemas.microsoft.com/office/drawing/2014/main" id="{E8F98F2F-27CE-F45C-B99C-9A720137710A}"/>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754" r="10754"/>
          <a:stretch/>
        </p:blipFill>
        <p:spPr/>
      </p:pic>
      <p:sp>
        <p:nvSpPr>
          <p:cNvPr id="6" name="TextBox 5">
            <a:extLst>
              <a:ext uri="{FF2B5EF4-FFF2-40B4-BE49-F238E27FC236}">
                <a16:creationId xmlns:a16="http://schemas.microsoft.com/office/drawing/2014/main" id="{2BF65912-CA2C-5FE8-CF8A-743DBA9634A4}"/>
              </a:ext>
            </a:extLst>
          </p:cNvPr>
          <p:cNvSpPr txBox="1"/>
          <p:nvPr/>
        </p:nvSpPr>
        <p:spPr>
          <a:xfrm>
            <a:off x="6894163" y="5873858"/>
            <a:ext cx="4267199" cy="3539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700" b="1">
                <a:solidFill>
                  <a:srgbClr val="515656"/>
                </a:solidFill>
                <a:latin typeface="Roboto"/>
              </a:rPr>
              <a:t>Plus d'informations</a:t>
            </a:r>
            <a:r>
              <a:rPr lang="en-US" sz="1700" b="1" dirty="0">
                <a:latin typeface="Roboto"/>
              </a:rPr>
              <a:t>: </a:t>
            </a:r>
            <a:r>
              <a:rPr lang="en-US" sz="1700" u="sng" dirty="0">
                <a:solidFill>
                  <a:srgbClr val="4472C4"/>
                </a:solidFill>
                <a:latin typeface="Roboto"/>
                <a:cs typeface="Arial"/>
                <a:hlinkClick r:id="rId4">
                  <a:extLst>
                    <a:ext uri="{A12FA001-AC4F-418D-AE19-62706E023703}">
                      <ahyp:hlinkClr xmlns:ahyp="http://schemas.microsoft.com/office/drawing/2018/hyperlinkcolor" val="tx"/>
                    </a:ext>
                  </a:extLst>
                </a:hlinkClick>
              </a:rPr>
              <a:t>Awards &amp; Bursaries</a:t>
            </a:r>
            <a:endParaRPr lang="en-US" dirty="0"/>
          </a:p>
        </p:txBody>
      </p:sp>
    </p:spTree>
    <p:extLst>
      <p:ext uri="{BB962C8B-B14F-4D97-AF65-F5344CB8AC3E}">
        <p14:creationId xmlns:p14="http://schemas.microsoft.com/office/powerpoint/2010/main" val="310996925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4009AF-21F2-FB57-5F17-5FAC4AA3D2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6E688-2F9E-9893-24F9-D4ACB9778573}"/>
              </a:ext>
            </a:extLst>
          </p:cNvPr>
          <p:cNvSpPr txBox="1"/>
          <p:nvPr/>
        </p:nvSpPr>
        <p:spPr>
          <a:xfrm>
            <a:off x="1395412" y="1718265"/>
            <a:ext cx="9401175" cy="3416320"/>
          </a:xfrm>
          <a:prstGeom prst="rect">
            <a:avLst/>
          </a:prstGeom>
          <a:noFill/>
        </p:spPr>
        <p:txBody>
          <a:bodyPr wrap="square" lIns="91440" tIns="45720" rIns="91440" bIns="45720" rtlCol="0" anchor="t">
            <a:spAutoFit/>
          </a:bodyPr>
          <a:lstStyle/>
          <a:p>
            <a:pPr algn="ctr"/>
            <a:r>
              <a:rPr lang="en-US" sz="7200" dirty="0">
                <a:solidFill>
                  <a:srgbClr val="000000"/>
                </a:solidFill>
                <a:latin typeface="Knockout 28 Junior Feathrwt"/>
                <a:ea typeface="+mn-lt"/>
                <a:cs typeface="+mn-lt"/>
              </a:rPr>
              <a:t>Session </a:t>
            </a:r>
            <a:r>
              <a:rPr lang="en-US" sz="7200" dirty="0" err="1">
                <a:solidFill>
                  <a:srgbClr val="000000"/>
                </a:solidFill>
                <a:latin typeface="Knockout 28 Junior Feathrwt"/>
                <a:ea typeface="+mn-lt"/>
                <a:cs typeface="+mn-lt"/>
              </a:rPr>
              <a:t>d’hiver</a:t>
            </a:r>
            <a:r>
              <a:rPr lang="en-US" sz="7200" dirty="0">
                <a:solidFill>
                  <a:srgbClr val="000000"/>
                </a:solidFill>
                <a:latin typeface="Knockout 28 Junior Feathrwt"/>
                <a:ea typeface="+mn-lt"/>
                <a:cs typeface="+mn-lt"/>
              </a:rPr>
              <a:t> / Saison des </a:t>
            </a:r>
            <a:r>
              <a:rPr lang="en-US" sz="7200" dirty="0" err="1">
                <a:solidFill>
                  <a:srgbClr val="000000"/>
                </a:solidFill>
                <a:latin typeface="Knockout 28 Junior Feathrwt"/>
                <a:ea typeface="+mn-lt"/>
                <a:cs typeface="+mn-lt"/>
              </a:rPr>
              <a:t>événements</a:t>
            </a:r>
            <a:endParaRPr lang="en-US" sz="7200" dirty="0">
              <a:solidFill>
                <a:srgbClr val="000000"/>
              </a:solidFill>
              <a:latin typeface="Knockout 28 Junior Feathrwt"/>
              <a:ea typeface="+mn-lt"/>
              <a:cs typeface="+mn-lt"/>
            </a:endParaRPr>
          </a:p>
          <a:p>
            <a:pPr algn="ctr"/>
            <a:r>
              <a:rPr lang="en-US" sz="7200" dirty="0">
                <a:latin typeface="Knockout 28 Junior Feathrwt"/>
                <a:ea typeface="Calibri"/>
                <a:cs typeface="Calibri"/>
              </a:rPr>
              <a:t>(Jan. - Mai)</a:t>
            </a:r>
          </a:p>
        </p:txBody>
      </p:sp>
    </p:spTree>
    <p:extLst>
      <p:ext uri="{BB962C8B-B14F-4D97-AF65-F5344CB8AC3E}">
        <p14:creationId xmlns:p14="http://schemas.microsoft.com/office/powerpoint/2010/main" val="299524701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85AA6-484F-5CFF-2978-41AFF9468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D1620-9B86-E540-821D-A61ADD2BB264}"/>
              </a:ext>
            </a:extLst>
          </p:cNvPr>
          <p:cNvSpPr>
            <a:spLocks noGrp="1"/>
          </p:cNvSpPr>
          <p:nvPr>
            <p:ph type="title"/>
          </p:nvPr>
        </p:nvSpPr>
        <p:spPr/>
        <p:txBody>
          <a:bodyPr vert="horz" lIns="91440" tIns="45720" rIns="91440" bIns="45720" rtlCol="0" anchor="ctr">
            <a:noAutofit/>
          </a:bodyPr>
          <a:lstStyle/>
          <a:p>
            <a:r>
              <a:rPr lang="en-US" sz="4800">
                <a:latin typeface="Knockout 28 Junior Feathrwt"/>
              </a:rPr>
              <a:t>Dates et échéances des rapports </a:t>
            </a:r>
            <a:r>
              <a:rPr lang="en-US" sz="4800" dirty="0">
                <a:latin typeface="Knockout 28 Junior Feathrwt"/>
              </a:rPr>
              <a:t>finaux</a:t>
            </a:r>
            <a:endParaRPr lang="en-US" sz="4800"/>
          </a:p>
        </p:txBody>
      </p:sp>
      <p:sp>
        <p:nvSpPr>
          <p:cNvPr id="3" name="Text Placeholder 2">
            <a:extLst>
              <a:ext uri="{FF2B5EF4-FFF2-40B4-BE49-F238E27FC236}">
                <a16:creationId xmlns:a16="http://schemas.microsoft.com/office/drawing/2014/main" id="{AC94B178-CF5F-9018-9DA0-79936D73E2F8}"/>
              </a:ext>
            </a:extLst>
          </p:cNvPr>
          <p:cNvSpPr>
            <a:spLocks noGrp="1"/>
          </p:cNvSpPr>
          <p:nvPr>
            <p:ph type="body" sz="quarter" idx="10"/>
          </p:nvPr>
        </p:nvSpPr>
        <p:spPr>
          <a:xfrm>
            <a:off x="4865914" y="1429124"/>
            <a:ext cx="6923314" cy="4547280"/>
          </a:xfrm>
        </p:spPr>
        <p:txBody>
          <a:bodyPr vert="horz" lIns="91440" tIns="45720" rIns="91440" bIns="45720" rtlCol="0" anchor="t">
            <a:normAutofit fontScale="85000" lnSpcReduction="20000"/>
          </a:bodyPr>
          <a:lstStyle/>
          <a:p>
            <a:r>
              <a:rPr lang="en-US" sz="2400" b="1">
                <a:latin typeface="Roboto"/>
                <a:ea typeface="Roboto"/>
                <a:cs typeface="Roboto"/>
              </a:rPr>
              <a:t>Rapport du défi régional</a:t>
            </a:r>
            <a:endParaRPr lang="en-US"/>
          </a:p>
          <a:p>
            <a:pPr lvl="1">
              <a:lnSpc>
                <a:spcPct val="110000"/>
              </a:lnSpc>
            </a:pPr>
            <a:r>
              <a:rPr lang="en-US" b="1">
                <a:latin typeface="Roboto"/>
                <a:ea typeface="Roboto"/>
                <a:cs typeface="Roboto"/>
              </a:rPr>
              <a:t>Atlantique: </a:t>
            </a:r>
            <a:r>
              <a:rPr lang="en-US">
                <a:latin typeface="Roboto"/>
                <a:ea typeface="Roboto"/>
                <a:cs typeface="Roboto"/>
              </a:rPr>
              <a:t>22 février 2026</a:t>
            </a:r>
            <a:endParaRPr lang="en-US" b="1">
              <a:latin typeface="Roboto"/>
              <a:ea typeface="Roboto"/>
              <a:cs typeface="Roboto"/>
            </a:endParaRPr>
          </a:p>
          <a:p>
            <a:pPr lvl="1">
              <a:lnSpc>
                <a:spcPct val="110000"/>
              </a:lnSpc>
            </a:pPr>
            <a:r>
              <a:rPr lang="en-US" b="1">
                <a:latin typeface="Roboto"/>
                <a:ea typeface="Roboto"/>
                <a:cs typeface="Roboto"/>
              </a:rPr>
              <a:t>Centre/Ouest: </a:t>
            </a:r>
            <a:r>
              <a:rPr lang="en-US">
                <a:latin typeface="Roboto"/>
                <a:ea typeface="Roboto"/>
                <a:cs typeface="Roboto"/>
              </a:rPr>
              <a:t>8 mars 2026</a:t>
            </a:r>
          </a:p>
          <a:p>
            <a:pPr marL="457200" lvl="1" indent="0">
              <a:lnSpc>
                <a:spcPct val="110000"/>
              </a:lnSpc>
              <a:buNone/>
            </a:pPr>
            <a:endParaRPr lang="en-US">
              <a:latin typeface="Roboto"/>
              <a:ea typeface="Roboto"/>
              <a:cs typeface="Roboto"/>
            </a:endParaRPr>
          </a:p>
          <a:p>
            <a:pPr>
              <a:lnSpc>
                <a:spcPct val="110000"/>
              </a:lnSpc>
            </a:pPr>
            <a:r>
              <a:rPr lang="en-US" sz="2400" b="1">
                <a:latin typeface="Roboto"/>
                <a:ea typeface="Roboto"/>
                <a:cs typeface="Roboto"/>
              </a:rPr>
              <a:t>Nationaux</a:t>
            </a:r>
          </a:p>
          <a:p>
            <a:pPr lvl="1">
              <a:lnSpc>
                <a:spcPct val="110000"/>
              </a:lnSpc>
            </a:pPr>
            <a:r>
              <a:rPr lang="en-US" b="1">
                <a:latin typeface="Roboto"/>
                <a:ea typeface="Roboto"/>
                <a:cs typeface="Roboto"/>
              </a:rPr>
              <a:t>Rapport final: 12</a:t>
            </a:r>
            <a:r>
              <a:rPr lang="en-US">
                <a:latin typeface="Roboto"/>
                <a:ea typeface="Roboto"/>
                <a:cs typeface="Roboto"/>
              </a:rPr>
              <a:t> avril 2026</a:t>
            </a:r>
          </a:p>
          <a:p>
            <a:pPr lvl="1">
              <a:lnSpc>
                <a:spcPct val="110000"/>
              </a:lnSpc>
            </a:pPr>
            <a:r>
              <a:rPr lang="en-US" b="1">
                <a:latin typeface="Roboto"/>
                <a:ea typeface="Roboto"/>
                <a:cs typeface="Roboto"/>
              </a:rPr>
              <a:t>Semaine d’audit: </a:t>
            </a:r>
            <a:r>
              <a:rPr lang="en-US">
                <a:latin typeface="Roboto"/>
                <a:ea typeface="Roboto"/>
                <a:cs typeface="Roboto"/>
              </a:rPr>
              <a:t>20 avril 2026</a:t>
            </a:r>
            <a:endParaRPr lang="en-US">
              <a:solidFill>
                <a:srgbClr val="000000"/>
              </a:solidFill>
              <a:latin typeface="Roboto"/>
              <a:ea typeface="Roboto"/>
              <a:cs typeface="Roboto"/>
            </a:endParaRPr>
          </a:p>
          <a:p>
            <a:pPr lvl="1">
              <a:lnSpc>
                <a:spcPct val="110000"/>
              </a:lnSpc>
            </a:pPr>
            <a:r>
              <a:rPr lang="en-US" b="1">
                <a:latin typeface="Roboto"/>
                <a:ea typeface="Roboto"/>
                <a:cs typeface="Roboto"/>
              </a:rPr>
              <a:t>Date limite du rapport annuel: </a:t>
            </a:r>
            <a:r>
              <a:rPr lang="en-US">
                <a:latin typeface="Roboto"/>
                <a:ea typeface="Roboto"/>
                <a:cs typeface="Roboto"/>
              </a:rPr>
              <a:t>29 avril 2026</a:t>
            </a:r>
          </a:p>
          <a:p>
            <a:pPr>
              <a:lnSpc>
                <a:spcPct val="110000"/>
              </a:lnSpc>
            </a:pPr>
            <a:endParaRPr lang="en-US" sz="2400">
              <a:latin typeface="Roboto"/>
              <a:ea typeface="Roboto"/>
              <a:cs typeface="Roboto"/>
            </a:endParaRPr>
          </a:p>
          <a:p>
            <a:pPr>
              <a:lnSpc>
                <a:spcPct val="110000"/>
              </a:lnSpc>
            </a:pPr>
            <a:r>
              <a:rPr lang="en-US" sz="2400" b="1">
                <a:latin typeface="Roboto"/>
                <a:ea typeface="Roboto"/>
                <a:cs typeface="Roboto"/>
              </a:rPr>
              <a:t>Dates de reporting</a:t>
            </a:r>
          </a:p>
          <a:p>
            <a:pPr lvl="1">
              <a:lnSpc>
                <a:spcPct val="110000"/>
              </a:lnSpc>
            </a:pPr>
            <a:r>
              <a:rPr lang="en-US" b="1">
                <a:latin typeface="Roboto"/>
                <a:ea typeface="Roboto"/>
                <a:cs typeface="Roboto"/>
              </a:rPr>
              <a:t>Regionaux</a:t>
            </a:r>
            <a:r>
              <a:rPr lang="en-US">
                <a:latin typeface="Roboto"/>
                <a:ea typeface="Roboto"/>
                <a:cs typeface="Roboto"/>
              </a:rPr>
              <a:t> : du 23 février 2025 </a:t>
            </a:r>
            <a:r>
              <a:rPr lang="en-US">
                <a:latin typeface="Roboto"/>
                <a:ea typeface="Roboto"/>
                <a:cs typeface="Roboto"/>
                <a:sym typeface="Wingdings" panose="05000000000000000000" pitchFamily="2" charset="2"/>
              </a:rPr>
              <a:t>au 22 février 2026</a:t>
            </a:r>
            <a:endParaRPr lang="en-US">
              <a:latin typeface="Roboto"/>
              <a:ea typeface="Roboto"/>
              <a:cs typeface="Roboto"/>
            </a:endParaRPr>
          </a:p>
          <a:p>
            <a:pPr lvl="1">
              <a:lnSpc>
                <a:spcPct val="110000"/>
              </a:lnSpc>
            </a:pPr>
            <a:r>
              <a:rPr lang="en-US" b="1">
                <a:latin typeface="Roboto"/>
                <a:ea typeface="Roboto"/>
                <a:cs typeface="Roboto"/>
              </a:rPr>
              <a:t>Nationaux</a:t>
            </a:r>
            <a:r>
              <a:rPr lang="en-US">
                <a:latin typeface="Roboto"/>
                <a:ea typeface="Roboto"/>
                <a:cs typeface="Roboto"/>
              </a:rPr>
              <a:t> : du 13 avril 2025 </a:t>
            </a:r>
            <a:r>
              <a:rPr lang="en-US">
                <a:latin typeface="Roboto"/>
                <a:ea typeface="Roboto"/>
                <a:cs typeface="Roboto"/>
                <a:sym typeface="Wingdings" panose="05000000000000000000" pitchFamily="2" charset="2"/>
              </a:rPr>
              <a:t>au 12 avril 2026</a:t>
            </a:r>
            <a:endParaRPr lang="en-US">
              <a:latin typeface="Roboto"/>
              <a:ea typeface="Roboto"/>
              <a:cs typeface="Roboto"/>
            </a:endParaRPr>
          </a:p>
          <a:p>
            <a:pPr marL="457200" lvl="1" indent="0">
              <a:buNone/>
            </a:pPr>
            <a:endParaRPr lang="en-US">
              <a:latin typeface="Roboto"/>
              <a:ea typeface="Roboto"/>
              <a:cs typeface="Roboto"/>
            </a:endParaRPr>
          </a:p>
        </p:txBody>
      </p:sp>
      <p:pic>
        <p:nvPicPr>
          <p:cNvPr id="5" name="Picture 4">
            <a:extLst>
              <a:ext uri="{FF2B5EF4-FFF2-40B4-BE49-F238E27FC236}">
                <a16:creationId xmlns:a16="http://schemas.microsoft.com/office/drawing/2014/main" id="{99656BCD-6040-6632-A968-8EF272FC2B42}"/>
              </a:ext>
            </a:extLst>
          </p:cNvPr>
          <p:cNvPicPr>
            <a:picLocks noChangeAspect="1"/>
          </p:cNvPicPr>
          <p:nvPr/>
        </p:nvPicPr>
        <p:blipFill>
          <a:blip r:embed="rId2"/>
          <a:stretch>
            <a:fillRect/>
          </a:stretch>
        </p:blipFill>
        <p:spPr>
          <a:xfrm>
            <a:off x="838200" y="1429124"/>
            <a:ext cx="3801005" cy="4391638"/>
          </a:xfrm>
          <a:prstGeom prst="rect">
            <a:avLst/>
          </a:prstGeom>
        </p:spPr>
      </p:pic>
    </p:spTree>
    <p:extLst>
      <p:ext uri="{BB962C8B-B14F-4D97-AF65-F5344CB8AC3E}">
        <p14:creationId xmlns:p14="http://schemas.microsoft.com/office/powerpoint/2010/main" val="3447753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5F43-46F4-DFCD-D3B9-D4210671A710}"/>
              </a:ext>
            </a:extLst>
          </p:cNvPr>
          <p:cNvSpPr>
            <a:spLocks noGrp="1"/>
          </p:cNvSpPr>
          <p:nvPr>
            <p:ph type="title"/>
          </p:nvPr>
        </p:nvSpPr>
        <p:spPr/>
        <p:txBody>
          <a:bodyPr>
            <a:normAutofit fontScale="90000"/>
          </a:bodyPr>
          <a:lstStyle/>
          <a:p>
            <a:r>
              <a:rPr lang="en-US">
                <a:latin typeface="Knockout 28 Junior Feathrwt"/>
              </a:rPr>
              <a:t>Enactus Canada Expositions</a:t>
            </a:r>
            <a:endParaRPr lang="en-US"/>
          </a:p>
        </p:txBody>
      </p:sp>
      <p:sp>
        <p:nvSpPr>
          <p:cNvPr id="3" name="Text Placeholder 2">
            <a:extLst>
              <a:ext uri="{FF2B5EF4-FFF2-40B4-BE49-F238E27FC236}">
                <a16:creationId xmlns:a16="http://schemas.microsoft.com/office/drawing/2014/main" id="{F2C7ACA4-3B47-DDC8-4C34-F14B0458263E}"/>
              </a:ext>
            </a:extLst>
          </p:cNvPr>
          <p:cNvSpPr>
            <a:spLocks noGrp="1"/>
          </p:cNvSpPr>
          <p:nvPr>
            <p:ph type="body" sz="quarter" idx="10"/>
          </p:nvPr>
        </p:nvSpPr>
        <p:spPr/>
        <p:txBody>
          <a:bodyPr vert="horz" lIns="91440" tIns="45720" rIns="91440" bIns="45720" rtlCol="0" anchor="t">
            <a:normAutofit lnSpcReduction="10000"/>
          </a:bodyPr>
          <a:lstStyle/>
          <a:p>
            <a:r>
              <a:rPr lang="en-US" b="1">
                <a:solidFill>
                  <a:srgbClr val="515656"/>
                </a:solidFill>
                <a:latin typeface="Roboto"/>
                <a:ea typeface="Roboto"/>
                <a:cs typeface="Roboto"/>
              </a:rPr>
              <a:t>Regional Expositions</a:t>
            </a:r>
          </a:p>
          <a:p>
            <a:pPr lvl="1">
              <a:buFont typeface="Courier New" panose="020B0604020202020204" pitchFamily="34" charset="0"/>
              <a:buChar char="o"/>
            </a:pPr>
            <a:r>
              <a:rPr lang="en-US">
                <a:solidFill>
                  <a:srgbClr val="515656"/>
                </a:solidFill>
                <a:latin typeface="Roboto"/>
                <a:ea typeface="Roboto"/>
                <a:cs typeface="Roboto"/>
              </a:rPr>
              <a:t>Atlantic: Halifax - February 26th – February 27th, 2026 </a:t>
            </a:r>
          </a:p>
          <a:p>
            <a:pPr lvl="1">
              <a:buFont typeface="Courier New" panose="020B0604020202020204" pitchFamily="34" charset="0"/>
              <a:buChar char="o"/>
            </a:pPr>
            <a:r>
              <a:rPr lang="en-US">
                <a:solidFill>
                  <a:srgbClr val="515656"/>
                </a:solidFill>
                <a:latin typeface="Roboto"/>
                <a:ea typeface="Roboto"/>
                <a:cs typeface="Roboto"/>
              </a:rPr>
              <a:t>Western: Vancouver - March 12th - 13th, 2026</a:t>
            </a:r>
          </a:p>
          <a:p>
            <a:pPr lvl="1">
              <a:buFont typeface="Courier New" panose="020B0604020202020204" pitchFamily="34" charset="0"/>
              <a:buChar char="o"/>
            </a:pPr>
            <a:r>
              <a:rPr lang="en-US">
                <a:solidFill>
                  <a:srgbClr val="515656"/>
                </a:solidFill>
                <a:latin typeface="Roboto"/>
                <a:ea typeface="Roboto"/>
                <a:cs typeface="Roboto"/>
              </a:rPr>
              <a:t>Central: Toronto - March 17th -18th, 2026</a:t>
            </a:r>
          </a:p>
          <a:p>
            <a:pPr lvl="1">
              <a:buFont typeface="Courier New" panose="020B0604020202020204" pitchFamily="34" charset="0"/>
              <a:buChar char="o"/>
            </a:pPr>
            <a:r>
              <a:rPr lang="en-US">
                <a:solidFill>
                  <a:srgbClr val="515656"/>
                </a:solidFill>
                <a:latin typeface="Roboto"/>
                <a:ea typeface="Roboto"/>
                <a:cs typeface="Roboto"/>
              </a:rPr>
              <a:t>Leadership Summit: 1st day of Regionals</a:t>
            </a:r>
          </a:p>
          <a:p>
            <a:r>
              <a:rPr lang="en-US" b="1">
                <a:solidFill>
                  <a:srgbClr val="515656"/>
                </a:solidFill>
                <a:latin typeface="Roboto"/>
                <a:ea typeface="Roboto"/>
                <a:cs typeface="Roboto"/>
              </a:rPr>
              <a:t>National Exposition</a:t>
            </a:r>
          </a:p>
          <a:p>
            <a:pPr lvl="1">
              <a:buFont typeface="Courier New" panose="020B0604020202020204" pitchFamily="34" charset="0"/>
              <a:buChar char="o"/>
            </a:pPr>
            <a:r>
              <a:rPr lang="en-US">
                <a:solidFill>
                  <a:srgbClr val="515656"/>
                </a:solidFill>
                <a:latin typeface="Roboto"/>
                <a:ea typeface="Roboto"/>
                <a:cs typeface="Roboto"/>
              </a:rPr>
              <a:t>Location: Montreal</a:t>
            </a:r>
          </a:p>
          <a:p>
            <a:pPr lvl="1">
              <a:buFont typeface="Courier New" panose="020B0604020202020204" pitchFamily="34" charset="0"/>
              <a:buChar char="o"/>
            </a:pPr>
            <a:r>
              <a:rPr lang="en-US">
                <a:solidFill>
                  <a:srgbClr val="515656"/>
                </a:solidFill>
                <a:latin typeface="Roboto"/>
                <a:ea typeface="Roboto"/>
                <a:cs typeface="Roboto"/>
              </a:rPr>
              <a:t>Palais des </a:t>
            </a:r>
            <a:r>
              <a:rPr lang="en-US" err="1">
                <a:solidFill>
                  <a:srgbClr val="515656"/>
                </a:solidFill>
                <a:latin typeface="Roboto"/>
                <a:ea typeface="Roboto"/>
                <a:cs typeface="Roboto"/>
              </a:rPr>
              <a:t>Congrès</a:t>
            </a:r>
            <a:r>
              <a:rPr lang="en-US">
                <a:solidFill>
                  <a:srgbClr val="515656"/>
                </a:solidFill>
                <a:latin typeface="Roboto"/>
                <a:ea typeface="Roboto"/>
                <a:cs typeface="Roboto"/>
              </a:rPr>
              <a:t> de Montréal</a:t>
            </a:r>
          </a:p>
          <a:p>
            <a:pPr lvl="1">
              <a:buFont typeface="Courier New" panose="020B0604020202020204" pitchFamily="34" charset="0"/>
              <a:buChar char="o"/>
            </a:pPr>
            <a:r>
              <a:rPr lang="en-US">
                <a:solidFill>
                  <a:srgbClr val="515656"/>
                </a:solidFill>
                <a:latin typeface="Roboto"/>
                <a:ea typeface="Roboto"/>
                <a:cs typeface="Roboto"/>
              </a:rPr>
              <a:t>May 6th - 8th, 2026</a:t>
            </a:r>
          </a:p>
          <a:p>
            <a:pPr lvl="1">
              <a:buFont typeface="Courier New" panose="020B0604020202020204" pitchFamily="34" charset="0"/>
              <a:buChar char="o"/>
            </a:pPr>
            <a:r>
              <a:rPr lang="en-US">
                <a:solidFill>
                  <a:srgbClr val="515656"/>
                </a:solidFill>
                <a:latin typeface="Roboto"/>
                <a:ea typeface="Roboto"/>
                <a:cs typeface="Roboto"/>
              </a:rPr>
              <a:t>Leadership Summit: Following the National Exposition </a:t>
            </a:r>
            <a:endParaRPr lang="en-US">
              <a:solidFill>
                <a:srgbClr val="515656"/>
              </a:solidFill>
            </a:endParaRPr>
          </a:p>
        </p:txBody>
      </p:sp>
      <p:sp>
        <p:nvSpPr>
          <p:cNvPr id="5" name="TextBox 4">
            <a:extLst>
              <a:ext uri="{FF2B5EF4-FFF2-40B4-BE49-F238E27FC236}">
                <a16:creationId xmlns:a16="http://schemas.microsoft.com/office/drawing/2014/main" id="{8DE0F987-62F0-C618-32A8-6A47C3F7C93D}"/>
              </a:ext>
            </a:extLst>
          </p:cNvPr>
          <p:cNvSpPr txBox="1"/>
          <p:nvPr/>
        </p:nvSpPr>
        <p:spPr>
          <a:xfrm>
            <a:off x="2851151" y="5682570"/>
            <a:ext cx="6563404" cy="415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Roboto"/>
                <a:ea typeface="Roboto"/>
                <a:cs typeface="Roboto"/>
              </a:rPr>
              <a:t>More information, </a:t>
            </a:r>
            <a:r>
              <a:rPr lang="en-US" sz="2000" u="sng">
                <a:solidFill>
                  <a:srgbClr val="0563C1"/>
                </a:solidFill>
                <a:latin typeface="Roboto"/>
                <a:ea typeface="Roboto"/>
                <a:cs typeface="Roboto"/>
                <a:hlinkClick r:id="rId2"/>
              </a:rPr>
              <a:t>click here</a:t>
            </a:r>
            <a:r>
              <a:rPr lang="en-US" sz="2000">
                <a:solidFill>
                  <a:srgbClr val="515356"/>
                </a:solidFill>
                <a:latin typeface="Roboto"/>
                <a:ea typeface="Roboto"/>
                <a:cs typeface="Roboto"/>
              </a:rPr>
              <a:t>!</a:t>
            </a:r>
            <a:endParaRPr lang="en-US" sz="2000">
              <a:latin typeface="Roboto"/>
              <a:ea typeface="Roboto"/>
              <a:cs typeface="Roboto"/>
            </a:endParaRPr>
          </a:p>
        </p:txBody>
      </p:sp>
    </p:spTree>
    <p:extLst>
      <p:ext uri="{BB962C8B-B14F-4D97-AF65-F5344CB8AC3E}">
        <p14:creationId xmlns:p14="http://schemas.microsoft.com/office/powerpoint/2010/main" val="4118892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CDDA5-AA4D-69AE-B420-92B11B027E0C}"/>
              </a:ext>
            </a:extLst>
          </p:cNvPr>
          <p:cNvSpPr>
            <a:spLocks noGrp="1"/>
          </p:cNvSpPr>
          <p:nvPr>
            <p:ph type="title"/>
          </p:nvPr>
        </p:nvSpPr>
        <p:spPr/>
        <p:txBody>
          <a:bodyPr>
            <a:normAutofit fontScale="90000"/>
          </a:bodyPr>
          <a:lstStyle/>
          <a:p>
            <a:r>
              <a:rPr lang="en-US">
                <a:latin typeface="Knockout 28 Junior Feathrwt"/>
              </a:rPr>
              <a:t>Leadership Summits</a:t>
            </a:r>
            <a:endParaRPr lang="en-US"/>
          </a:p>
        </p:txBody>
      </p:sp>
      <p:sp>
        <p:nvSpPr>
          <p:cNvPr id="6" name="Text Placeholder 2">
            <a:extLst>
              <a:ext uri="{FF2B5EF4-FFF2-40B4-BE49-F238E27FC236}">
                <a16:creationId xmlns:a16="http://schemas.microsoft.com/office/drawing/2014/main" id="{A3AFD55E-C0CC-C926-B271-484E0699656E}"/>
              </a:ext>
            </a:extLst>
          </p:cNvPr>
          <p:cNvSpPr txBox="1">
            <a:spLocks/>
          </p:cNvSpPr>
          <p:nvPr/>
        </p:nvSpPr>
        <p:spPr>
          <a:xfrm>
            <a:off x="623462" y="2941266"/>
            <a:ext cx="5024437" cy="213742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515656"/>
                </a:solidFill>
                <a:latin typeface="Roboto"/>
                <a:ea typeface="Roboto Condensed"/>
                <a:cs typeface="Roboto Condensed"/>
              </a:rPr>
              <a:t>1er jour de </a:t>
            </a:r>
            <a:r>
              <a:rPr lang="en-US" sz="2400" err="1">
                <a:solidFill>
                  <a:srgbClr val="515656"/>
                </a:solidFill>
                <a:latin typeface="Roboto"/>
                <a:ea typeface="Roboto Condensed"/>
                <a:cs typeface="Roboto Condensed"/>
              </a:rPr>
              <a:t>l'Exposition</a:t>
            </a:r>
            <a:r>
              <a:rPr lang="en-US" sz="2400" dirty="0">
                <a:solidFill>
                  <a:srgbClr val="515656"/>
                </a:solidFill>
                <a:latin typeface="Roboto"/>
                <a:ea typeface="Roboto Condensed"/>
                <a:cs typeface="Roboto Condensed"/>
              </a:rPr>
              <a:t> Regionale</a:t>
            </a:r>
          </a:p>
        </p:txBody>
      </p:sp>
      <p:pic>
        <p:nvPicPr>
          <p:cNvPr id="12" name="Picture 11" descr="A group of people with arms outstretched&#10;&#10;AI-generated content may be incorrect.">
            <a:extLst>
              <a:ext uri="{FF2B5EF4-FFF2-40B4-BE49-F238E27FC236}">
                <a16:creationId xmlns:a16="http://schemas.microsoft.com/office/drawing/2014/main" id="{66201C99-917C-3E7B-DCC9-D79839FCA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562" y="3559811"/>
            <a:ext cx="4001058" cy="2669041"/>
          </a:xfrm>
          <a:prstGeom prst="rect">
            <a:avLst/>
          </a:prstGeom>
        </p:spPr>
      </p:pic>
      <p:sp>
        <p:nvSpPr>
          <p:cNvPr id="13" name="Text Placeholder 2">
            <a:extLst>
              <a:ext uri="{FF2B5EF4-FFF2-40B4-BE49-F238E27FC236}">
                <a16:creationId xmlns:a16="http://schemas.microsoft.com/office/drawing/2014/main" id="{0E2C5F56-D822-DB24-1BB7-339F9A242835}"/>
              </a:ext>
            </a:extLst>
          </p:cNvPr>
          <p:cNvSpPr txBox="1">
            <a:spLocks/>
          </p:cNvSpPr>
          <p:nvPr/>
        </p:nvSpPr>
        <p:spPr>
          <a:xfrm>
            <a:off x="6329362" y="2941266"/>
            <a:ext cx="5024437" cy="213742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515656"/>
                </a:solidFill>
                <a:latin typeface="Roboto"/>
                <a:ea typeface="Roboto Condensed"/>
                <a:cs typeface="Roboto Condensed"/>
              </a:rPr>
              <a:t>Après </a:t>
            </a:r>
            <a:r>
              <a:rPr lang="en-US" sz="2400" err="1">
                <a:solidFill>
                  <a:srgbClr val="515656"/>
                </a:solidFill>
                <a:latin typeface="Roboto"/>
                <a:ea typeface="Roboto Condensed"/>
                <a:cs typeface="Roboto Condensed"/>
              </a:rPr>
              <a:t>l’Exposition</a:t>
            </a:r>
            <a:r>
              <a:rPr lang="en-US" sz="2400" dirty="0">
                <a:solidFill>
                  <a:srgbClr val="515656"/>
                </a:solidFill>
                <a:latin typeface="Roboto"/>
                <a:ea typeface="Roboto Condensed"/>
                <a:cs typeface="Roboto Condensed"/>
              </a:rPr>
              <a:t> </a:t>
            </a:r>
            <a:r>
              <a:rPr lang="en-US" sz="2400" err="1">
                <a:solidFill>
                  <a:srgbClr val="515656"/>
                </a:solidFill>
                <a:latin typeface="Roboto"/>
                <a:ea typeface="Roboto Condensed"/>
                <a:cs typeface="Roboto Condensed"/>
              </a:rPr>
              <a:t>nationale</a:t>
            </a:r>
            <a:endParaRPr lang="en-US" err="1">
              <a:solidFill>
                <a:srgbClr val="515656"/>
              </a:solidFill>
              <a:latin typeface="Roboto"/>
              <a:ea typeface="Roboto Condensed" panose="02000000000000000000" pitchFamily="2" charset="0"/>
              <a:cs typeface="Roboto Condensed" panose="02000000000000000000" pitchFamily="2" charset="0"/>
            </a:endParaRPr>
          </a:p>
        </p:txBody>
      </p:sp>
      <p:sp>
        <p:nvSpPr>
          <p:cNvPr id="15" name="Text Placeholder 14">
            <a:extLst>
              <a:ext uri="{FF2B5EF4-FFF2-40B4-BE49-F238E27FC236}">
                <a16:creationId xmlns:a16="http://schemas.microsoft.com/office/drawing/2014/main" id="{384D923E-FF4E-8936-5AFE-BE0FD1A8D4AC}"/>
              </a:ext>
            </a:extLst>
          </p:cNvPr>
          <p:cNvSpPr>
            <a:spLocks noGrp="1"/>
          </p:cNvSpPr>
          <p:nvPr>
            <p:ph type="body" sz="quarter" idx="10"/>
          </p:nvPr>
        </p:nvSpPr>
        <p:spPr>
          <a:xfrm>
            <a:off x="1071562" y="1592263"/>
            <a:ext cx="10206038" cy="900339"/>
          </a:xfrm>
        </p:spPr>
        <p:txBody>
          <a:bodyPr vert="horz" lIns="91440" tIns="45720" rIns="91440" bIns="45720" rtlCol="0" anchor="t">
            <a:normAutofit/>
          </a:bodyPr>
          <a:lstStyle/>
          <a:p>
            <a:pPr marL="0" indent="0">
              <a:buNone/>
            </a:pPr>
            <a:r>
              <a:rPr lang="en-US" sz="2400" dirty="0">
                <a:latin typeface="Roboto"/>
                <a:ea typeface="Roboto Condensed"/>
                <a:cs typeface="Roboto Condensed"/>
              </a:rPr>
              <a:t>Les summits </a:t>
            </a:r>
            <a:r>
              <a:rPr lang="en-US" sz="2400" err="1">
                <a:latin typeface="Roboto"/>
                <a:ea typeface="Roboto Condensed"/>
                <a:cs typeface="Roboto Condensed"/>
              </a:rPr>
              <a:t>rassemblent</a:t>
            </a:r>
            <a:r>
              <a:rPr lang="en-US" sz="2400" dirty="0">
                <a:latin typeface="Roboto"/>
                <a:ea typeface="Roboto Condensed"/>
                <a:cs typeface="Roboto Condensed"/>
              </a:rPr>
              <a:t> les nouveaux leaders </a:t>
            </a:r>
            <a:r>
              <a:rPr lang="en-US" sz="2400" err="1">
                <a:latin typeface="Roboto"/>
                <a:ea typeface="Roboto Condensed"/>
                <a:cs typeface="Roboto Condensed"/>
              </a:rPr>
              <a:t>étudiants</a:t>
            </a:r>
            <a:r>
              <a:rPr lang="en-US" sz="2400" dirty="0">
                <a:latin typeface="Roboto"/>
                <a:ea typeface="Roboto Condensed"/>
                <a:cs typeface="Roboto Condensed"/>
              </a:rPr>
              <a:t> pour se </a:t>
            </a:r>
            <a:r>
              <a:rPr lang="en-US" sz="2400" err="1">
                <a:latin typeface="Roboto"/>
                <a:ea typeface="Roboto Condensed"/>
                <a:cs typeface="Roboto Condensed"/>
              </a:rPr>
              <a:t>rencontrer</a:t>
            </a:r>
            <a:r>
              <a:rPr lang="en-US" sz="2400" dirty="0">
                <a:latin typeface="Roboto"/>
                <a:ea typeface="Roboto Condensed"/>
                <a:cs typeface="Roboto Condensed"/>
              </a:rPr>
              <a:t>, </a:t>
            </a:r>
            <a:r>
              <a:rPr lang="en-US" sz="2400" err="1">
                <a:latin typeface="Roboto"/>
                <a:ea typeface="Roboto Condensed"/>
                <a:cs typeface="Roboto Condensed"/>
              </a:rPr>
              <a:t>partager</a:t>
            </a:r>
            <a:r>
              <a:rPr lang="en-US" sz="2400" dirty="0">
                <a:latin typeface="Roboto"/>
                <a:ea typeface="Roboto Condensed"/>
                <a:cs typeface="Roboto Condensed"/>
              </a:rPr>
              <a:t> les </a:t>
            </a:r>
            <a:r>
              <a:rPr lang="en-US" sz="2400" err="1">
                <a:latin typeface="Roboto"/>
                <a:ea typeface="Roboto Condensed"/>
                <a:cs typeface="Roboto Condensed"/>
              </a:rPr>
              <a:t>meilleures</a:t>
            </a:r>
            <a:r>
              <a:rPr lang="en-US" sz="2400" dirty="0">
                <a:latin typeface="Roboto"/>
                <a:ea typeface="Roboto Condensed"/>
                <a:cs typeface="Roboto Condensed"/>
              </a:rPr>
              <a:t> pratiques et </a:t>
            </a:r>
            <a:r>
              <a:rPr lang="en-US" sz="2400" err="1">
                <a:latin typeface="Roboto"/>
                <a:ea typeface="Roboto Condensed"/>
                <a:cs typeface="Roboto Condensed"/>
              </a:rPr>
              <a:t>favoriser</a:t>
            </a:r>
            <a:r>
              <a:rPr lang="en-US" sz="2400" dirty="0">
                <a:latin typeface="Roboto"/>
                <a:ea typeface="Roboto Condensed"/>
                <a:cs typeface="Roboto Condensed"/>
              </a:rPr>
              <a:t> la collaboration. </a:t>
            </a:r>
            <a:endParaRPr lang="en-US" sz="2400" dirty="0">
              <a:latin typeface="Roboto"/>
              <a:ea typeface="Roboto Condensed" panose="02000000000000000000" pitchFamily="2" charset="0"/>
              <a:cs typeface="Roboto Condensed" panose="02000000000000000000" pitchFamily="2" charset="0"/>
            </a:endParaRPr>
          </a:p>
        </p:txBody>
      </p:sp>
      <p:sp>
        <p:nvSpPr>
          <p:cNvPr id="16" name="AutoShape 4" descr="IMG_4313">
            <a:extLst>
              <a:ext uri="{FF2B5EF4-FFF2-40B4-BE49-F238E27FC236}">
                <a16:creationId xmlns:a16="http://schemas.microsoft.com/office/drawing/2014/main" id="{3735E766-3496-7B71-4581-7430040714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descr="A group of people sitting around a table&#10;&#10;AI-generated content may be incorrect.">
            <a:extLst>
              <a:ext uri="{FF2B5EF4-FFF2-40B4-BE49-F238E27FC236}">
                <a16:creationId xmlns:a16="http://schemas.microsoft.com/office/drawing/2014/main" id="{741470B2-7788-7D27-5C2F-37EC8EEC9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6387" y="3581400"/>
            <a:ext cx="3630386" cy="2634357"/>
          </a:xfrm>
          <a:prstGeom prst="rect">
            <a:avLst/>
          </a:prstGeom>
        </p:spPr>
      </p:pic>
    </p:spTree>
    <p:extLst>
      <p:ext uri="{BB962C8B-B14F-4D97-AF65-F5344CB8AC3E}">
        <p14:creationId xmlns:p14="http://schemas.microsoft.com/office/powerpoint/2010/main" val="90390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F3888-C842-5E36-1F53-D9CEA842C51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5B14A0-B225-EB01-7DB8-58E58E0980BC}"/>
              </a:ext>
            </a:extLst>
          </p:cNvPr>
          <p:cNvSpPr>
            <a:spLocks noGrp="1"/>
          </p:cNvSpPr>
          <p:nvPr>
            <p:ph type="body" sz="quarter" idx="10"/>
          </p:nvPr>
        </p:nvSpPr>
        <p:spPr>
          <a:xfrm>
            <a:off x="287788" y="5239847"/>
            <a:ext cx="3509918" cy="780184"/>
          </a:xfrm>
        </p:spPr>
        <p:txBody>
          <a:bodyPr vert="horz" lIns="91440" tIns="45720" rIns="91440" bIns="45720" rtlCol="0" anchor="t">
            <a:normAutofit/>
          </a:bodyPr>
          <a:lstStyle/>
          <a:p>
            <a:pPr marL="0" indent="0" algn="ctr">
              <a:buNone/>
            </a:pPr>
            <a:r>
              <a:rPr lang="en-CA" sz="2000" b="1" dirty="0">
                <a:solidFill>
                  <a:srgbClr val="515656"/>
                </a:solidFill>
                <a:latin typeface="Roboto"/>
                <a:ea typeface="Roboto Condensed"/>
                <a:cs typeface="Arial"/>
              </a:rPr>
              <a:t>Canadian Tire Environmental Sustainability Challenge</a:t>
            </a:r>
            <a:endParaRPr lang="en-US" sz="2000" dirty="0">
              <a:solidFill>
                <a:srgbClr val="515656"/>
              </a:solidFill>
              <a:latin typeface="Roboto"/>
              <a:ea typeface="Roboto Condensed"/>
              <a:cs typeface="Arial"/>
            </a:endParaRPr>
          </a:p>
        </p:txBody>
      </p:sp>
      <p:sp>
        <p:nvSpPr>
          <p:cNvPr id="7" name="Text Placeholder 2">
            <a:extLst>
              <a:ext uri="{FF2B5EF4-FFF2-40B4-BE49-F238E27FC236}">
                <a16:creationId xmlns:a16="http://schemas.microsoft.com/office/drawing/2014/main" id="{BEDD1A99-548E-E7CB-B95F-A1013C304135}"/>
              </a:ext>
            </a:extLst>
          </p:cNvPr>
          <p:cNvSpPr txBox="1">
            <a:spLocks/>
          </p:cNvSpPr>
          <p:nvPr/>
        </p:nvSpPr>
        <p:spPr>
          <a:xfrm>
            <a:off x="4377946" y="5248299"/>
            <a:ext cx="3346526" cy="618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515656"/>
                </a:solidFill>
                <a:latin typeface="Roboto"/>
                <a:ea typeface="Roboto Condensed"/>
                <a:cs typeface="Roboto Condensed"/>
              </a:rPr>
              <a:t>Innovation and Impact Challenge, powered by Enactus Alumni</a:t>
            </a:r>
          </a:p>
        </p:txBody>
      </p:sp>
      <p:sp>
        <p:nvSpPr>
          <p:cNvPr id="8" name="Text Placeholder 2">
            <a:extLst>
              <a:ext uri="{FF2B5EF4-FFF2-40B4-BE49-F238E27FC236}">
                <a16:creationId xmlns:a16="http://schemas.microsoft.com/office/drawing/2014/main" id="{F7113DA7-B082-8C21-522E-F76CA7B47E86}"/>
              </a:ext>
            </a:extLst>
          </p:cNvPr>
          <p:cNvSpPr txBox="1">
            <a:spLocks/>
          </p:cNvSpPr>
          <p:nvPr/>
        </p:nvSpPr>
        <p:spPr>
          <a:xfrm>
            <a:off x="8236042" y="5237423"/>
            <a:ext cx="3473119" cy="5112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CA" sz="2000" b="1" dirty="0">
                <a:solidFill>
                  <a:srgbClr val="515656"/>
                </a:solidFill>
                <a:latin typeface="Roboto"/>
                <a:ea typeface="Roboto Condensed"/>
                <a:cs typeface="Roboto Condensed"/>
              </a:rPr>
              <a:t>TD Entrepreneurship Challenge</a:t>
            </a:r>
          </a:p>
        </p:txBody>
      </p:sp>
      <p:pic>
        <p:nvPicPr>
          <p:cNvPr id="9" name="Picture 8" descr="A group of people standing in front of a projector screen&#10;&#10;AI-generated content may be incorrect.">
            <a:extLst>
              <a:ext uri="{FF2B5EF4-FFF2-40B4-BE49-F238E27FC236}">
                <a16:creationId xmlns:a16="http://schemas.microsoft.com/office/drawing/2014/main" id="{5E8EEA1F-1ECF-171C-2564-4BCA34F67D32}"/>
              </a:ext>
            </a:extLst>
          </p:cNvPr>
          <p:cNvPicPr>
            <a:picLocks noChangeAspect="1"/>
          </p:cNvPicPr>
          <p:nvPr/>
        </p:nvPicPr>
        <p:blipFill>
          <a:blip r:embed="rId2"/>
          <a:stretch>
            <a:fillRect/>
          </a:stretch>
        </p:blipFill>
        <p:spPr>
          <a:xfrm>
            <a:off x="4370480" y="2594732"/>
            <a:ext cx="3345071" cy="2177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group of people standing in front of a projector screen&#10;&#10;AI-generated content may be incorrect.">
            <a:extLst>
              <a:ext uri="{FF2B5EF4-FFF2-40B4-BE49-F238E27FC236}">
                <a16:creationId xmlns:a16="http://schemas.microsoft.com/office/drawing/2014/main" id="{D5F32DB0-5E30-55CF-1F3B-5FD3A6553BEC}"/>
              </a:ext>
            </a:extLst>
          </p:cNvPr>
          <p:cNvPicPr>
            <a:picLocks noChangeAspect="1"/>
          </p:cNvPicPr>
          <p:nvPr/>
        </p:nvPicPr>
        <p:blipFill>
          <a:blip r:embed="rId3"/>
          <a:stretch>
            <a:fillRect/>
          </a:stretch>
        </p:blipFill>
        <p:spPr>
          <a:xfrm>
            <a:off x="300850" y="2596649"/>
            <a:ext cx="3501365" cy="21587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logo for a company&#10;&#10;AI-generated content may be incorrect.">
            <a:extLst>
              <a:ext uri="{FF2B5EF4-FFF2-40B4-BE49-F238E27FC236}">
                <a16:creationId xmlns:a16="http://schemas.microsoft.com/office/drawing/2014/main" id="{E3E6F02D-B7E3-B4AF-7185-80ABEA8F8AB7}"/>
              </a:ext>
            </a:extLst>
          </p:cNvPr>
          <p:cNvPicPr>
            <a:picLocks noChangeAspect="1"/>
          </p:cNvPicPr>
          <p:nvPr/>
        </p:nvPicPr>
        <p:blipFill>
          <a:blip r:embed="rId4"/>
          <a:srcRect r="7692" b="-775"/>
          <a:stretch>
            <a:fillRect/>
          </a:stretch>
        </p:blipFill>
        <p:spPr>
          <a:xfrm>
            <a:off x="5164996" y="1492319"/>
            <a:ext cx="1761835" cy="1361588"/>
          </a:xfrm>
          <a:prstGeom prst="rect">
            <a:avLst/>
          </a:prstGeom>
        </p:spPr>
      </p:pic>
      <p:pic>
        <p:nvPicPr>
          <p:cNvPr id="13" name="Picture 12" descr="A red triangle with a green leaf on top&#10;&#10;AI-generated content may be incorrect.">
            <a:extLst>
              <a:ext uri="{FF2B5EF4-FFF2-40B4-BE49-F238E27FC236}">
                <a16:creationId xmlns:a16="http://schemas.microsoft.com/office/drawing/2014/main" id="{E90C8690-2CFC-CFC6-DD09-578645439332}"/>
              </a:ext>
            </a:extLst>
          </p:cNvPr>
          <p:cNvPicPr>
            <a:picLocks noChangeAspect="1"/>
          </p:cNvPicPr>
          <p:nvPr/>
        </p:nvPicPr>
        <p:blipFill>
          <a:blip r:embed="rId5"/>
          <a:srcRect t="-2968" r="10811" b="-555"/>
          <a:stretch>
            <a:fillRect/>
          </a:stretch>
        </p:blipFill>
        <p:spPr>
          <a:xfrm>
            <a:off x="1360967" y="1621453"/>
            <a:ext cx="1376467" cy="1227571"/>
          </a:xfrm>
          <a:prstGeom prst="rect">
            <a:avLst/>
          </a:prstGeom>
        </p:spPr>
      </p:pic>
      <p:pic>
        <p:nvPicPr>
          <p:cNvPr id="14" name="Picture 13" descr="A group of people in a room&#10;&#10;AI-generated content may be incorrect.">
            <a:extLst>
              <a:ext uri="{FF2B5EF4-FFF2-40B4-BE49-F238E27FC236}">
                <a16:creationId xmlns:a16="http://schemas.microsoft.com/office/drawing/2014/main" id="{830B0056-3324-0325-43B7-1A535C4AEB74}"/>
              </a:ext>
            </a:extLst>
          </p:cNvPr>
          <p:cNvPicPr>
            <a:picLocks noChangeAspect="1"/>
          </p:cNvPicPr>
          <p:nvPr/>
        </p:nvPicPr>
        <p:blipFill>
          <a:blip r:embed="rId6"/>
          <a:stretch>
            <a:fillRect/>
          </a:stretch>
        </p:blipFill>
        <p:spPr>
          <a:xfrm>
            <a:off x="8232862" y="2601781"/>
            <a:ext cx="3471538" cy="2183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green and black logo&#10;&#10;AI-generated content may be incorrect.">
            <a:extLst>
              <a:ext uri="{FF2B5EF4-FFF2-40B4-BE49-F238E27FC236}">
                <a16:creationId xmlns:a16="http://schemas.microsoft.com/office/drawing/2014/main" id="{5A48681D-8211-B75F-9DCF-B441174FDB7B}"/>
              </a:ext>
            </a:extLst>
          </p:cNvPr>
          <p:cNvPicPr>
            <a:picLocks noChangeAspect="1"/>
          </p:cNvPicPr>
          <p:nvPr/>
        </p:nvPicPr>
        <p:blipFill>
          <a:blip r:embed="rId7"/>
          <a:stretch>
            <a:fillRect/>
          </a:stretch>
        </p:blipFill>
        <p:spPr>
          <a:xfrm>
            <a:off x="9059255" y="1630362"/>
            <a:ext cx="2017082" cy="1234728"/>
          </a:xfrm>
          <a:prstGeom prst="rect">
            <a:avLst/>
          </a:prstGeom>
        </p:spPr>
      </p:pic>
      <p:sp>
        <p:nvSpPr>
          <p:cNvPr id="5" name="Title 4">
            <a:extLst>
              <a:ext uri="{FF2B5EF4-FFF2-40B4-BE49-F238E27FC236}">
                <a16:creationId xmlns:a16="http://schemas.microsoft.com/office/drawing/2014/main" id="{952F4F49-8FAA-09A5-C53D-A135B50B606E}"/>
              </a:ext>
            </a:extLst>
          </p:cNvPr>
          <p:cNvSpPr>
            <a:spLocks noGrp="1"/>
          </p:cNvSpPr>
          <p:nvPr>
            <p:ph type="title"/>
          </p:nvPr>
        </p:nvSpPr>
        <p:spPr/>
        <p:txBody>
          <a:bodyPr>
            <a:normAutofit fontScale="90000"/>
          </a:bodyPr>
          <a:lstStyle/>
          <a:p>
            <a:r>
              <a:rPr lang="en-US">
                <a:latin typeface="Knockout 28 Junior Feathrwt"/>
              </a:rPr>
              <a:t>Défi d'impact</a:t>
            </a:r>
            <a:endParaRPr lang="en-US"/>
          </a:p>
        </p:txBody>
      </p:sp>
    </p:spTree>
    <p:extLst>
      <p:ext uri="{BB962C8B-B14F-4D97-AF65-F5344CB8AC3E}">
        <p14:creationId xmlns:p14="http://schemas.microsoft.com/office/powerpoint/2010/main" val="4008965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521D3-4ADA-FE1E-61D0-ADE84572E29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A1C36F1-B0F2-8876-4AB5-D7F572880DD2}"/>
              </a:ext>
            </a:extLst>
          </p:cNvPr>
          <p:cNvSpPr txBox="1">
            <a:spLocks/>
          </p:cNvSpPr>
          <p:nvPr/>
        </p:nvSpPr>
        <p:spPr>
          <a:xfrm>
            <a:off x="6826252" y="3383903"/>
            <a:ext cx="4310946" cy="987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latin typeface="Roboto"/>
                <a:ea typeface="Roboto Condensed"/>
                <a:cs typeface="Roboto Condensed"/>
              </a:rPr>
              <a:t>Desjardins Community Empowerment Challenge –</a:t>
            </a:r>
            <a:endParaRPr lang="en-US" sz="2500" dirty="0">
              <a:latin typeface="Roboto"/>
              <a:cs typeface="Roboto Light"/>
            </a:endParaRPr>
          </a:p>
          <a:p>
            <a:pPr marL="0" indent="0">
              <a:buNone/>
            </a:pPr>
            <a:r>
              <a:rPr lang="en-US" sz="2500" b="1" dirty="0">
                <a:solidFill>
                  <a:srgbClr val="FF0000"/>
                </a:solidFill>
                <a:latin typeface="Roboto"/>
                <a:ea typeface="Roboto Condensed"/>
                <a:cs typeface="Roboto Condensed"/>
              </a:rPr>
              <a:t>Mise à jour!</a:t>
            </a:r>
            <a:endParaRPr lang="en-US" sz="2500" dirty="0">
              <a:solidFill>
                <a:srgbClr val="FF0000"/>
              </a:solidFill>
              <a:latin typeface="Roboto"/>
              <a:cs typeface="Roboto Light"/>
            </a:endParaRPr>
          </a:p>
        </p:txBody>
      </p:sp>
      <p:pic>
        <p:nvPicPr>
          <p:cNvPr id="15" name="Picture 14" descr="A person standing in front of a screen&#10;&#10;AI-generated content may be incorrect.">
            <a:extLst>
              <a:ext uri="{FF2B5EF4-FFF2-40B4-BE49-F238E27FC236}">
                <a16:creationId xmlns:a16="http://schemas.microsoft.com/office/drawing/2014/main" id="{47573C61-4B8C-3195-3907-637724F7737D}"/>
              </a:ext>
            </a:extLst>
          </p:cNvPr>
          <p:cNvPicPr>
            <a:picLocks noChangeAspect="1"/>
          </p:cNvPicPr>
          <p:nvPr/>
        </p:nvPicPr>
        <p:blipFill>
          <a:blip r:embed="rId2"/>
          <a:stretch>
            <a:fillRect/>
          </a:stretch>
        </p:blipFill>
        <p:spPr>
          <a:xfrm>
            <a:off x="924052" y="2622088"/>
            <a:ext cx="5265304" cy="32337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green and white logo&#10;&#10;AI-generated content may be incorrect.">
            <a:extLst>
              <a:ext uri="{FF2B5EF4-FFF2-40B4-BE49-F238E27FC236}">
                <a16:creationId xmlns:a16="http://schemas.microsoft.com/office/drawing/2014/main" id="{1A171FC9-33A2-47D7-AB31-FC53B490381C}"/>
              </a:ext>
            </a:extLst>
          </p:cNvPr>
          <p:cNvPicPr>
            <a:picLocks noChangeAspect="1"/>
          </p:cNvPicPr>
          <p:nvPr/>
        </p:nvPicPr>
        <p:blipFill>
          <a:blip r:embed="rId3"/>
          <a:srcRect r="3291" b="-385"/>
          <a:stretch>
            <a:fillRect/>
          </a:stretch>
        </p:blipFill>
        <p:spPr>
          <a:xfrm>
            <a:off x="2441532" y="1376667"/>
            <a:ext cx="2225735" cy="1545533"/>
          </a:xfrm>
          <a:prstGeom prst="rect">
            <a:avLst/>
          </a:prstGeom>
        </p:spPr>
      </p:pic>
      <p:sp>
        <p:nvSpPr>
          <p:cNvPr id="14" name="Title 13">
            <a:extLst>
              <a:ext uri="{FF2B5EF4-FFF2-40B4-BE49-F238E27FC236}">
                <a16:creationId xmlns:a16="http://schemas.microsoft.com/office/drawing/2014/main" id="{0A3D2BEC-7B84-9DE5-A275-BE09A237A033}"/>
              </a:ext>
            </a:extLst>
          </p:cNvPr>
          <p:cNvSpPr>
            <a:spLocks noGrp="1"/>
          </p:cNvSpPr>
          <p:nvPr>
            <p:ph type="title"/>
          </p:nvPr>
        </p:nvSpPr>
        <p:spPr/>
        <p:txBody>
          <a:bodyPr/>
          <a:lstStyle/>
          <a:p>
            <a:r>
              <a:rPr lang="en-US" sz="5400">
                <a:latin typeface="Knockout 28 Junior Feathrwt"/>
              </a:rPr>
              <a:t>Défi d'impact</a:t>
            </a:r>
            <a:endParaRPr lang="en-US"/>
          </a:p>
        </p:txBody>
      </p:sp>
    </p:spTree>
    <p:extLst>
      <p:ext uri="{BB962C8B-B14F-4D97-AF65-F5344CB8AC3E}">
        <p14:creationId xmlns:p14="http://schemas.microsoft.com/office/powerpoint/2010/main" val="1028081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FBE7-B957-E831-68EB-BDB9A8A01D7C}"/>
              </a:ext>
            </a:extLst>
          </p:cNvPr>
          <p:cNvSpPr>
            <a:spLocks noGrp="1"/>
          </p:cNvSpPr>
          <p:nvPr>
            <p:ph type="title"/>
          </p:nvPr>
        </p:nvSpPr>
        <p:spPr/>
        <p:txBody>
          <a:bodyPr>
            <a:normAutofit fontScale="90000"/>
          </a:bodyPr>
          <a:lstStyle/>
          <a:p>
            <a:r>
              <a:rPr lang="en-US">
                <a:latin typeface="Knockout 28 Junior Feathrwt"/>
              </a:rPr>
              <a:t>Défi des entreprises sociales</a:t>
            </a:r>
            <a:endParaRPr lang="en-US"/>
          </a:p>
        </p:txBody>
      </p:sp>
      <p:sp>
        <p:nvSpPr>
          <p:cNvPr id="3" name="Text Placeholder 2">
            <a:extLst>
              <a:ext uri="{FF2B5EF4-FFF2-40B4-BE49-F238E27FC236}">
                <a16:creationId xmlns:a16="http://schemas.microsoft.com/office/drawing/2014/main" id="{2BDE1B38-F391-2662-8869-83B85962303E}"/>
              </a:ext>
            </a:extLst>
          </p:cNvPr>
          <p:cNvSpPr>
            <a:spLocks noGrp="1"/>
          </p:cNvSpPr>
          <p:nvPr>
            <p:ph type="body" sz="quarter" idx="10"/>
          </p:nvPr>
        </p:nvSpPr>
        <p:spPr>
          <a:xfrm>
            <a:off x="838200" y="1820863"/>
            <a:ext cx="5378349" cy="2565678"/>
          </a:xfrm>
        </p:spPr>
        <p:txBody>
          <a:bodyPr vert="horz" lIns="91440" tIns="45720" rIns="91440" bIns="45720" rtlCol="0" anchor="t">
            <a:noAutofit/>
          </a:bodyPr>
          <a:lstStyle/>
          <a:p>
            <a:pPr marL="0" indent="0">
              <a:buNone/>
            </a:pPr>
            <a:r>
              <a:rPr lang="en-US" sz="1600" dirty="0">
                <a:latin typeface="Roboto"/>
                <a:ea typeface="Roboto"/>
                <a:cs typeface="Roboto"/>
                <a:sym typeface="Wingdings" panose="05000000000000000000" pitchFamily="2" charset="2"/>
              </a:rPr>
              <a:t></a:t>
            </a:r>
            <a:r>
              <a:rPr lang="en-US" sz="1600" dirty="0">
                <a:latin typeface="Roboto"/>
                <a:ea typeface="Roboto"/>
                <a:cs typeface="Roboto"/>
              </a:rPr>
              <a:t> Enactus Canada lance </a:t>
            </a:r>
            <a:r>
              <a:rPr lang="en-US" sz="1600" err="1">
                <a:latin typeface="Roboto"/>
                <a:ea typeface="Roboto"/>
                <a:cs typeface="Roboto"/>
              </a:rPr>
              <a:t>une</a:t>
            </a:r>
            <a:r>
              <a:rPr lang="en-US" sz="1600" dirty="0">
                <a:latin typeface="Roboto"/>
                <a:ea typeface="Roboto"/>
                <a:cs typeface="Roboto"/>
              </a:rPr>
              <a:t> </a:t>
            </a:r>
            <a:r>
              <a:rPr lang="en-US" sz="1600" b="1" dirty="0">
                <a:latin typeface="Roboto"/>
                <a:ea typeface="Roboto"/>
                <a:cs typeface="Roboto"/>
              </a:rPr>
              <a:t>nouvelle </a:t>
            </a:r>
            <a:r>
              <a:rPr lang="en-US" sz="1600" dirty="0">
                <a:latin typeface="Roboto"/>
                <a:ea typeface="Roboto"/>
                <a:cs typeface="Roboto"/>
              </a:rPr>
              <a:t>initiative </a:t>
            </a:r>
            <a:r>
              <a:rPr lang="en-US" sz="1600" err="1">
                <a:latin typeface="Roboto"/>
                <a:ea typeface="Roboto"/>
                <a:cs typeface="Roboto"/>
              </a:rPr>
              <a:t>nationale</a:t>
            </a:r>
            <a:r>
              <a:rPr lang="en-US" sz="1600" dirty="0">
                <a:latin typeface="Roboto"/>
                <a:ea typeface="Roboto"/>
                <a:cs typeface="Roboto"/>
              </a:rPr>
              <a:t> pour </a:t>
            </a:r>
            <a:r>
              <a:rPr lang="en-US" sz="1600" err="1">
                <a:latin typeface="Roboto"/>
                <a:ea typeface="Roboto"/>
                <a:cs typeface="Roboto"/>
              </a:rPr>
              <a:t>permettre</a:t>
            </a:r>
            <a:r>
              <a:rPr lang="en-US" sz="1600" dirty="0">
                <a:latin typeface="Roboto"/>
                <a:ea typeface="Roboto"/>
                <a:cs typeface="Roboto"/>
              </a:rPr>
              <a:t> aux </a:t>
            </a:r>
            <a:r>
              <a:rPr lang="en-US" sz="1600" err="1">
                <a:latin typeface="Roboto"/>
                <a:ea typeface="Roboto"/>
                <a:cs typeface="Roboto"/>
              </a:rPr>
              <a:t>étudiants</a:t>
            </a:r>
            <a:r>
              <a:rPr lang="en-US" sz="1600" dirty="0">
                <a:latin typeface="Roboto"/>
                <a:ea typeface="Roboto"/>
                <a:cs typeface="Roboto"/>
              </a:rPr>
              <a:t> </a:t>
            </a:r>
            <a:r>
              <a:rPr lang="en-US" sz="1600" err="1">
                <a:latin typeface="Roboto"/>
                <a:ea typeface="Roboto"/>
                <a:cs typeface="Roboto"/>
              </a:rPr>
              <a:t>postsecondaires</a:t>
            </a:r>
            <a:r>
              <a:rPr lang="en-US" sz="1600" dirty="0">
                <a:latin typeface="Roboto"/>
                <a:ea typeface="Roboto"/>
                <a:cs typeface="Roboto"/>
              </a:rPr>
              <a:t> de </a:t>
            </a:r>
            <a:r>
              <a:rPr lang="en-US" sz="1600" b="1" err="1">
                <a:latin typeface="Roboto"/>
                <a:ea typeface="Roboto"/>
                <a:cs typeface="Roboto"/>
              </a:rPr>
              <a:t>créer</a:t>
            </a:r>
            <a:r>
              <a:rPr lang="en-US" sz="1600" b="1" dirty="0">
                <a:latin typeface="Roboto"/>
                <a:ea typeface="Roboto"/>
                <a:cs typeface="Roboto"/>
              </a:rPr>
              <a:t> des </a:t>
            </a:r>
            <a:r>
              <a:rPr lang="en-US" sz="1600" b="1" err="1">
                <a:latin typeface="Roboto"/>
                <a:ea typeface="Roboto"/>
                <a:cs typeface="Roboto"/>
              </a:rPr>
              <a:t>entreprises</a:t>
            </a:r>
            <a:r>
              <a:rPr lang="en-US" sz="1600" b="1" dirty="0">
                <a:latin typeface="Roboto"/>
                <a:ea typeface="Roboto"/>
                <a:cs typeface="Roboto"/>
              </a:rPr>
              <a:t> </a:t>
            </a:r>
            <a:r>
              <a:rPr lang="en-US" sz="1600" b="1" err="1">
                <a:latin typeface="Roboto"/>
                <a:ea typeface="Roboto"/>
                <a:cs typeface="Roboto"/>
              </a:rPr>
              <a:t>sociales</a:t>
            </a:r>
            <a:r>
              <a:rPr lang="en-US" sz="1600" b="1" dirty="0">
                <a:latin typeface="Roboto"/>
                <a:ea typeface="Roboto"/>
                <a:cs typeface="Roboto"/>
              </a:rPr>
              <a:t> </a:t>
            </a:r>
            <a:r>
              <a:rPr lang="en-US" sz="1600" b="1" err="1">
                <a:latin typeface="Roboto"/>
                <a:ea typeface="Roboto"/>
                <a:cs typeface="Roboto"/>
              </a:rPr>
              <a:t>innovantes</a:t>
            </a:r>
            <a:r>
              <a:rPr lang="en-US" sz="1600" dirty="0">
                <a:latin typeface="Roboto"/>
                <a:ea typeface="Roboto"/>
                <a:cs typeface="Roboto"/>
              </a:rPr>
              <a:t> </a:t>
            </a:r>
            <a:r>
              <a:rPr lang="en-US" sz="1600" err="1">
                <a:latin typeface="Roboto"/>
                <a:ea typeface="Roboto"/>
                <a:cs typeface="Roboto"/>
              </a:rPr>
              <a:t>répondant</a:t>
            </a:r>
            <a:r>
              <a:rPr lang="en-US" sz="1600" dirty="0">
                <a:latin typeface="Roboto"/>
                <a:ea typeface="Roboto"/>
                <a:cs typeface="Roboto"/>
              </a:rPr>
              <a:t> à des </a:t>
            </a:r>
            <a:r>
              <a:rPr lang="en-US" sz="1600" err="1">
                <a:latin typeface="Roboto"/>
                <a:ea typeface="Roboto"/>
                <a:cs typeface="Roboto"/>
              </a:rPr>
              <a:t>défis</a:t>
            </a:r>
            <a:r>
              <a:rPr lang="en-US" sz="1600" dirty="0">
                <a:latin typeface="Roboto"/>
                <a:ea typeface="Roboto"/>
                <a:cs typeface="Roboto"/>
              </a:rPr>
              <a:t> </a:t>
            </a:r>
            <a:r>
              <a:rPr lang="en-US" sz="1600" b="1" err="1">
                <a:latin typeface="Roboto"/>
                <a:ea typeface="Roboto"/>
                <a:cs typeface="Roboto"/>
              </a:rPr>
              <a:t>sociaux</a:t>
            </a:r>
            <a:r>
              <a:rPr lang="en-US" sz="1600" b="1" dirty="0">
                <a:latin typeface="Roboto"/>
                <a:ea typeface="Roboto"/>
                <a:cs typeface="Roboto"/>
              </a:rPr>
              <a:t> et </a:t>
            </a:r>
            <a:r>
              <a:rPr lang="en-US" sz="1600" b="1" err="1">
                <a:latin typeface="Roboto"/>
                <a:ea typeface="Roboto"/>
                <a:cs typeface="Roboto"/>
              </a:rPr>
              <a:t>environnementaux</a:t>
            </a:r>
            <a:r>
              <a:rPr lang="en-US" sz="1600" dirty="0">
                <a:latin typeface="Roboto"/>
                <a:ea typeface="Roboto"/>
                <a:cs typeface="Roboto"/>
              </a:rPr>
              <a:t> </a:t>
            </a:r>
            <a:r>
              <a:rPr lang="en-US" sz="1600" err="1">
                <a:latin typeface="Roboto"/>
                <a:ea typeface="Roboto"/>
                <a:cs typeface="Roboto"/>
              </a:rPr>
              <a:t>urgents</a:t>
            </a:r>
            <a:r>
              <a:rPr lang="en-US" sz="1600" dirty="0">
                <a:latin typeface="Roboto"/>
                <a:ea typeface="Roboto"/>
                <a:cs typeface="Roboto"/>
              </a:rPr>
              <a:t> dans </a:t>
            </a:r>
            <a:r>
              <a:rPr lang="en-US" sz="1600" err="1">
                <a:latin typeface="Roboto"/>
                <a:ea typeface="Roboto"/>
                <a:cs typeface="Roboto"/>
              </a:rPr>
              <a:t>leurs</a:t>
            </a:r>
            <a:r>
              <a:rPr lang="en-US" sz="1600" dirty="0">
                <a:latin typeface="Roboto"/>
                <a:ea typeface="Roboto"/>
                <a:cs typeface="Roboto"/>
              </a:rPr>
              <a:t> </a:t>
            </a:r>
            <a:r>
              <a:rPr lang="en-US" sz="1600">
                <a:latin typeface="Roboto"/>
                <a:ea typeface="Roboto"/>
                <a:cs typeface="Roboto"/>
              </a:rPr>
              <a:t>communautés.. </a:t>
            </a:r>
            <a:endParaRPr lang="en-US" sz="1600" dirty="0">
              <a:latin typeface="Roboto"/>
              <a:ea typeface="Roboto"/>
              <a:cs typeface="Roboto"/>
            </a:endParaRPr>
          </a:p>
          <a:p>
            <a:pPr marL="0" indent="0">
              <a:buNone/>
            </a:pPr>
            <a:r>
              <a:rPr lang="en-US" sz="1600" dirty="0">
                <a:latin typeface="Roboto"/>
                <a:ea typeface="Roboto"/>
                <a:cs typeface="Roboto"/>
                <a:sym typeface="Wingdings" panose="05000000000000000000" pitchFamily="2" charset="2"/>
              </a:rPr>
              <a:t></a:t>
            </a:r>
            <a:r>
              <a:rPr lang="en-US" sz="1600" dirty="0">
                <a:latin typeface="Roboto"/>
                <a:ea typeface="Roboto"/>
                <a:cs typeface="Roboto"/>
              </a:rPr>
              <a:t>Grâce à </a:t>
            </a:r>
            <a:r>
              <a:rPr lang="en-US" sz="1600" err="1">
                <a:latin typeface="Roboto"/>
                <a:ea typeface="Roboto"/>
                <a:cs typeface="Roboto"/>
              </a:rPr>
              <a:t>cet</a:t>
            </a:r>
            <a:r>
              <a:rPr lang="en-US" sz="1600" dirty="0">
                <a:latin typeface="Roboto"/>
                <a:ea typeface="Roboto"/>
                <a:cs typeface="Roboto"/>
              </a:rPr>
              <a:t> </a:t>
            </a:r>
            <a:r>
              <a:rPr lang="en-US" sz="1600" err="1">
                <a:latin typeface="Roboto"/>
                <a:ea typeface="Roboto"/>
                <a:cs typeface="Roboto"/>
              </a:rPr>
              <a:t>accélérateur</a:t>
            </a:r>
            <a:r>
              <a:rPr lang="en-US" sz="1600" dirty="0">
                <a:latin typeface="Roboto"/>
                <a:ea typeface="Roboto"/>
                <a:cs typeface="Roboto"/>
              </a:rPr>
              <a:t>, les équipes </a:t>
            </a:r>
            <a:r>
              <a:rPr lang="en-US" sz="1600" err="1">
                <a:latin typeface="Roboto"/>
                <a:ea typeface="Roboto"/>
                <a:cs typeface="Roboto"/>
              </a:rPr>
              <a:t>étudiantes</a:t>
            </a:r>
            <a:r>
              <a:rPr lang="en-US" sz="1600" dirty="0">
                <a:latin typeface="Roboto"/>
                <a:ea typeface="Roboto"/>
                <a:cs typeface="Roboto"/>
              </a:rPr>
              <a:t> </a:t>
            </a:r>
            <a:r>
              <a:rPr lang="en-US" sz="1600" err="1">
                <a:latin typeface="Roboto"/>
                <a:ea typeface="Roboto"/>
                <a:cs typeface="Roboto"/>
              </a:rPr>
              <a:t>passeront</a:t>
            </a:r>
            <a:r>
              <a:rPr lang="en-US" sz="1600" dirty="0">
                <a:latin typeface="Roboto"/>
                <a:ea typeface="Roboto"/>
                <a:cs typeface="Roboto"/>
              </a:rPr>
              <a:t> de </a:t>
            </a:r>
            <a:r>
              <a:rPr lang="en-US" sz="1600" b="1" dirty="0">
                <a:latin typeface="Roboto"/>
                <a:ea typeface="Roboto"/>
                <a:cs typeface="Roboto"/>
              </a:rPr>
              <a:t>l’idéation au lancement</a:t>
            </a:r>
            <a:r>
              <a:rPr lang="en-US" sz="1600" dirty="0">
                <a:latin typeface="Roboto"/>
                <a:ea typeface="Roboto"/>
                <a:cs typeface="Roboto"/>
              </a:rPr>
              <a:t> avec </a:t>
            </a:r>
            <a:r>
              <a:rPr lang="en-US" sz="1600" i="1" dirty="0">
                <a:latin typeface="Roboto"/>
                <a:ea typeface="Roboto"/>
                <a:cs typeface="Roboto"/>
              </a:rPr>
              <a:t>le soutien de formations ciblées, d’un mentorat personnalisé et d’un accès aux ressources essentielles.</a:t>
            </a:r>
          </a:p>
        </p:txBody>
      </p:sp>
      <p:pic>
        <p:nvPicPr>
          <p:cNvPr id="11" name="Picture 10" descr="A person in a suit giving a thumbs up&#10;&#10;AI-generated content may be incorrect.">
            <a:extLst>
              <a:ext uri="{FF2B5EF4-FFF2-40B4-BE49-F238E27FC236}">
                <a16:creationId xmlns:a16="http://schemas.microsoft.com/office/drawing/2014/main" id="{3621C46D-2431-E54A-3BDE-95FC135B5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3570" y="1737746"/>
            <a:ext cx="5070589" cy="3382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6BDAD29E-CF49-9DFD-1E0B-C80541613636}"/>
              </a:ext>
            </a:extLst>
          </p:cNvPr>
          <p:cNvSpPr txBox="1"/>
          <p:nvPr/>
        </p:nvSpPr>
        <p:spPr>
          <a:xfrm>
            <a:off x="6843570" y="5312986"/>
            <a:ext cx="5070589" cy="738664"/>
          </a:xfrm>
          <a:prstGeom prst="rect">
            <a:avLst/>
          </a:prstGeom>
          <a:noFill/>
        </p:spPr>
        <p:txBody>
          <a:bodyPr wrap="square" lIns="91440" tIns="45720" rIns="91440" bIns="45720" rtlCol="0" anchor="t">
            <a:spAutoFit/>
          </a:bodyPr>
          <a:lstStyle/>
          <a:p>
            <a:pPr algn="ctr"/>
            <a:r>
              <a:rPr lang="en-US" sz="1400">
                <a:latin typeface="Roboto"/>
                <a:ea typeface="Roboto"/>
                <a:cs typeface="Roboto"/>
              </a:rPr>
              <a:t>Si vous lisez ceci, il n’y a pas encore de photos de ce défi, alors voici une photo de Sohaib qui vous encourage pour le moral</a:t>
            </a:r>
            <a:endParaRPr lang="en-US"/>
          </a:p>
        </p:txBody>
      </p:sp>
      <p:sp>
        <p:nvSpPr>
          <p:cNvPr id="4" name="Rectangle 3">
            <a:extLst>
              <a:ext uri="{FF2B5EF4-FFF2-40B4-BE49-F238E27FC236}">
                <a16:creationId xmlns:a16="http://schemas.microsoft.com/office/drawing/2014/main" id="{CA91016F-E60B-9ABD-0887-30E512025F24}"/>
              </a:ext>
            </a:extLst>
          </p:cNvPr>
          <p:cNvSpPr/>
          <p:nvPr/>
        </p:nvSpPr>
        <p:spPr>
          <a:xfrm>
            <a:off x="1328942" y="4508804"/>
            <a:ext cx="4288972" cy="1608364"/>
          </a:xfrm>
          <a:prstGeom prst="rect">
            <a:avLst/>
          </a:prstGeom>
          <a:solidFill>
            <a:srgbClr val="FFC22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rgbClr val="000000"/>
                </a:solidFill>
                <a:latin typeface="Roboto"/>
                <a:ea typeface="Roboto"/>
                <a:cs typeface="Roboto"/>
              </a:rPr>
              <a:t>12 semaines, 10 équipes dans la 1ère cohorte</a:t>
            </a:r>
            <a:endParaRPr lang="en-US" sz="1600">
              <a:ea typeface="Calibri"/>
              <a:cs typeface="Calibri"/>
            </a:endParaRPr>
          </a:p>
          <a:p>
            <a:pPr algn="ctr"/>
            <a:r>
              <a:rPr lang="en-US" sz="1600">
                <a:solidFill>
                  <a:srgbClr val="000000"/>
                </a:solidFill>
                <a:latin typeface="Roboto"/>
                <a:ea typeface="Roboto"/>
                <a:cs typeface="Roboto"/>
              </a:rPr>
              <a:t>Opportunités de mentorat</a:t>
            </a:r>
            <a:endParaRPr lang="en-US" sz="1600">
              <a:ea typeface="Calibri"/>
              <a:cs typeface="Calibri"/>
            </a:endParaRPr>
          </a:p>
          <a:p>
            <a:pPr algn="ctr"/>
            <a:r>
              <a:rPr lang="en-US" sz="1600" i="1" dirty="0">
                <a:solidFill>
                  <a:srgbClr val="000000"/>
                </a:solidFill>
                <a:latin typeface="Roboto"/>
                <a:ea typeface="Roboto"/>
                <a:cs typeface="Roboto"/>
              </a:rPr>
              <a:t>$1,500 </a:t>
            </a:r>
            <a:r>
              <a:rPr lang="en-US" sz="1600">
                <a:solidFill>
                  <a:srgbClr val="000000"/>
                </a:solidFill>
                <a:latin typeface="Roboto"/>
                <a:ea typeface="Roboto"/>
                <a:cs typeface="Roboto"/>
              </a:rPr>
              <a:t>versés d’avance</a:t>
            </a:r>
          </a:p>
          <a:p>
            <a:pPr algn="ctr"/>
            <a:r>
              <a:rPr lang="en-US" sz="1600">
                <a:solidFill>
                  <a:srgbClr val="000000"/>
                </a:solidFill>
                <a:latin typeface="Roboto"/>
                <a:ea typeface="Roboto"/>
                <a:cs typeface="Roboto"/>
              </a:rPr>
              <a:t>Concours de pitch pour un fonds de </a:t>
            </a:r>
            <a:r>
              <a:rPr lang="en-US" sz="1600" i="1">
                <a:solidFill>
                  <a:srgbClr val="000000"/>
                </a:solidFill>
                <a:latin typeface="Roboto"/>
                <a:ea typeface="Roboto"/>
                <a:cs typeface="Roboto"/>
              </a:rPr>
              <a:t>$50, 000</a:t>
            </a:r>
            <a:endParaRPr lang="en-US" sz="1600" i="1" dirty="0">
              <a:solidFill>
                <a:srgbClr val="000000"/>
              </a:solidFill>
              <a:latin typeface="Roboto"/>
              <a:ea typeface="Roboto"/>
              <a:cs typeface="Roboto"/>
            </a:endParaRPr>
          </a:p>
        </p:txBody>
      </p:sp>
    </p:spTree>
    <p:extLst>
      <p:ext uri="{BB962C8B-B14F-4D97-AF65-F5344CB8AC3E}">
        <p14:creationId xmlns:p14="http://schemas.microsoft.com/office/powerpoint/2010/main" val="3134866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5F5F55-7FD1-6460-4EF3-50A7A60456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B67B1F-6374-FC0C-E5CA-8D4A4F3601EE}"/>
              </a:ext>
            </a:extLst>
          </p:cNvPr>
          <p:cNvSpPr txBox="1"/>
          <p:nvPr/>
        </p:nvSpPr>
        <p:spPr>
          <a:xfrm>
            <a:off x="1395412" y="2829515"/>
            <a:ext cx="9401175" cy="1200329"/>
          </a:xfrm>
          <a:prstGeom prst="rect">
            <a:avLst/>
          </a:prstGeom>
          <a:noFill/>
        </p:spPr>
        <p:txBody>
          <a:bodyPr wrap="square" lIns="91440" tIns="45720" rIns="91440" bIns="45720" rtlCol="0" anchor="t">
            <a:spAutoFit/>
          </a:bodyPr>
          <a:lstStyle/>
          <a:p>
            <a:pPr algn="ctr"/>
            <a:r>
              <a:rPr lang="en-US" sz="7200">
                <a:solidFill>
                  <a:srgbClr val="000000"/>
                </a:solidFill>
                <a:latin typeface="Knockout 28 Junior Feathrwt"/>
                <a:ea typeface="+mn-lt"/>
                <a:cs typeface="+mn-lt"/>
              </a:rPr>
              <a:t>Soutien supplémentaire</a:t>
            </a:r>
            <a:endParaRPr lang="en-US">
              <a:solidFill>
                <a:srgbClr val="000000"/>
              </a:solidFill>
              <a:latin typeface="Knockout 28 Junior Feathrwt"/>
            </a:endParaRPr>
          </a:p>
        </p:txBody>
      </p:sp>
    </p:spTree>
    <p:extLst>
      <p:ext uri="{BB962C8B-B14F-4D97-AF65-F5344CB8AC3E}">
        <p14:creationId xmlns:p14="http://schemas.microsoft.com/office/powerpoint/2010/main" val="245327122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6">
            <a:extLst>
              <a:ext uri="{FF2B5EF4-FFF2-40B4-BE49-F238E27FC236}">
                <a16:creationId xmlns:a16="http://schemas.microsoft.com/office/drawing/2014/main" id="{87D088CE-61F8-4693-947F-826CD836A482}"/>
              </a:ext>
            </a:extLst>
          </p:cNvPr>
          <p:cNvSpPr txBox="1">
            <a:spLocks/>
          </p:cNvSpPr>
          <p:nvPr/>
        </p:nvSpPr>
        <p:spPr>
          <a:xfrm>
            <a:off x="530146" y="1099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a:solidFill>
                  <a:srgbClr val="515656"/>
                </a:solidFill>
                <a:latin typeface="Knockout 28 Junior Feathrwt" panose="02000506020000020004"/>
              </a:rPr>
              <a:t>Ressources pour les équipes</a:t>
            </a:r>
            <a:endParaRPr lang="en-CA" sz="5400">
              <a:solidFill>
                <a:srgbClr val="515656"/>
              </a:solidFill>
              <a:latin typeface="Knockout 28 Junior Feathrwt" panose="02000506020000020004"/>
            </a:endParaRPr>
          </a:p>
        </p:txBody>
      </p:sp>
      <p:sp>
        <p:nvSpPr>
          <p:cNvPr id="25" name="Rectangle 24">
            <a:extLst>
              <a:ext uri="{FF2B5EF4-FFF2-40B4-BE49-F238E27FC236}">
                <a16:creationId xmlns:a16="http://schemas.microsoft.com/office/drawing/2014/main" id="{42673F0C-6A02-4E0B-AAA6-1BBA13DF4911}"/>
              </a:ext>
            </a:extLst>
          </p:cNvPr>
          <p:cNvSpPr/>
          <p:nvPr/>
        </p:nvSpPr>
        <p:spPr>
          <a:xfrm>
            <a:off x="530146" y="1423904"/>
            <a:ext cx="6461833" cy="5016758"/>
          </a:xfrm>
          <a:prstGeom prst="rect">
            <a:avLst/>
          </a:prstGeom>
        </p:spPr>
        <p:txBody>
          <a:bodyPr wrap="square" lIns="91440" tIns="45720" rIns="91440" bIns="45720" anchor="t">
            <a:spAutoFit/>
          </a:bodyPr>
          <a:lstStyle/>
          <a:p>
            <a:r>
              <a:rPr lang="en-US" sz="2000" b="1" err="1">
                <a:solidFill>
                  <a:srgbClr val="515656"/>
                </a:solidFill>
                <a:latin typeface="Roboto"/>
                <a:ea typeface="Roboto Condensed"/>
                <a:cs typeface="Roboto Condensed"/>
              </a:rPr>
              <a:t>Ressources</a:t>
            </a:r>
            <a:r>
              <a:rPr lang="en-US" sz="2000" b="1" dirty="0">
                <a:solidFill>
                  <a:srgbClr val="515656"/>
                </a:solidFill>
                <a:latin typeface="Roboto"/>
                <a:ea typeface="Roboto Condensed"/>
                <a:cs typeface="Roboto Condensed"/>
              </a:rPr>
              <a:t> pour les équipes</a:t>
            </a:r>
          </a:p>
          <a:p>
            <a:r>
              <a:rPr lang="en-US" sz="2000" dirty="0">
                <a:solidFill>
                  <a:srgbClr val="515656"/>
                </a:solidFill>
                <a:latin typeface="Roboto"/>
                <a:ea typeface="Roboto Condensed"/>
                <a:cs typeface="Roboto Condensed"/>
              </a:rPr>
              <a:t>	</a:t>
            </a:r>
            <a:r>
              <a:rPr lang="en-US" sz="2000" err="1">
                <a:solidFill>
                  <a:srgbClr val="515656"/>
                </a:solidFill>
                <a:latin typeface="Roboto"/>
                <a:ea typeface="Roboto Condensed"/>
                <a:cs typeface="Roboto Condensed"/>
              </a:rPr>
              <a:t>Stratégies</a:t>
            </a:r>
            <a:r>
              <a:rPr lang="en-US" sz="2000" dirty="0">
                <a:solidFill>
                  <a:srgbClr val="515656"/>
                </a:solidFill>
                <a:latin typeface="Roboto"/>
                <a:ea typeface="Roboto Condensed"/>
                <a:cs typeface="Roboto Condensed"/>
              </a:rPr>
              <a:t> de </a:t>
            </a:r>
            <a:r>
              <a:rPr lang="en-US" sz="2000" err="1">
                <a:solidFill>
                  <a:srgbClr val="515656"/>
                </a:solidFill>
                <a:latin typeface="Roboto"/>
                <a:ea typeface="Roboto Condensed"/>
                <a:cs typeface="Roboto Condensed"/>
              </a:rPr>
              <a:t>présentation</a:t>
            </a:r>
            <a:r>
              <a:rPr lang="en-US" sz="2000" dirty="0">
                <a:solidFill>
                  <a:srgbClr val="515656"/>
                </a:solidFill>
                <a:latin typeface="Roboto"/>
                <a:ea typeface="Roboto Condensed"/>
                <a:cs typeface="Roboto Condensed"/>
              </a:rPr>
              <a:t> technique</a:t>
            </a:r>
          </a:p>
          <a:p>
            <a:r>
              <a:rPr lang="en-US" sz="2000" dirty="0">
                <a:solidFill>
                  <a:srgbClr val="515656"/>
                </a:solidFill>
                <a:latin typeface="Roboto"/>
                <a:ea typeface="Roboto Condensed"/>
                <a:cs typeface="Roboto Condensed"/>
              </a:rPr>
              <a:t>	Comment créer une présentation Enactus avec PowerPoint</a:t>
            </a:r>
          </a:p>
          <a:p>
            <a:r>
              <a:rPr lang="en-US" sz="2000" dirty="0">
                <a:solidFill>
                  <a:srgbClr val="515656"/>
                </a:solidFill>
                <a:latin typeface="Roboto"/>
                <a:ea typeface="Roboto Condensed"/>
                <a:cs typeface="Roboto Condensed"/>
              </a:rPr>
              <a:t>	Enactus Canada Marketing Hub!</a:t>
            </a:r>
          </a:p>
          <a:p>
            <a:r>
              <a:rPr lang="en-US" sz="2000" dirty="0">
                <a:solidFill>
                  <a:srgbClr val="515656"/>
                </a:solidFill>
                <a:latin typeface="Roboto"/>
                <a:ea typeface="Roboto Condensed"/>
                <a:cs typeface="Roboto Condensed"/>
              </a:rPr>
              <a:t>	Définitions de </a:t>
            </a:r>
            <a:r>
              <a:rPr lang="en-US" sz="2000" err="1">
                <a:solidFill>
                  <a:srgbClr val="515656"/>
                </a:solidFill>
                <a:latin typeface="Roboto"/>
                <a:ea typeface="Roboto Condensed"/>
                <a:cs typeface="Roboto Condensed"/>
              </a:rPr>
              <a:t>l’impact</a:t>
            </a:r>
            <a:r>
              <a:rPr lang="en-US" sz="2000" dirty="0">
                <a:solidFill>
                  <a:srgbClr val="515656"/>
                </a:solidFill>
                <a:latin typeface="Roboto"/>
                <a:ea typeface="Roboto Condensed"/>
                <a:cs typeface="Roboto Condensed"/>
              </a:rPr>
              <a:t> direct vs indirect</a:t>
            </a:r>
            <a:endParaRPr lang="en-US" sz="2000" dirty="0">
              <a:solidFill>
                <a:srgbClr val="515656"/>
              </a:solidFill>
              <a:latin typeface="Roboto"/>
              <a:ea typeface="Roboto Condensed" panose="02000000000000000000" pitchFamily="2" charset="0"/>
              <a:cs typeface="Roboto Condensed" panose="02000000000000000000" pitchFamily="2" charset="0"/>
            </a:endParaRPr>
          </a:p>
          <a:p>
            <a:r>
              <a:rPr lang="en-US" sz="2000" dirty="0">
                <a:solidFill>
                  <a:srgbClr val="515656"/>
                </a:solidFill>
                <a:latin typeface="Roboto"/>
                <a:ea typeface="Roboto Condensed"/>
                <a:cs typeface="Roboto Condensed"/>
              </a:rPr>
              <a:t>	</a:t>
            </a:r>
            <a:r>
              <a:rPr lang="en-US" sz="2000" err="1">
                <a:solidFill>
                  <a:srgbClr val="515656"/>
                </a:solidFill>
                <a:latin typeface="Roboto"/>
                <a:ea typeface="Roboto Condensed"/>
                <a:cs typeface="Roboto Condensed"/>
              </a:rPr>
              <a:t>Exemple</a:t>
            </a:r>
            <a:r>
              <a:rPr lang="en-US" sz="2000" dirty="0">
                <a:solidFill>
                  <a:srgbClr val="515656"/>
                </a:solidFill>
                <a:latin typeface="Roboto"/>
                <a:ea typeface="Roboto Condensed"/>
                <a:cs typeface="Roboto Condensed"/>
              </a:rPr>
              <a:t> de rapport </a:t>
            </a:r>
            <a:r>
              <a:rPr lang="en-US" sz="2000" err="1">
                <a:solidFill>
                  <a:srgbClr val="515656"/>
                </a:solidFill>
                <a:latin typeface="Roboto"/>
                <a:ea typeface="Roboto Condensed"/>
                <a:cs typeface="Roboto Condensed"/>
              </a:rPr>
              <a:t>annuel</a:t>
            </a:r>
            <a:endParaRPr lang="en-US" sz="2000" err="1">
              <a:solidFill>
                <a:srgbClr val="515656"/>
              </a:solidFill>
              <a:latin typeface="Roboto"/>
              <a:ea typeface="Roboto Condensed" panose="02000000000000000000" pitchFamily="2" charset="0"/>
              <a:cs typeface="Roboto Condensed" panose="02000000000000000000" pitchFamily="2" charset="0"/>
            </a:endParaRPr>
          </a:p>
          <a:p>
            <a:r>
              <a:rPr lang="en-US" sz="2000" dirty="0">
                <a:solidFill>
                  <a:srgbClr val="515656"/>
                </a:solidFill>
                <a:latin typeface="Roboto"/>
                <a:ea typeface="Roboto Condensed"/>
                <a:cs typeface="Roboto Condensed"/>
              </a:rPr>
              <a:t>	</a:t>
            </a:r>
            <a:r>
              <a:rPr lang="en-US" sz="2000" err="1">
                <a:solidFill>
                  <a:srgbClr val="515656"/>
                </a:solidFill>
                <a:latin typeface="Roboto"/>
                <a:ea typeface="Roboto Condensed"/>
                <a:cs typeface="Roboto Condensed"/>
              </a:rPr>
              <a:t>Modèle</a:t>
            </a:r>
            <a:r>
              <a:rPr lang="en-US" sz="2000" dirty="0">
                <a:solidFill>
                  <a:srgbClr val="515656"/>
                </a:solidFill>
                <a:latin typeface="Roboto"/>
                <a:ea typeface="Roboto Condensed"/>
                <a:cs typeface="Roboto Condensed"/>
              </a:rPr>
              <a:t> </a:t>
            </a:r>
            <a:r>
              <a:rPr lang="en-US" sz="2000" err="1">
                <a:solidFill>
                  <a:srgbClr val="515656"/>
                </a:solidFill>
                <a:latin typeface="Roboto"/>
                <a:ea typeface="Roboto Condensed"/>
                <a:cs typeface="Roboto Condensed"/>
              </a:rPr>
              <a:t>d’évaluation</a:t>
            </a:r>
            <a:r>
              <a:rPr lang="en-US" sz="2000" dirty="0">
                <a:solidFill>
                  <a:srgbClr val="515656"/>
                </a:solidFill>
                <a:latin typeface="Roboto"/>
                <a:ea typeface="Roboto Condensed"/>
                <a:cs typeface="Roboto Condensed"/>
              </a:rPr>
              <a:t> des </a:t>
            </a:r>
            <a:r>
              <a:rPr lang="en-US" sz="2000" err="1">
                <a:solidFill>
                  <a:srgbClr val="515656"/>
                </a:solidFill>
                <a:latin typeface="Roboto"/>
                <a:ea typeface="Roboto Condensed"/>
                <a:cs typeface="Roboto Condensed"/>
              </a:rPr>
              <a:t>besoins</a:t>
            </a:r>
            <a:endParaRPr lang="en-US" sz="2000" err="1">
              <a:solidFill>
                <a:srgbClr val="515656"/>
              </a:solidFill>
              <a:latin typeface="Roboto"/>
              <a:ea typeface="Roboto Condensed" panose="02000000000000000000" pitchFamily="2" charset="0"/>
              <a:cs typeface="Roboto Condensed" panose="02000000000000000000" pitchFamily="2" charset="0"/>
            </a:endParaRPr>
          </a:p>
          <a:p>
            <a:r>
              <a:rPr lang="en-US" sz="2000" dirty="0">
                <a:solidFill>
                  <a:srgbClr val="515656"/>
                </a:solidFill>
                <a:latin typeface="Roboto"/>
                <a:ea typeface="Roboto Condensed"/>
                <a:cs typeface="Roboto Condensed"/>
              </a:rPr>
              <a:t>	ET BIEN PLUS ENCORE !</a:t>
            </a:r>
          </a:p>
          <a:p>
            <a:endParaRPr lang="en-US" sz="2000" dirty="0">
              <a:solidFill>
                <a:srgbClr val="515656"/>
              </a:solidFill>
              <a:latin typeface="Roboto"/>
              <a:ea typeface="Roboto Condensed" panose="02000000000000000000" pitchFamily="2" charset="0"/>
              <a:cs typeface="Roboto Condensed" panose="02000000000000000000" pitchFamily="2" charset="0"/>
            </a:endParaRPr>
          </a:p>
          <a:p>
            <a:r>
              <a:rPr lang="en-US" sz="2000" err="1">
                <a:solidFill>
                  <a:srgbClr val="515656"/>
                </a:solidFill>
                <a:latin typeface="Roboto"/>
                <a:ea typeface="Roboto Condensed"/>
                <a:cs typeface="Roboto Condensed"/>
              </a:rPr>
              <a:t>Découvrez</a:t>
            </a:r>
            <a:r>
              <a:rPr lang="en-US" sz="2000" dirty="0">
                <a:solidFill>
                  <a:srgbClr val="515656"/>
                </a:solidFill>
                <a:latin typeface="Roboto"/>
                <a:ea typeface="Roboto Condensed"/>
                <a:cs typeface="Roboto Condensed"/>
              </a:rPr>
              <a:t>-les </a:t>
            </a:r>
            <a:r>
              <a:rPr lang="en-US" sz="2000" dirty="0">
                <a:solidFill>
                  <a:schemeClr val="accent5"/>
                </a:solidFill>
                <a:latin typeface="Roboto"/>
                <a:ea typeface="Roboto Condensed"/>
                <a:cs typeface="Roboto Condensed"/>
                <a:hlinkClick r:id="rId3">
                  <a:extLst>
                    <a:ext uri="{A12FA001-AC4F-418D-AE19-62706E023703}">
                      <ahyp:hlinkClr xmlns:ahyp="http://schemas.microsoft.com/office/drawing/2018/hyperlinkcolor" val="tx"/>
                    </a:ext>
                  </a:extLst>
                </a:hlinkClick>
              </a:rPr>
              <a:t>ici</a:t>
            </a:r>
            <a:endParaRPr lang="en-US" sz="2000">
              <a:solidFill>
                <a:schemeClr val="accent5"/>
              </a:solidFill>
              <a:latin typeface="Roboto"/>
              <a:ea typeface="Roboto Condensed"/>
              <a:cs typeface="Roboto Condensed"/>
            </a:endParaRPr>
          </a:p>
          <a:p>
            <a:pPr marL="742950" lvl="1" indent="-285750">
              <a:buFont typeface="Arial" panose="020B0604020202020204" pitchFamily="34" charset="0"/>
              <a:buChar char="•"/>
            </a:pPr>
            <a:endParaRPr lang="en-US" sz="2000" dirty="0">
              <a:solidFill>
                <a:schemeClr val="accent5"/>
              </a:solidFill>
              <a:latin typeface="Roboto"/>
              <a:ea typeface="Roboto Condensed" panose="02000000000000000000" pitchFamily="2" charset="0"/>
              <a:cs typeface="Roboto Condensed" panose="02000000000000000000" pitchFamily="2" charset="0"/>
            </a:endParaRPr>
          </a:p>
          <a:p>
            <a:r>
              <a:rPr lang="en-US" sz="2000" b="1" dirty="0">
                <a:solidFill>
                  <a:srgbClr val="515656"/>
                </a:solidFill>
                <a:latin typeface="Roboto"/>
                <a:ea typeface="Roboto Condensed"/>
                <a:cs typeface="Roboto Condensed"/>
              </a:rPr>
              <a:t>Manuel </a:t>
            </a:r>
            <a:r>
              <a:rPr lang="en-US" sz="2000" b="1" err="1">
                <a:solidFill>
                  <a:srgbClr val="515656"/>
                </a:solidFill>
                <a:latin typeface="Roboto"/>
                <a:ea typeface="Roboto Condensed"/>
                <a:cs typeface="Roboto Condensed"/>
              </a:rPr>
              <a:t>d’équipe</a:t>
            </a:r>
            <a:r>
              <a:rPr lang="en-US" sz="2000" b="1" dirty="0">
                <a:solidFill>
                  <a:srgbClr val="515656"/>
                </a:solidFill>
                <a:latin typeface="Roboto"/>
                <a:ea typeface="Roboto Condensed"/>
                <a:cs typeface="Roboto Condensed"/>
              </a:rPr>
              <a:t> </a:t>
            </a:r>
            <a:r>
              <a:rPr lang="en-US" sz="2000" b="1" err="1">
                <a:solidFill>
                  <a:srgbClr val="515656"/>
                </a:solidFill>
                <a:latin typeface="Roboto"/>
                <a:ea typeface="Roboto Condensed"/>
                <a:cs typeface="Roboto Condensed"/>
              </a:rPr>
              <a:t>renouvelé</a:t>
            </a:r>
            <a:r>
              <a:rPr lang="en-US" sz="2000" b="1" dirty="0">
                <a:solidFill>
                  <a:srgbClr val="515656"/>
                </a:solidFill>
                <a:latin typeface="Roboto"/>
                <a:ea typeface="Roboto Condensed"/>
                <a:cs typeface="Roboto Condensed"/>
              </a:rPr>
              <a:t>!</a:t>
            </a:r>
          </a:p>
          <a:p>
            <a:pPr marL="742950" lvl="1" indent="-285750">
              <a:buFont typeface="Arial" panose="020B0604020202020204" pitchFamily="34" charset="0"/>
              <a:buChar char="•"/>
            </a:pPr>
            <a:r>
              <a:rPr lang="en-US" sz="2000" err="1">
                <a:solidFill>
                  <a:srgbClr val="515656"/>
                </a:solidFill>
                <a:latin typeface="Roboto"/>
                <a:ea typeface="Roboto Condensed"/>
                <a:cs typeface="Roboto Condensed"/>
              </a:rPr>
              <a:t>Bientôt</a:t>
            </a:r>
            <a:r>
              <a:rPr lang="en-US" sz="2000" dirty="0">
                <a:solidFill>
                  <a:srgbClr val="515656"/>
                </a:solidFill>
                <a:latin typeface="Roboto"/>
                <a:ea typeface="Roboto Condensed"/>
                <a:cs typeface="Roboto Condensed"/>
              </a:rPr>
              <a:t> disponible!</a:t>
            </a:r>
          </a:p>
          <a:p>
            <a:pPr marL="285750" indent="-285750">
              <a:buFont typeface="Arial" panose="020B0604020202020204" pitchFamily="34" charset="0"/>
              <a:buChar char="•"/>
            </a:pPr>
            <a:endParaRPr lang="en-US" sz="2000" dirty="0">
              <a:solidFill>
                <a:srgbClr val="515656"/>
              </a:solidFill>
              <a:latin typeface="Roboto"/>
              <a:ea typeface="Roboto"/>
              <a:cs typeface="Roboto"/>
            </a:endParaRPr>
          </a:p>
          <a:p>
            <a:pPr marL="285750" indent="-285750">
              <a:buFont typeface="Arial" panose="020B0604020202020204" pitchFamily="34" charset="0"/>
              <a:buChar char="•"/>
            </a:pPr>
            <a:endParaRPr lang="en-US" sz="2000" dirty="0">
              <a:solidFill>
                <a:srgbClr val="515656"/>
              </a:solidFill>
              <a:latin typeface="Roboto"/>
              <a:ea typeface="Roboto"/>
              <a:cs typeface="Roboto"/>
            </a:endParaRPr>
          </a:p>
        </p:txBody>
      </p:sp>
      <p:pic>
        <p:nvPicPr>
          <p:cNvPr id="2" name="Picture 1" descr="A person talking to a person&#10;&#10;AI-generated content may be incorrect.">
            <a:extLst>
              <a:ext uri="{FF2B5EF4-FFF2-40B4-BE49-F238E27FC236}">
                <a16:creationId xmlns:a16="http://schemas.microsoft.com/office/drawing/2014/main" id="{D0CBBCAF-8CCE-197B-5024-8877EE412994}"/>
              </a:ext>
            </a:extLst>
          </p:cNvPr>
          <p:cNvPicPr>
            <a:picLocks noChangeAspect="1"/>
          </p:cNvPicPr>
          <p:nvPr/>
        </p:nvPicPr>
        <p:blipFill>
          <a:blip r:embed="rId4"/>
          <a:stretch>
            <a:fillRect/>
          </a:stretch>
        </p:blipFill>
        <p:spPr>
          <a:xfrm>
            <a:off x="7872469" y="1168056"/>
            <a:ext cx="3343275" cy="5029200"/>
          </a:xfrm>
          <a:prstGeom prst="rect">
            <a:avLst/>
          </a:prstGeom>
        </p:spPr>
      </p:pic>
    </p:spTree>
    <p:extLst>
      <p:ext uri="{BB962C8B-B14F-4D97-AF65-F5344CB8AC3E}">
        <p14:creationId xmlns:p14="http://schemas.microsoft.com/office/powerpoint/2010/main" val="3934191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C108-D4B2-E6B4-D12C-726134F3EBE7}"/>
              </a:ext>
            </a:extLst>
          </p:cNvPr>
          <p:cNvSpPr>
            <a:spLocks noGrp="1"/>
          </p:cNvSpPr>
          <p:nvPr>
            <p:ph type="title"/>
          </p:nvPr>
        </p:nvSpPr>
        <p:spPr>
          <a:xfrm>
            <a:off x="838200" y="365126"/>
            <a:ext cx="10610545" cy="1012397"/>
          </a:xfrm>
        </p:spPr>
        <p:txBody>
          <a:bodyPr>
            <a:normAutofit fontScale="90000"/>
          </a:bodyPr>
          <a:lstStyle/>
          <a:p>
            <a:r>
              <a:rPr lang="en-US" sz="5400" dirty="0">
                <a:latin typeface="Knockout 28 Junior Feathrwt"/>
              </a:rPr>
              <a:t>Collecte de données </a:t>
            </a:r>
            <a:r>
              <a:rPr lang="en-US" sz="5400">
                <a:latin typeface="Knockout 28 Junior Feathrwt"/>
              </a:rPr>
              <a:t>et suivi de l’impact </a:t>
            </a:r>
          </a:p>
        </p:txBody>
      </p:sp>
      <p:sp>
        <p:nvSpPr>
          <p:cNvPr id="3" name="Text Placeholder 2">
            <a:extLst>
              <a:ext uri="{FF2B5EF4-FFF2-40B4-BE49-F238E27FC236}">
                <a16:creationId xmlns:a16="http://schemas.microsoft.com/office/drawing/2014/main" id="{DD7BE0DA-731B-9601-38A7-D9B90C655237}"/>
              </a:ext>
            </a:extLst>
          </p:cNvPr>
          <p:cNvSpPr>
            <a:spLocks noGrp="1"/>
          </p:cNvSpPr>
          <p:nvPr>
            <p:ph type="body" sz="quarter" idx="10"/>
          </p:nvPr>
        </p:nvSpPr>
        <p:spPr>
          <a:xfrm>
            <a:off x="367698" y="1804716"/>
            <a:ext cx="4558000" cy="886513"/>
          </a:xfrm>
        </p:spPr>
        <p:txBody>
          <a:bodyPr vert="horz" lIns="91440" tIns="45720" rIns="91440" bIns="45720" rtlCol="0" anchor="t">
            <a:normAutofit/>
          </a:bodyPr>
          <a:lstStyle/>
          <a:p>
            <a:pPr marL="0" indent="0">
              <a:buNone/>
            </a:pPr>
            <a:r>
              <a:rPr lang="en-US" sz="2500" b="1" dirty="0">
                <a:latin typeface="Roboto"/>
                <a:ea typeface="Roboto Condensed"/>
                <a:cs typeface="Roboto Condensed"/>
              </a:rPr>
              <a:t>Guide de rapport </a:t>
            </a:r>
            <a:r>
              <a:rPr lang="en-US" sz="2500" b="1" err="1">
                <a:latin typeface="Roboto"/>
                <a:ea typeface="Roboto Condensed"/>
                <a:cs typeface="Roboto Condensed"/>
              </a:rPr>
              <a:t>d’impact</a:t>
            </a:r>
            <a:endParaRPr lang="en-US" sz="2500" b="1" err="1">
              <a:latin typeface="Roboto"/>
              <a:ea typeface="Roboto Condensed" panose="02000000000000000000" pitchFamily="2" charset="0"/>
              <a:cs typeface="Roboto Condensed" panose="02000000000000000000" pitchFamily="2" charset="0"/>
            </a:endParaRPr>
          </a:p>
          <a:p>
            <a:pPr marL="0" indent="0">
              <a:buNone/>
            </a:pPr>
            <a:endParaRPr lang="en-US" sz="2500" b="1" dirty="0">
              <a:latin typeface="Roboto"/>
              <a:ea typeface="Roboto Condensed" panose="02000000000000000000" pitchFamily="2" charset="0"/>
              <a:cs typeface="Roboto Condensed" panose="02000000000000000000" pitchFamily="2" charset="0"/>
            </a:endParaRPr>
          </a:p>
          <a:p>
            <a:endParaRPr lang="en-US" sz="2500" b="1" dirty="0">
              <a:latin typeface="Roboto"/>
              <a:ea typeface="Roboto Condensed" panose="02000000000000000000" pitchFamily="2" charset="0"/>
              <a:cs typeface="Roboto Condensed" panose="02000000000000000000" pitchFamily="2" charset="0"/>
            </a:endParaRPr>
          </a:p>
        </p:txBody>
      </p:sp>
      <p:sp>
        <p:nvSpPr>
          <p:cNvPr id="10" name="Text Placeholder 2">
            <a:extLst>
              <a:ext uri="{FF2B5EF4-FFF2-40B4-BE49-F238E27FC236}">
                <a16:creationId xmlns:a16="http://schemas.microsoft.com/office/drawing/2014/main" id="{D513E79C-9CC3-E656-2E1C-917D231F9969}"/>
              </a:ext>
            </a:extLst>
          </p:cNvPr>
          <p:cNvSpPr txBox="1">
            <a:spLocks/>
          </p:cNvSpPr>
          <p:nvPr/>
        </p:nvSpPr>
        <p:spPr>
          <a:xfrm>
            <a:off x="676375" y="2394145"/>
            <a:ext cx="37281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latin typeface="Roboto"/>
                <a:ea typeface="Roboto Light"/>
                <a:cs typeface="Roboto Light"/>
              </a:rPr>
              <a:t>Disponible dans </a:t>
            </a:r>
            <a:r>
              <a:rPr lang="en-US" sz="2000" dirty="0" err="1">
                <a:solidFill>
                  <a:schemeClr val="tx1"/>
                </a:solidFill>
                <a:latin typeface="Roboto"/>
                <a:ea typeface="Roboto Light"/>
                <a:cs typeface="Roboto Light"/>
              </a:rPr>
              <a:t>Ressources</a:t>
            </a:r>
            <a:r>
              <a:rPr lang="en-US" sz="2000" dirty="0">
                <a:solidFill>
                  <a:schemeClr val="tx1"/>
                </a:solidFill>
                <a:latin typeface="Roboto"/>
                <a:ea typeface="Roboto Light"/>
                <a:cs typeface="Roboto Light"/>
              </a:rPr>
              <a:t> : </a:t>
            </a:r>
            <a:r>
              <a:rPr lang="en-US" sz="2000" dirty="0" err="1">
                <a:solidFill>
                  <a:schemeClr val="tx1"/>
                </a:solidFill>
                <a:latin typeface="Roboto"/>
                <a:ea typeface="Roboto Light"/>
                <a:cs typeface="Roboto Light"/>
              </a:rPr>
              <a:t>définitions</a:t>
            </a:r>
            <a:r>
              <a:rPr lang="en-US" sz="2000" dirty="0">
                <a:solidFill>
                  <a:schemeClr val="tx1"/>
                </a:solidFill>
                <a:latin typeface="Roboto"/>
                <a:ea typeface="Roboto Light"/>
                <a:cs typeface="Roboto Light"/>
              </a:rPr>
              <a:t> Enactus Global, </a:t>
            </a:r>
            <a:r>
              <a:rPr lang="en-US" sz="2000" dirty="0" err="1">
                <a:solidFill>
                  <a:schemeClr val="tx1"/>
                </a:solidFill>
                <a:latin typeface="Roboto"/>
                <a:ea typeface="Roboto Light"/>
                <a:cs typeface="Roboto Light"/>
              </a:rPr>
              <a:t>calcul</a:t>
            </a:r>
            <a:r>
              <a:rPr lang="en-US" sz="2000" dirty="0">
                <a:solidFill>
                  <a:schemeClr val="tx1"/>
                </a:solidFill>
                <a:latin typeface="Roboto"/>
                <a:ea typeface="Roboto Light"/>
                <a:cs typeface="Roboto Light"/>
              </a:rPr>
              <a:t> de </a:t>
            </a:r>
            <a:r>
              <a:rPr lang="en-US" sz="2000" dirty="0" err="1">
                <a:solidFill>
                  <a:schemeClr val="tx1"/>
                </a:solidFill>
                <a:latin typeface="Roboto"/>
                <a:ea typeface="Roboto Light"/>
                <a:cs typeface="Roboto Light"/>
              </a:rPr>
              <a:t>l’impact</a:t>
            </a:r>
            <a:r>
              <a:rPr lang="en-US" sz="2000" dirty="0">
                <a:solidFill>
                  <a:schemeClr val="tx1"/>
                </a:solidFill>
                <a:latin typeface="Roboto"/>
                <a:ea typeface="Roboto Light"/>
                <a:cs typeface="Roboto Light"/>
              </a:rPr>
              <a:t> (direct/indirect) pour les services et les </a:t>
            </a:r>
            <a:r>
              <a:rPr lang="en-US" sz="2000" dirty="0" err="1">
                <a:solidFill>
                  <a:schemeClr val="tx1"/>
                </a:solidFill>
                <a:latin typeface="Roboto"/>
                <a:ea typeface="Roboto Light"/>
                <a:cs typeface="Roboto Light"/>
              </a:rPr>
              <a:t>produits</a:t>
            </a:r>
            <a:r>
              <a:rPr lang="en-US" sz="2000" dirty="0">
                <a:solidFill>
                  <a:schemeClr val="tx1"/>
                </a:solidFill>
                <a:latin typeface="Roboto"/>
                <a:ea typeface="Roboto Light"/>
                <a:cs typeface="Roboto Light"/>
              </a:rPr>
              <a:t>, </a:t>
            </a:r>
            <a:r>
              <a:rPr lang="en-US" sz="2000" dirty="0" err="1">
                <a:solidFill>
                  <a:schemeClr val="tx1"/>
                </a:solidFill>
                <a:latin typeface="Roboto"/>
                <a:ea typeface="Roboto Light"/>
                <a:cs typeface="Roboto Light"/>
              </a:rPr>
              <a:t>collecte</a:t>
            </a:r>
            <a:r>
              <a:rPr lang="en-US" sz="2000" dirty="0">
                <a:solidFill>
                  <a:schemeClr val="tx1"/>
                </a:solidFill>
                <a:latin typeface="Roboto"/>
                <a:ea typeface="Roboto Light"/>
                <a:cs typeface="Roboto Light"/>
              </a:rPr>
              <a:t> et </a:t>
            </a:r>
            <a:r>
              <a:rPr lang="en-US" sz="2000" dirty="0" err="1">
                <a:solidFill>
                  <a:schemeClr val="tx1"/>
                </a:solidFill>
                <a:latin typeface="Roboto"/>
                <a:ea typeface="Roboto Light"/>
                <a:cs typeface="Roboto Light"/>
              </a:rPr>
              <a:t>vérification</a:t>
            </a:r>
            <a:r>
              <a:rPr lang="en-US" sz="2000" dirty="0">
                <a:solidFill>
                  <a:schemeClr val="tx1"/>
                </a:solidFill>
                <a:latin typeface="Roboto"/>
                <a:ea typeface="Roboto Light"/>
                <a:cs typeface="Roboto Light"/>
              </a:rPr>
              <a:t> des données.</a:t>
            </a:r>
          </a:p>
          <a:p>
            <a:r>
              <a:rPr lang="en-US" sz="2000" dirty="0">
                <a:solidFill>
                  <a:schemeClr val="tx1"/>
                </a:solidFill>
                <a:latin typeface="Roboto"/>
                <a:ea typeface="Roboto Light"/>
                <a:cs typeface="Roboto Light"/>
              </a:rPr>
              <a:t>Ex. Client </a:t>
            </a:r>
            <a:r>
              <a:rPr lang="en-US" sz="2000" dirty="0" err="1">
                <a:solidFill>
                  <a:schemeClr val="tx1"/>
                </a:solidFill>
                <a:latin typeface="Roboto"/>
                <a:ea typeface="Roboto Light"/>
                <a:cs typeface="Roboto Light"/>
              </a:rPr>
              <a:t>atteint</a:t>
            </a:r>
            <a:r>
              <a:rPr lang="en-US" sz="2000" dirty="0">
                <a:solidFill>
                  <a:schemeClr val="tx1"/>
                </a:solidFill>
                <a:latin typeface="Roboto"/>
                <a:ea typeface="Roboto Light"/>
                <a:cs typeface="Roboto Light"/>
              </a:rPr>
              <a:t> et Client acquis.</a:t>
            </a:r>
          </a:p>
          <a:p>
            <a:endParaRPr lang="en-US" sz="2000" dirty="0">
              <a:solidFill>
                <a:srgbClr val="000000"/>
              </a:solidFill>
              <a:latin typeface="Roboto"/>
              <a:ea typeface="Roboto Light"/>
              <a:cs typeface="Roboto Light"/>
            </a:endParaRPr>
          </a:p>
          <a:p>
            <a:endParaRPr lang="en-US" sz="2000" b="1" dirty="0">
              <a:latin typeface="Roboto"/>
              <a:ea typeface="Roboto Condensed" panose="02000000000000000000" pitchFamily="2" charset="0"/>
              <a:cs typeface="Roboto Condensed" panose="02000000000000000000" pitchFamily="2" charset="0"/>
            </a:endParaRPr>
          </a:p>
        </p:txBody>
      </p:sp>
      <p:pic>
        <p:nvPicPr>
          <p:cNvPr id="8" name="Picture 7" descr="A person pointing at a diagram&#10;&#10;AI-generated content may be incorrect.">
            <a:extLst>
              <a:ext uri="{FF2B5EF4-FFF2-40B4-BE49-F238E27FC236}">
                <a16:creationId xmlns:a16="http://schemas.microsoft.com/office/drawing/2014/main" id="{B4C3735D-9CA3-E387-C666-879489B6A0E3}"/>
              </a:ext>
            </a:extLst>
          </p:cNvPr>
          <p:cNvPicPr>
            <a:picLocks noChangeAspect="1"/>
          </p:cNvPicPr>
          <p:nvPr/>
        </p:nvPicPr>
        <p:blipFill>
          <a:blip r:embed="rId2"/>
          <a:stretch>
            <a:fillRect/>
          </a:stretch>
        </p:blipFill>
        <p:spPr>
          <a:xfrm>
            <a:off x="8122713" y="1595071"/>
            <a:ext cx="3450983" cy="43227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black and white document with black text&#10;&#10;AI-generated content may be incorrect.">
            <a:extLst>
              <a:ext uri="{FF2B5EF4-FFF2-40B4-BE49-F238E27FC236}">
                <a16:creationId xmlns:a16="http://schemas.microsoft.com/office/drawing/2014/main" id="{AFEFBC74-94F9-BF18-AD76-7E791B069AC8}"/>
              </a:ext>
            </a:extLst>
          </p:cNvPr>
          <p:cNvPicPr>
            <a:picLocks noChangeAspect="1"/>
          </p:cNvPicPr>
          <p:nvPr/>
        </p:nvPicPr>
        <p:blipFill>
          <a:blip r:embed="rId3"/>
          <a:stretch>
            <a:fillRect/>
          </a:stretch>
        </p:blipFill>
        <p:spPr>
          <a:xfrm>
            <a:off x="4824960" y="1597068"/>
            <a:ext cx="3304079" cy="4331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62294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7E8FE-2C41-7249-D697-13F62242CDD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C645863E-A778-65D5-2664-D02DF2FE4288}"/>
              </a:ext>
            </a:extLst>
          </p:cNvPr>
          <p:cNvSpPr txBox="1">
            <a:spLocks/>
          </p:cNvSpPr>
          <p:nvPr/>
        </p:nvSpPr>
        <p:spPr>
          <a:xfrm>
            <a:off x="8342062" y="2457850"/>
            <a:ext cx="3538265" cy="7072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err="1">
                <a:latin typeface="Roboto"/>
                <a:ea typeface="Roboto Condensed"/>
                <a:cs typeface="Roboto Condensed"/>
              </a:rPr>
              <a:t>Défis</a:t>
            </a:r>
            <a:r>
              <a:rPr lang="en-US" sz="2500" b="1" dirty="0">
                <a:latin typeface="Roboto"/>
                <a:ea typeface="Roboto Condensed"/>
                <a:cs typeface="Roboto Condensed"/>
              </a:rPr>
              <a:t> </a:t>
            </a:r>
            <a:r>
              <a:rPr lang="en-US" sz="2500" b="1" err="1">
                <a:latin typeface="Roboto"/>
                <a:ea typeface="Roboto Condensed"/>
                <a:cs typeface="Roboto Condensed"/>
              </a:rPr>
              <a:t>d’impact</a:t>
            </a:r>
            <a:endParaRPr lang="en-US" err="1">
              <a:latin typeface="Roboto"/>
              <a:cs typeface="Roboto"/>
            </a:endParaRPr>
          </a:p>
          <a:p>
            <a:pPr marL="0" indent="0">
              <a:buNone/>
            </a:pPr>
            <a:endParaRPr lang="en-US" sz="2500" b="1" dirty="0">
              <a:latin typeface="Roboto"/>
              <a:ea typeface="Roboto Condensed" panose="02000000000000000000" pitchFamily="2" charset="0"/>
              <a:cs typeface="Roboto Condensed" panose="02000000000000000000" pitchFamily="2" charset="0"/>
            </a:endParaRPr>
          </a:p>
        </p:txBody>
      </p:sp>
      <p:sp>
        <p:nvSpPr>
          <p:cNvPr id="13" name="Text Placeholder 2">
            <a:extLst>
              <a:ext uri="{FF2B5EF4-FFF2-40B4-BE49-F238E27FC236}">
                <a16:creationId xmlns:a16="http://schemas.microsoft.com/office/drawing/2014/main" id="{A0B2ED25-29F0-C379-2A63-75FEDB6B3621}"/>
              </a:ext>
            </a:extLst>
          </p:cNvPr>
          <p:cNvSpPr txBox="1">
            <a:spLocks/>
          </p:cNvSpPr>
          <p:nvPr/>
        </p:nvSpPr>
        <p:spPr>
          <a:xfrm>
            <a:off x="7981996" y="3065883"/>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latin typeface="Roboto"/>
                <a:ea typeface="Roboto Light"/>
                <a:cs typeface="Roboto Light"/>
              </a:rPr>
              <a:t>La </a:t>
            </a:r>
            <a:r>
              <a:rPr lang="en-US" sz="2000" err="1">
                <a:solidFill>
                  <a:schemeClr val="tx1"/>
                </a:solidFill>
                <a:latin typeface="Roboto"/>
                <a:ea typeface="Roboto Light"/>
                <a:cs typeface="Roboto Light"/>
              </a:rPr>
              <a:t>vue</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d’ensemble</a:t>
            </a:r>
            <a:r>
              <a:rPr lang="en-US" sz="2000" dirty="0">
                <a:solidFill>
                  <a:schemeClr val="tx1"/>
                </a:solidFill>
                <a:latin typeface="Roboto"/>
                <a:ea typeface="Roboto Light"/>
                <a:cs typeface="Roboto Light"/>
              </a:rPr>
              <a:t> mise à jour des </a:t>
            </a:r>
            <a:r>
              <a:rPr lang="en-US" sz="2000" err="1">
                <a:solidFill>
                  <a:schemeClr val="tx1"/>
                </a:solidFill>
                <a:latin typeface="Roboto"/>
                <a:ea typeface="Roboto Light"/>
                <a:cs typeface="Roboto Light"/>
              </a:rPr>
              <a:t>Défis</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d’impact</a:t>
            </a:r>
            <a:r>
              <a:rPr lang="en-US" sz="2000" dirty="0">
                <a:solidFill>
                  <a:schemeClr val="tx1"/>
                </a:solidFill>
                <a:latin typeface="Roboto"/>
                <a:ea typeface="Roboto Light"/>
                <a:cs typeface="Roboto Light"/>
              </a:rPr>
              <a:t> (avec points de données et </a:t>
            </a:r>
            <a:r>
              <a:rPr lang="en-US" sz="2000" err="1">
                <a:solidFill>
                  <a:schemeClr val="tx1"/>
                </a:solidFill>
                <a:latin typeface="Roboto"/>
                <a:ea typeface="Roboto Light"/>
                <a:cs typeface="Roboto Light"/>
              </a:rPr>
              <a:t>exemples</a:t>
            </a:r>
            <a:r>
              <a:rPr lang="en-US" sz="2000" dirty="0">
                <a:solidFill>
                  <a:schemeClr val="tx1"/>
                </a:solidFill>
                <a:latin typeface="Roboto"/>
                <a:ea typeface="Roboto Light"/>
                <a:cs typeface="Roboto Light"/>
              </a:rPr>
              <a:t> de </a:t>
            </a:r>
            <a:r>
              <a:rPr lang="en-US" sz="2000" err="1">
                <a:solidFill>
                  <a:schemeClr val="tx1"/>
                </a:solidFill>
                <a:latin typeface="Roboto"/>
                <a:ea typeface="Roboto Light"/>
                <a:cs typeface="Roboto Light"/>
              </a:rPr>
              <a:t>calcul</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est</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désormais</a:t>
            </a:r>
            <a:r>
              <a:rPr lang="en-US" sz="2000" dirty="0">
                <a:solidFill>
                  <a:schemeClr val="tx1"/>
                </a:solidFill>
                <a:latin typeface="Roboto"/>
                <a:ea typeface="Roboto Light"/>
                <a:cs typeface="Roboto Light"/>
              </a:rPr>
              <a:t> disponible dans </a:t>
            </a:r>
            <a:r>
              <a:rPr lang="en-US" sz="2000" err="1">
                <a:solidFill>
                  <a:schemeClr val="tx1"/>
                </a:solidFill>
                <a:latin typeface="Roboto"/>
                <a:ea typeface="Roboto Light"/>
                <a:cs typeface="Roboto Light"/>
              </a:rPr>
              <a:t>Ressources</a:t>
            </a:r>
            <a:r>
              <a:rPr lang="en-US" sz="2000" dirty="0">
                <a:solidFill>
                  <a:schemeClr val="tx1"/>
                </a:solidFill>
                <a:latin typeface="Roboto"/>
                <a:ea typeface="Roboto Light"/>
                <a:cs typeface="Roboto Light"/>
              </a:rPr>
              <a:t>.</a:t>
            </a:r>
            <a:endParaRPr lang="en-US" dirty="0">
              <a:solidFill>
                <a:schemeClr val="tx1"/>
              </a:solidFill>
              <a:latin typeface="Roboto"/>
              <a:cs typeface="Roboto"/>
            </a:endParaRPr>
          </a:p>
          <a:p>
            <a:endParaRPr lang="en-US" sz="2000" dirty="0">
              <a:solidFill>
                <a:schemeClr val="tx1"/>
              </a:solidFill>
              <a:latin typeface="Roboto"/>
              <a:ea typeface="Roboto Light"/>
              <a:cs typeface="Roboto Light"/>
            </a:endParaRPr>
          </a:p>
          <a:p>
            <a:pPr marL="0" indent="0">
              <a:buNone/>
            </a:pPr>
            <a:endParaRPr lang="en-US" sz="2000" dirty="0">
              <a:solidFill>
                <a:schemeClr val="tx1"/>
              </a:solidFill>
              <a:latin typeface="Roboto"/>
              <a:ea typeface="Roboto Light"/>
              <a:cs typeface="Roboto Light"/>
            </a:endParaRPr>
          </a:p>
        </p:txBody>
      </p:sp>
      <p:pic>
        <p:nvPicPr>
          <p:cNvPr id="9" name="Picture 8" descr="A paper with text on it&#10;&#10;AI-generated content may be incorrect.">
            <a:extLst>
              <a:ext uri="{FF2B5EF4-FFF2-40B4-BE49-F238E27FC236}">
                <a16:creationId xmlns:a16="http://schemas.microsoft.com/office/drawing/2014/main" id="{922867A2-D803-929F-239C-0783B59626DF}"/>
              </a:ext>
            </a:extLst>
          </p:cNvPr>
          <p:cNvPicPr>
            <a:picLocks noChangeAspect="1"/>
          </p:cNvPicPr>
          <p:nvPr/>
        </p:nvPicPr>
        <p:blipFill>
          <a:blip r:embed="rId2"/>
          <a:stretch>
            <a:fillRect/>
          </a:stretch>
        </p:blipFill>
        <p:spPr>
          <a:xfrm>
            <a:off x="3932248" y="1555314"/>
            <a:ext cx="3763834" cy="4154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86159C4-1EE6-6278-55A6-8A9325B0A6E5}"/>
              </a:ext>
            </a:extLst>
          </p:cNvPr>
          <p:cNvPicPr>
            <a:picLocks noChangeAspect="1"/>
          </p:cNvPicPr>
          <p:nvPr/>
        </p:nvPicPr>
        <p:blipFill>
          <a:blip r:embed="rId3"/>
          <a:stretch>
            <a:fillRect/>
          </a:stretch>
        </p:blipFill>
        <p:spPr>
          <a:xfrm>
            <a:off x="427570" y="1547485"/>
            <a:ext cx="3450673" cy="4154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itle 1">
            <a:extLst>
              <a:ext uri="{FF2B5EF4-FFF2-40B4-BE49-F238E27FC236}">
                <a16:creationId xmlns:a16="http://schemas.microsoft.com/office/drawing/2014/main" id="{80268E60-CA46-C409-E4D3-ADCF91DD2039}"/>
              </a:ext>
            </a:extLst>
          </p:cNvPr>
          <p:cNvSpPr>
            <a:spLocks noGrp="1"/>
          </p:cNvSpPr>
          <p:nvPr>
            <p:ph type="title"/>
          </p:nvPr>
        </p:nvSpPr>
        <p:spPr>
          <a:xfrm>
            <a:off x="838200" y="365126"/>
            <a:ext cx="10610545" cy="1012397"/>
          </a:xfrm>
        </p:spPr>
        <p:txBody>
          <a:bodyPr>
            <a:normAutofit fontScale="90000"/>
          </a:bodyPr>
          <a:lstStyle/>
          <a:p>
            <a:r>
              <a:rPr lang="en-US" sz="5400" dirty="0">
                <a:latin typeface="Knockout 28 Junior Feathrwt"/>
              </a:rPr>
              <a:t>Collecte de données </a:t>
            </a:r>
            <a:r>
              <a:rPr lang="en-US" sz="5400">
                <a:latin typeface="Knockout 28 Junior Feathrwt"/>
              </a:rPr>
              <a:t>et suivi de l’impact </a:t>
            </a:r>
          </a:p>
        </p:txBody>
      </p:sp>
    </p:spTree>
    <p:extLst>
      <p:ext uri="{BB962C8B-B14F-4D97-AF65-F5344CB8AC3E}">
        <p14:creationId xmlns:p14="http://schemas.microsoft.com/office/powerpoint/2010/main" val="331717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995D1-5DB8-FDBB-DF32-C728DC89BB58}"/>
            </a:ext>
          </a:extLst>
        </p:cNvPr>
        <p:cNvGrpSpPr/>
        <p:nvPr/>
      </p:nvGrpSpPr>
      <p:grpSpPr>
        <a:xfrm>
          <a:off x="0" y="0"/>
          <a:ext cx="0" cy="0"/>
          <a:chOff x="0" y="0"/>
          <a:chExt cx="0" cy="0"/>
        </a:xfrm>
      </p:grpSpPr>
      <p:sp>
        <p:nvSpPr>
          <p:cNvPr id="7" name="Text Placeholder 2">
            <a:extLst>
              <a:ext uri="{FF2B5EF4-FFF2-40B4-BE49-F238E27FC236}">
                <a16:creationId xmlns:a16="http://schemas.microsoft.com/office/drawing/2014/main" id="{1BF5DDBD-4430-9977-22A4-E65755E80F4E}"/>
              </a:ext>
            </a:extLst>
          </p:cNvPr>
          <p:cNvSpPr txBox="1">
            <a:spLocks/>
          </p:cNvSpPr>
          <p:nvPr/>
        </p:nvSpPr>
        <p:spPr>
          <a:xfrm>
            <a:off x="900517" y="2082070"/>
            <a:ext cx="4353915" cy="61859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latin typeface="Roboto"/>
                <a:ea typeface="Roboto Condensed"/>
                <a:cs typeface="Roboto Condensed"/>
              </a:rPr>
              <a:t>Rapport </a:t>
            </a:r>
            <a:r>
              <a:rPr lang="en-US" sz="2500" b="1" err="1">
                <a:latin typeface="Roboto"/>
                <a:ea typeface="Roboto Condensed"/>
                <a:cs typeface="Roboto Condensed"/>
              </a:rPr>
              <a:t>annuel</a:t>
            </a:r>
            <a:r>
              <a:rPr lang="en-US" sz="2500" b="1" dirty="0">
                <a:latin typeface="Roboto"/>
                <a:ea typeface="Roboto Condensed"/>
                <a:cs typeface="Roboto Condensed"/>
              </a:rPr>
              <a:t> </a:t>
            </a:r>
            <a:r>
              <a:rPr lang="en-US" sz="2500" b="1" err="1">
                <a:latin typeface="Roboto"/>
                <a:ea typeface="Roboto Condensed"/>
                <a:cs typeface="Roboto Condensed"/>
              </a:rPr>
              <a:t>standardisé</a:t>
            </a:r>
            <a:endParaRPr lang="en-US" err="1">
              <a:latin typeface="Roboto"/>
              <a:cs typeface="Roboto"/>
            </a:endParaRPr>
          </a:p>
          <a:p>
            <a:pPr marL="0" indent="0">
              <a:buNone/>
            </a:pPr>
            <a:endParaRPr lang="en-US" sz="2500" b="1" dirty="0">
              <a:latin typeface="Roboto"/>
              <a:ea typeface="Roboto Condensed" panose="02000000000000000000" pitchFamily="2" charset="0"/>
              <a:cs typeface="Roboto Condensed" panose="02000000000000000000" pitchFamily="2" charset="0"/>
            </a:endParaRPr>
          </a:p>
          <a:p>
            <a:pPr>
              <a:buFont typeface="Arial" panose="020B0604020202020204" pitchFamily="34" charset="0"/>
              <a:buChar char="•"/>
            </a:pPr>
            <a:endParaRPr lang="en-US" sz="2500" b="1" dirty="0">
              <a:latin typeface="Roboto"/>
              <a:ea typeface="Roboto Condensed" panose="02000000000000000000" pitchFamily="2" charset="0"/>
              <a:cs typeface="Roboto Condensed" panose="02000000000000000000" pitchFamily="2" charset="0"/>
            </a:endParaRPr>
          </a:p>
        </p:txBody>
      </p:sp>
      <p:sp>
        <p:nvSpPr>
          <p:cNvPr id="14" name="Text Placeholder 2">
            <a:extLst>
              <a:ext uri="{FF2B5EF4-FFF2-40B4-BE49-F238E27FC236}">
                <a16:creationId xmlns:a16="http://schemas.microsoft.com/office/drawing/2014/main" id="{7F488C52-C4C0-6A4B-C233-5CA5331721BD}"/>
              </a:ext>
            </a:extLst>
          </p:cNvPr>
          <p:cNvSpPr txBox="1">
            <a:spLocks/>
          </p:cNvSpPr>
          <p:nvPr/>
        </p:nvSpPr>
        <p:spPr>
          <a:xfrm>
            <a:off x="913538" y="2631157"/>
            <a:ext cx="3515854" cy="2813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latin typeface="Roboto"/>
                <a:ea typeface="Roboto Light"/>
                <a:cs typeface="Roboto Light"/>
              </a:rPr>
              <a:t>Le rapport </a:t>
            </a:r>
            <a:r>
              <a:rPr lang="en-US" sz="2000" err="1">
                <a:solidFill>
                  <a:schemeClr val="tx1"/>
                </a:solidFill>
                <a:latin typeface="Roboto"/>
                <a:ea typeface="Roboto Light"/>
                <a:cs typeface="Roboto Light"/>
              </a:rPr>
              <a:t>annuel</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standardisé</a:t>
            </a:r>
            <a:r>
              <a:rPr lang="en-US" sz="2000" dirty="0">
                <a:solidFill>
                  <a:schemeClr val="tx1"/>
                </a:solidFill>
                <a:latin typeface="Roboto"/>
                <a:ea typeface="Roboto Light"/>
                <a:cs typeface="Roboto Light"/>
              </a:rPr>
              <a:t>, </a:t>
            </a:r>
            <a:r>
              <a:rPr lang="en-US" sz="2000" err="1">
                <a:solidFill>
                  <a:schemeClr val="tx1"/>
                </a:solidFill>
                <a:latin typeface="Roboto"/>
                <a:ea typeface="Roboto Light"/>
                <a:cs typeface="Roboto Light"/>
              </a:rPr>
              <a:t>conforme</a:t>
            </a:r>
            <a:r>
              <a:rPr lang="en-US" sz="2000" dirty="0">
                <a:solidFill>
                  <a:schemeClr val="tx1"/>
                </a:solidFill>
                <a:latin typeface="Roboto"/>
                <a:ea typeface="Roboto Light"/>
                <a:cs typeface="Roboto Light"/>
              </a:rPr>
              <a:t> à Enactus Global, sera disponible à la mi-</a:t>
            </a:r>
            <a:r>
              <a:rPr lang="en-US" sz="2000" err="1">
                <a:solidFill>
                  <a:schemeClr val="tx1"/>
                </a:solidFill>
                <a:latin typeface="Roboto"/>
                <a:ea typeface="Roboto Light"/>
                <a:cs typeface="Roboto Light"/>
              </a:rPr>
              <a:t>septembre</a:t>
            </a:r>
            <a:r>
              <a:rPr lang="en-US" sz="2000" dirty="0">
                <a:solidFill>
                  <a:schemeClr val="tx1"/>
                </a:solidFill>
                <a:latin typeface="Roboto"/>
                <a:ea typeface="Roboto Light"/>
                <a:cs typeface="Roboto Light"/>
              </a:rPr>
              <a:t>.</a:t>
            </a:r>
            <a:endParaRPr lang="en-US" sz="2000" b="1" dirty="0">
              <a:solidFill>
                <a:schemeClr val="tx1"/>
              </a:solidFill>
              <a:latin typeface="Roboto"/>
              <a:ea typeface="Roboto Light"/>
              <a:cs typeface="Roboto Light"/>
            </a:endParaRPr>
          </a:p>
        </p:txBody>
      </p:sp>
      <p:sp>
        <p:nvSpPr>
          <p:cNvPr id="5" name="Text Placeholder 2">
            <a:extLst>
              <a:ext uri="{FF2B5EF4-FFF2-40B4-BE49-F238E27FC236}">
                <a16:creationId xmlns:a16="http://schemas.microsoft.com/office/drawing/2014/main" id="{381C0E0F-3142-81AC-2598-868F8A62903D}"/>
              </a:ext>
            </a:extLst>
          </p:cNvPr>
          <p:cNvSpPr txBox="1">
            <a:spLocks/>
          </p:cNvSpPr>
          <p:nvPr/>
        </p:nvSpPr>
        <p:spPr>
          <a:xfrm>
            <a:off x="2016627" y="5058997"/>
            <a:ext cx="7899963" cy="29287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latin typeface="Roboto"/>
                <a:ea typeface="Roboto Condensed"/>
                <a:cs typeface="Roboto Condensed"/>
              </a:rPr>
              <a:t>Note: </a:t>
            </a:r>
            <a:r>
              <a:rPr lang="en-US" sz="2000" b="1" err="1">
                <a:solidFill>
                  <a:schemeClr val="tx1"/>
                </a:solidFill>
                <a:latin typeface="Roboto"/>
                <a:ea typeface="Roboto Light"/>
                <a:cs typeface="Roboto Light"/>
              </a:rPr>
              <a:t>Votre</a:t>
            </a:r>
            <a:r>
              <a:rPr lang="en-US" sz="2000" b="1" dirty="0">
                <a:solidFill>
                  <a:schemeClr val="tx1"/>
                </a:solidFill>
                <a:latin typeface="Roboto"/>
                <a:ea typeface="Roboto Light"/>
                <a:cs typeface="Roboto Light"/>
              </a:rPr>
              <a:t> PM </a:t>
            </a:r>
            <a:r>
              <a:rPr lang="en-US" sz="2000" b="1" err="1">
                <a:solidFill>
                  <a:schemeClr val="tx1"/>
                </a:solidFill>
                <a:latin typeface="Roboto"/>
                <a:ea typeface="Roboto Light"/>
                <a:cs typeface="Roboto Light"/>
              </a:rPr>
              <a:t>vérifiera</a:t>
            </a:r>
            <a:r>
              <a:rPr lang="en-US" sz="2000" b="1" dirty="0">
                <a:solidFill>
                  <a:schemeClr val="tx1"/>
                </a:solidFill>
                <a:latin typeface="Roboto"/>
                <a:ea typeface="Roboto Light"/>
                <a:cs typeface="Roboto Light"/>
              </a:rPr>
              <a:t> le </a:t>
            </a:r>
            <a:r>
              <a:rPr lang="en-US" sz="2000" b="1" err="1">
                <a:solidFill>
                  <a:schemeClr val="tx1"/>
                </a:solidFill>
                <a:latin typeface="Roboto"/>
                <a:ea typeface="Roboto Light"/>
                <a:cs typeface="Roboto Light"/>
              </a:rPr>
              <a:t>suivi</a:t>
            </a:r>
            <a:r>
              <a:rPr lang="en-US" sz="2000" b="1" dirty="0">
                <a:solidFill>
                  <a:schemeClr val="tx1"/>
                </a:solidFill>
                <a:latin typeface="Roboto"/>
                <a:ea typeface="Roboto Light"/>
                <a:cs typeface="Roboto Light"/>
              </a:rPr>
              <a:t> de </a:t>
            </a:r>
            <a:r>
              <a:rPr lang="en-US" sz="2000" b="1" err="1">
                <a:solidFill>
                  <a:schemeClr val="tx1"/>
                </a:solidFill>
                <a:latin typeface="Roboto"/>
                <a:ea typeface="Roboto Light"/>
                <a:cs typeface="Roboto Light"/>
              </a:rPr>
              <a:t>l’impact</a:t>
            </a:r>
            <a:r>
              <a:rPr lang="en-US" sz="2000" b="1" dirty="0">
                <a:solidFill>
                  <a:schemeClr val="tx1"/>
                </a:solidFill>
                <a:latin typeface="Roboto"/>
                <a:ea typeface="Roboto Light"/>
                <a:cs typeface="Roboto Light"/>
              </a:rPr>
              <a:t> avec </a:t>
            </a:r>
            <a:r>
              <a:rPr lang="en-US" sz="2000" b="1" err="1">
                <a:solidFill>
                  <a:schemeClr val="tx1"/>
                </a:solidFill>
                <a:latin typeface="Roboto"/>
                <a:ea typeface="Roboto Light"/>
                <a:cs typeface="Roboto Light"/>
              </a:rPr>
              <a:t>vous</a:t>
            </a:r>
            <a:r>
              <a:rPr lang="en-US" sz="2000" b="1" dirty="0">
                <a:solidFill>
                  <a:schemeClr val="tx1"/>
                </a:solidFill>
                <a:latin typeface="Roboto"/>
                <a:ea typeface="Roboto Light"/>
                <a:cs typeface="Roboto Light"/>
              </a:rPr>
              <a:t> </a:t>
            </a:r>
            <a:r>
              <a:rPr lang="en-US" sz="2000" b="1" err="1">
                <a:solidFill>
                  <a:schemeClr val="tx1"/>
                </a:solidFill>
                <a:latin typeface="Roboto"/>
                <a:ea typeface="Roboto Light"/>
                <a:cs typeface="Roboto Light"/>
              </a:rPr>
              <a:t>en</a:t>
            </a:r>
            <a:r>
              <a:rPr lang="en-US" sz="2000" b="1" dirty="0">
                <a:solidFill>
                  <a:schemeClr val="tx1"/>
                </a:solidFill>
                <a:latin typeface="Roboto"/>
                <a:ea typeface="Roboto Light"/>
                <a:cs typeface="Roboto Light"/>
              </a:rPr>
              <a:t> </a:t>
            </a:r>
            <a:r>
              <a:rPr lang="en-US" sz="2000" b="1" err="1">
                <a:solidFill>
                  <a:schemeClr val="tx1"/>
                </a:solidFill>
                <a:latin typeface="Roboto"/>
                <a:ea typeface="Roboto Light"/>
                <a:cs typeface="Roboto Light"/>
              </a:rPr>
              <a:t>octobre</a:t>
            </a:r>
            <a:r>
              <a:rPr lang="en-US" sz="2000" b="1" dirty="0">
                <a:solidFill>
                  <a:schemeClr val="tx1"/>
                </a:solidFill>
                <a:latin typeface="Roboto"/>
                <a:ea typeface="Roboto Light"/>
                <a:cs typeface="Roboto Light"/>
              </a:rPr>
              <a:t> pour </a:t>
            </a:r>
            <a:r>
              <a:rPr lang="en-US" sz="2000" b="1" err="1">
                <a:solidFill>
                  <a:schemeClr val="tx1"/>
                </a:solidFill>
                <a:latin typeface="Roboto"/>
                <a:ea typeface="Roboto Light"/>
                <a:cs typeface="Roboto Light"/>
              </a:rPr>
              <a:t>s’assurer</a:t>
            </a:r>
            <a:r>
              <a:rPr lang="en-US" sz="2000" b="1" dirty="0">
                <a:solidFill>
                  <a:schemeClr val="tx1"/>
                </a:solidFill>
                <a:latin typeface="Roboto"/>
                <a:ea typeface="Roboto Light"/>
                <a:cs typeface="Roboto Light"/>
              </a:rPr>
              <a:t> que vous êtes prêts pour le reporting et éviter tout stress en fin d’année</a:t>
            </a:r>
            <a:endParaRPr lang="en-US">
              <a:solidFill>
                <a:schemeClr val="tx1"/>
              </a:solidFill>
              <a:latin typeface="Roboto"/>
              <a:cs typeface="Roboto"/>
            </a:endParaRPr>
          </a:p>
        </p:txBody>
      </p:sp>
      <p:pic>
        <p:nvPicPr>
          <p:cNvPr id="3" name="Picture 2" descr="A group of people holding flags&#10;&#10;AI-generated content may be incorrect.">
            <a:extLst>
              <a:ext uri="{FF2B5EF4-FFF2-40B4-BE49-F238E27FC236}">
                <a16:creationId xmlns:a16="http://schemas.microsoft.com/office/drawing/2014/main" id="{084D41D4-94DD-E49D-BBCC-27D6CC115DF8}"/>
              </a:ext>
            </a:extLst>
          </p:cNvPr>
          <p:cNvPicPr>
            <a:picLocks noChangeAspect="1"/>
          </p:cNvPicPr>
          <p:nvPr/>
        </p:nvPicPr>
        <p:blipFill>
          <a:blip r:embed="rId2"/>
          <a:stretch>
            <a:fillRect/>
          </a:stretch>
        </p:blipFill>
        <p:spPr>
          <a:xfrm>
            <a:off x="5417507" y="1606725"/>
            <a:ext cx="6221262" cy="2590277"/>
          </a:xfrm>
          <a:prstGeom prst="rect">
            <a:avLst/>
          </a:prstGeom>
        </p:spPr>
      </p:pic>
      <p:sp>
        <p:nvSpPr>
          <p:cNvPr id="9" name="Title 1">
            <a:extLst>
              <a:ext uri="{FF2B5EF4-FFF2-40B4-BE49-F238E27FC236}">
                <a16:creationId xmlns:a16="http://schemas.microsoft.com/office/drawing/2014/main" id="{2AA4D19A-83E9-D066-B93B-9F766527C2CC}"/>
              </a:ext>
            </a:extLst>
          </p:cNvPr>
          <p:cNvSpPr>
            <a:spLocks noGrp="1"/>
          </p:cNvSpPr>
          <p:nvPr>
            <p:ph type="title"/>
          </p:nvPr>
        </p:nvSpPr>
        <p:spPr>
          <a:xfrm>
            <a:off x="838200" y="365126"/>
            <a:ext cx="10610545" cy="1012397"/>
          </a:xfrm>
        </p:spPr>
        <p:txBody>
          <a:bodyPr>
            <a:normAutofit fontScale="90000"/>
          </a:bodyPr>
          <a:lstStyle/>
          <a:p>
            <a:r>
              <a:rPr lang="en-US" sz="5400" dirty="0">
                <a:latin typeface="Knockout 28 Junior Feathrwt"/>
              </a:rPr>
              <a:t>Collecte de données </a:t>
            </a:r>
            <a:r>
              <a:rPr lang="en-US" sz="5400">
                <a:latin typeface="Knockout 28 Junior Feathrwt"/>
              </a:rPr>
              <a:t>et suivi de l’impact </a:t>
            </a:r>
          </a:p>
        </p:txBody>
      </p:sp>
    </p:spTree>
    <p:extLst>
      <p:ext uri="{BB962C8B-B14F-4D97-AF65-F5344CB8AC3E}">
        <p14:creationId xmlns:p14="http://schemas.microsoft.com/office/powerpoint/2010/main" val="4253677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5581C-7910-DFD6-308C-15D391651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61270-0F08-830B-7367-8A69801B8137}"/>
              </a:ext>
            </a:extLst>
          </p:cNvPr>
          <p:cNvSpPr>
            <a:spLocks noGrp="1"/>
          </p:cNvSpPr>
          <p:nvPr>
            <p:ph type="title"/>
          </p:nvPr>
        </p:nvSpPr>
        <p:spPr/>
        <p:txBody>
          <a:bodyPr>
            <a:normAutofit fontScale="90000"/>
          </a:bodyPr>
          <a:lstStyle/>
          <a:p>
            <a:r>
              <a:rPr lang="en-US">
                <a:latin typeface="Arial"/>
                <a:cs typeface="Arial"/>
              </a:rPr>
              <a:t>Enactus Career Connections</a:t>
            </a:r>
            <a:endParaRPr lang="en-US">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1E72BE9-9604-9369-E235-970B112F986B}"/>
              </a:ext>
            </a:extLst>
          </p:cNvPr>
          <p:cNvSpPr>
            <a:spLocks noGrp="1"/>
          </p:cNvSpPr>
          <p:nvPr>
            <p:ph type="body" sz="quarter" idx="10"/>
          </p:nvPr>
        </p:nvSpPr>
        <p:spPr>
          <a:xfrm>
            <a:off x="6712362" y="1592263"/>
            <a:ext cx="5477329" cy="4089400"/>
          </a:xfrm>
        </p:spPr>
        <p:txBody>
          <a:bodyPr vert="horz" lIns="91440" tIns="45720" rIns="91440" bIns="45720" rtlCol="0" anchor="t">
            <a:normAutofit fontScale="70000" lnSpcReduction="20000"/>
          </a:bodyPr>
          <a:lstStyle/>
          <a:p>
            <a:pPr>
              <a:lnSpc>
                <a:spcPct val="120000"/>
              </a:lnSpc>
              <a:buNone/>
            </a:pPr>
            <a:r>
              <a:rPr lang="en-US" b="1" dirty="0">
                <a:solidFill>
                  <a:srgbClr val="515656"/>
                </a:solidFill>
                <a:latin typeface="Roboto"/>
                <a:ea typeface="Roboto Condensed"/>
                <a:cs typeface="Roboto Condensed"/>
              </a:rPr>
              <a:t>Enactus Career Connections, </a:t>
            </a:r>
            <a:r>
              <a:rPr lang="en-US" b="1" err="1">
                <a:solidFill>
                  <a:srgbClr val="515656"/>
                </a:solidFill>
                <a:latin typeface="Roboto"/>
                <a:ea typeface="Roboto Condensed"/>
                <a:cs typeface="Roboto Condensed"/>
              </a:rPr>
              <a:t>propulsé</a:t>
            </a:r>
            <a:r>
              <a:rPr lang="en-US" b="1" dirty="0">
                <a:solidFill>
                  <a:srgbClr val="515656"/>
                </a:solidFill>
                <a:latin typeface="Roboto"/>
                <a:ea typeface="Roboto Condensed"/>
                <a:cs typeface="Roboto Condensed"/>
              </a:rPr>
              <a:t> par RBC Foundation,</a:t>
            </a:r>
            <a:r>
              <a:rPr lang="en-US" dirty="0">
                <a:solidFill>
                  <a:srgbClr val="515656"/>
                </a:solidFill>
                <a:latin typeface="Roboto"/>
                <a:ea typeface="Roboto Condensed"/>
                <a:cs typeface="Roboto Condensed"/>
              </a:rPr>
              <a:t> </a:t>
            </a:r>
          </a:p>
          <a:p>
            <a:pPr algn="ctr">
              <a:lnSpc>
                <a:spcPct val="120000"/>
              </a:lnSpc>
              <a:buNone/>
            </a:pPr>
            <a:r>
              <a:rPr lang="en-US" dirty="0">
                <a:solidFill>
                  <a:srgbClr val="515656"/>
                </a:solidFill>
                <a:latin typeface="Roboto"/>
                <a:ea typeface="Roboto Condensed"/>
                <a:cs typeface="Roboto Condensed"/>
              </a:rPr>
              <a:t>Un </a:t>
            </a:r>
            <a:r>
              <a:rPr lang="en-US" err="1">
                <a:solidFill>
                  <a:srgbClr val="515656"/>
                </a:solidFill>
                <a:latin typeface="Roboto"/>
                <a:ea typeface="Roboto Condensed"/>
                <a:cs typeface="Roboto Condensed"/>
              </a:rPr>
              <a:t>programme</a:t>
            </a:r>
            <a:r>
              <a:rPr lang="en-US" dirty="0">
                <a:solidFill>
                  <a:srgbClr val="515656"/>
                </a:solidFill>
                <a:latin typeface="Roboto"/>
                <a:ea typeface="Roboto Condensed"/>
                <a:cs typeface="Roboto Condensed"/>
              </a:rPr>
              <a:t> de </a:t>
            </a:r>
            <a:r>
              <a:rPr lang="en-US" err="1">
                <a:solidFill>
                  <a:srgbClr val="515656"/>
                </a:solidFill>
                <a:latin typeface="Roboto"/>
                <a:ea typeface="Roboto Condensed"/>
                <a:cs typeface="Roboto Condensed"/>
              </a:rPr>
              <a:t>mentorat</a:t>
            </a:r>
            <a:r>
              <a:rPr lang="en-US" dirty="0">
                <a:solidFill>
                  <a:srgbClr val="515656"/>
                </a:solidFill>
                <a:latin typeface="Roboto"/>
                <a:ea typeface="Roboto Condensed"/>
                <a:cs typeface="Roboto Condensed"/>
              </a:rPr>
              <a:t> qui </a:t>
            </a:r>
            <a:r>
              <a:rPr lang="en-US" err="1">
                <a:solidFill>
                  <a:srgbClr val="515656"/>
                </a:solidFill>
                <a:latin typeface="Roboto"/>
                <a:ea typeface="Roboto Condensed"/>
                <a:cs typeface="Roboto Condensed"/>
              </a:rPr>
              <a:t>connecte</a:t>
            </a:r>
            <a:r>
              <a:rPr lang="en-US" dirty="0">
                <a:solidFill>
                  <a:srgbClr val="515656"/>
                </a:solidFill>
                <a:latin typeface="Roboto"/>
                <a:ea typeface="Roboto Condensed"/>
                <a:cs typeface="Roboto Condensed"/>
              </a:rPr>
              <a:t> des </a:t>
            </a:r>
            <a:r>
              <a:rPr lang="en-US" err="1">
                <a:solidFill>
                  <a:srgbClr val="515656"/>
                </a:solidFill>
                <a:latin typeface="Roboto"/>
                <a:ea typeface="Roboto Condensed"/>
                <a:cs typeface="Roboto Condensed"/>
              </a:rPr>
              <a:t>étudiants</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ambitieux</a:t>
            </a:r>
            <a:r>
              <a:rPr lang="en-US" dirty="0">
                <a:solidFill>
                  <a:srgbClr val="515656"/>
                </a:solidFill>
                <a:latin typeface="Roboto"/>
                <a:ea typeface="Roboto Condensed"/>
                <a:cs typeface="Roboto Condensed"/>
              </a:rPr>
              <a:t> avec des </a:t>
            </a:r>
            <a:r>
              <a:rPr lang="en-US" err="1">
                <a:solidFill>
                  <a:srgbClr val="515656"/>
                </a:solidFill>
                <a:latin typeface="Roboto"/>
                <a:ea typeface="Roboto Condensed"/>
                <a:cs typeface="Roboto Condensed"/>
              </a:rPr>
              <a:t>professionnels</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expérimentés</a:t>
            </a:r>
            <a:r>
              <a:rPr lang="en-US" dirty="0">
                <a:solidFill>
                  <a:srgbClr val="515656"/>
                </a:solidFill>
                <a:latin typeface="Roboto"/>
                <a:ea typeface="Roboto Condensed"/>
                <a:cs typeface="Roboto Condensed"/>
              </a:rPr>
              <a:t>.</a:t>
            </a:r>
          </a:p>
          <a:p>
            <a:pPr>
              <a:lnSpc>
                <a:spcPct val="120000"/>
              </a:lnSpc>
              <a:buNone/>
            </a:pPr>
            <a:r>
              <a:rPr lang="en-US" b="1" err="1">
                <a:solidFill>
                  <a:srgbClr val="515656"/>
                </a:solidFill>
                <a:latin typeface="Roboto"/>
                <a:ea typeface="Roboto Condensed"/>
                <a:cs typeface="Roboto Condensed"/>
              </a:rPr>
              <a:t>Principaux</a:t>
            </a:r>
            <a:r>
              <a:rPr lang="en-US" b="1" dirty="0">
                <a:solidFill>
                  <a:srgbClr val="515656"/>
                </a:solidFill>
                <a:latin typeface="Roboto"/>
                <a:ea typeface="Roboto Condensed"/>
                <a:cs typeface="Roboto Condensed"/>
              </a:rPr>
              <a:t> </a:t>
            </a:r>
            <a:r>
              <a:rPr lang="en-US" b="1" err="1">
                <a:solidFill>
                  <a:srgbClr val="515656"/>
                </a:solidFill>
                <a:latin typeface="Roboto"/>
                <a:ea typeface="Roboto Condensed"/>
                <a:cs typeface="Roboto Condensed"/>
              </a:rPr>
              <a:t>avantages</a:t>
            </a:r>
            <a:r>
              <a:rPr lang="en-US" b="1" dirty="0">
                <a:solidFill>
                  <a:srgbClr val="515656"/>
                </a:solidFill>
                <a:latin typeface="Roboto"/>
                <a:ea typeface="Roboto Condensed"/>
                <a:cs typeface="Roboto Condensed"/>
              </a:rPr>
              <a:t> :</a:t>
            </a:r>
            <a:endParaRPr lang="en-US" dirty="0">
              <a:solidFill>
                <a:srgbClr val="515656"/>
              </a:solidFill>
              <a:latin typeface="Roboto"/>
              <a:ea typeface="Roboto Condensed"/>
              <a:cs typeface="Roboto Condensed"/>
            </a:endParaRPr>
          </a:p>
          <a:p>
            <a:pPr lvl="1">
              <a:buFont typeface="Courier New"/>
              <a:buChar char="o"/>
            </a:pPr>
            <a:r>
              <a:rPr lang="en-US" err="1">
                <a:solidFill>
                  <a:srgbClr val="515656"/>
                </a:solidFill>
                <a:latin typeface="Roboto"/>
                <a:ea typeface="Roboto Condensed"/>
                <a:cs typeface="Roboto Condensed"/>
              </a:rPr>
              <a:t>Accompagnement</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personnalisé</a:t>
            </a:r>
            <a:r>
              <a:rPr lang="en-US" dirty="0">
                <a:solidFill>
                  <a:srgbClr val="515656"/>
                </a:solidFill>
                <a:latin typeface="Roboto"/>
                <a:ea typeface="Roboto Condensed"/>
                <a:cs typeface="Roboto Condensed"/>
              </a:rPr>
              <a:t> par des </a:t>
            </a:r>
            <a:r>
              <a:rPr lang="en-US" err="1">
                <a:solidFill>
                  <a:srgbClr val="515656"/>
                </a:solidFill>
                <a:latin typeface="Roboto"/>
                <a:ea typeface="Roboto Condensed"/>
                <a:cs typeface="Roboto Condensed"/>
              </a:rPr>
              <a:t>professionnels</a:t>
            </a:r>
            <a:r>
              <a:rPr lang="en-US" dirty="0">
                <a:solidFill>
                  <a:srgbClr val="515656"/>
                </a:solidFill>
                <a:latin typeface="Roboto"/>
                <a:ea typeface="Roboto Condensed"/>
                <a:cs typeface="Roboto Condensed"/>
              </a:rPr>
              <a:t> du </a:t>
            </a:r>
            <a:r>
              <a:rPr lang="en-US" err="1">
                <a:solidFill>
                  <a:srgbClr val="515656"/>
                </a:solidFill>
                <a:latin typeface="Roboto"/>
                <a:ea typeface="Roboto Condensed"/>
                <a:cs typeface="Roboto Condensed"/>
              </a:rPr>
              <a:t>secteur</a:t>
            </a:r>
            <a:endParaRPr lang="en-US">
              <a:solidFill>
                <a:srgbClr val="515656"/>
              </a:solidFill>
              <a:latin typeface="Roboto"/>
              <a:ea typeface="Roboto Condensed"/>
              <a:cs typeface="Roboto Condensed"/>
            </a:endParaRPr>
          </a:p>
          <a:p>
            <a:pPr lvl="1">
              <a:buFont typeface="Courier New"/>
              <a:buChar char="o"/>
            </a:pPr>
            <a:r>
              <a:rPr lang="en-US" err="1">
                <a:solidFill>
                  <a:srgbClr val="515656"/>
                </a:solidFill>
                <a:latin typeface="Roboto"/>
                <a:ea typeface="Roboto Condensed"/>
                <a:cs typeface="Roboto Condensed"/>
              </a:rPr>
              <a:t>Soutien</a:t>
            </a:r>
            <a:r>
              <a:rPr lang="en-US" dirty="0">
                <a:solidFill>
                  <a:srgbClr val="515656"/>
                </a:solidFill>
                <a:latin typeface="Roboto"/>
                <a:ea typeface="Roboto Condensed"/>
                <a:cs typeface="Roboto Condensed"/>
              </a:rPr>
              <a:t> pour </a:t>
            </a:r>
            <a:r>
              <a:rPr lang="en-US" err="1">
                <a:solidFill>
                  <a:srgbClr val="515656"/>
                </a:solidFill>
                <a:latin typeface="Roboto"/>
                <a:ea typeface="Roboto Condensed"/>
                <a:cs typeface="Roboto Condensed"/>
              </a:rPr>
              <a:t>l’exploration</a:t>
            </a:r>
            <a:r>
              <a:rPr lang="en-US" dirty="0">
                <a:solidFill>
                  <a:srgbClr val="515656"/>
                </a:solidFill>
                <a:latin typeface="Roboto"/>
                <a:ea typeface="Roboto Condensed"/>
                <a:cs typeface="Roboto Condensed"/>
              </a:rPr>
              <a:t> de </a:t>
            </a:r>
            <a:r>
              <a:rPr lang="en-US" err="1">
                <a:solidFill>
                  <a:srgbClr val="515656"/>
                </a:solidFill>
                <a:latin typeface="Roboto"/>
                <a:ea typeface="Roboto Condensed"/>
                <a:cs typeface="Roboto Condensed"/>
              </a:rPr>
              <a:t>carrière</a:t>
            </a:r>
            <a:r>
              <a:rPr lang="en-US" dirty="0">
                <a:solidFill>
                  <a:srgbClr val="515656"/>
                </a:solidFill>
                <a:latin typeface="Roboto"/>
                <a:ea typeface="Roboto Condensed"/>
                <a:cs typeface="Roboto Condensed"/>
              </a:rPr>
              <a:t>, la </a:t>
            </a:r>
            <a:r>
              <a:rPr lang="en-US" err="1">
                <a:solidFill>
                  <a:srgbClr val="515656"/>
                </a:solidFill>
                <a:latin typeface="Roboto"/>
                <a:ea typeface="Roboto Condensed"/>
                <a:cs typeface="Roboto Condensed"/>
              </a:rPr>
              <a:t>définition</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d’objectifs</a:t>
            </a:r>
            <a:r>
              <a:rPr lang="en-US" dirty="0">
                <a:solidFill>
                  <a:srgbClr val="515656"/>
                </a:solidFill>
                <a:latin typeface="Roboto"/>
                <a:ea typeface="Roboto Condensed"/>
                <a:cs typeface="Roboto Condensed"/>
              </a:rPr>
              <a:t> et le </a:t>
            </a:r>
            <a:r>
              <a:rPr lang="en-US" err="1">
                <a:solidFill>
                  <a:srgbClr val="515656"/>
                </a:solidFill>
                <a:latin typeface="Roboto"/>
                <a:ea typeface="Roboto Condensed"/>
                <a:cs typeface="Roboto Condensed"/>
              </a:rPr>
              <a:t>renforcement</a:t>
            </a:r>
            <a:r>
              <a:rPr lang="en-US" dirty="0">
                <a:solidFill>
                  <a:srgbClr val="515656"/>
                </a:solidFill>
                <a:latin typeface="Roboto"/>
                <a:ea typeface="Roboto Condensed"/>
                <a:cs typeface="Roboto Condensed"/>
              </a:rPr>
              <a:t> de la </a:t>
            </a:r>
            <a:r>
              <a:rPr lang="en-US" err="1">
                <a:solidFill>
                  <a:srgbClr val="515656"/>
                </a:solidFill>
                <a:latin typeface="Roboto"/>
                <a:ea typeface="Roboto Condensed"/>
                <a:cs typeface="Roboto Condensed"/>
              </a:rPr>
              <a:t>confiance</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en</a:t>
            </a:r>
            <a:r>
              <a:rPr lang="en-US" dirty="0">
                <a:solidFill>
                  <a:srgbClr val="515656"/>
                </a:solidFill>
                <a:latin typeface="Roboto"/>
                <a:ea typeface="Roboto Condensed"/>
                <a:cs typeface="Roboto Condensed"/>
              </a:rPr>
              <a:t> soi</a:t>
            </a:r>
          </a:p>
          <a:p>
            <a:pPr lvl="1">
              <a:buFont typeface="Courier New"/>
              <a:buChar char="o"/>
            </a:pPr>
            <a:r>
              <a:rPr lang="en-US" dirty="0">
                <a:solidFill>
                  <a:srgbClr val="515656"/>
                </a:solidFill>
                <a:latin typeface="Roboto"/>
                <a:ea typeface="Roboto Condensed"/>
                <a:cs typeface="Roboto Condensed"/>
              </a:rPr>
              <a:t>Une </a:t>
            </a:r>
            <a:r>
              <a:rPr lang="en-US" err="1">
                <a:solidFill>
                  <a:srgbClr val="515656"/>
                </a:solidFill>
                <a:latin typeface="Roboto"/>
                <a:ea typeface="Roboto Condensed"/>
                <a:cs typeface="Roboto Condensed"/>
              </a:rPr>
              <a:t>expérience</a:t>
            </a:r>
            <a:r>
              <a:rPr lang="en-US" dirty="0">
                <a:solidFill>
                  <a:srgbClr val="515656"/>
                </a:solidFill>
                <a:latin typeface="Roboto"/>
                <a:ea typeface="Roboto Condensed"/>
                <a:cs typeface="Roboto Condensed"/>
              </a:rPr>
              <a:t> précieuse pour </a:t>
            </a:r>
            <a:r>
              <a:rPr lang="en-US" err="1">
                <a:solidFill>
                  <a:srgbClr val="515656"/>
                </a:solidFill>
                <a:latin typeface="Roboto"/>
                <a:ea typeface="Roboto Condensed"/>
                <a:cs typeface="Roboto Condensed"/>
              </a:rPr>
              <a:t>votre</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parcours</a:t>
            </a:r>
            <a:r>
              <a:rPr lang="en-US" dirty="0">
                <a:solidFill>
                  <a:srgbClr val="515656"/>
                </a:solidFill>
                <a:latin typeface="Roboto"/>
                <a:ea typeface="Roboto Condensed"/>
                <a:cs typeface="Roboto Condensed"/>
              </a:rPr>
              <a:t> Enactus et </a:t>
            </a:r>
            <a:r>
              <a:rPr lang="en-US" err="1">
                <a:solidFill>
                  <a:srgbClr val="515656"/>
                </a:solidFill>
                <a:latin typeface="Roboto"/>
                <a:ea typeface="Roboto Condensed"/>
                <a:cs typeface="Roboto Condensed"/>
              </a:rPr>
              <a:t>votre</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parcours</a:t>
            </a:r>
            <a:r>
              <a:rPr lang="en-US" dirty="0">
                <a:solidFill>
                  <a:srgbClr val="515656"/>
                </a:solidFill>
                <a:latin typeface="Roboto"/>
                <a:ea typeface="Roboto Condensed"/>
                <a:cs typeface="Roboto Condensed"/>
              </a:rPr>
              <a:t> </a:t>
            </a:r>
            <a:r>
              <a:rPr lang="en-US" err="1">
                <a:solidFill>
                  <a:srgbClr val="515656"/>
                </a:solidFill>
                <a:latin typeface="Roboto"/>
                <a:ea typeface="Roboto Condensed"/>
                <a:cs typeface="Roboto Condensed"/>
              </a:rPr>
              <a:t>professionnel</a:t>
            </a:r>
            <a:endParaRPr lang="en-US">
              <a:solidFill>
                <a:srgbClr val="515656"/>
              </a:solidFill>
              <a:latin typeface="Roboto"/>
              <a:ea typeface="Roboto Condensed"/>
              <a:cs typeface="Roboto Condensed"/>
            </a:endParaRPr>
          </a:p>
          <a:p>
            <a:pPr marL="457200" lvl="1" indent="0">
              <a:buNone/>
            </a:pPr>
            <a:endParaRPr lang="en-US" dirty="0">
              <a:solidFill>
                <a:srgbClr val="515656"/>
              </a:solidFill>
              <a:latin typeface="Roboto"/>
              <a:ea typeface="Roboto Condensed"/>
              <a:cs typeface="Roboto Condensed"/>
            </a:endParaRPr>
          </a:p>
          <a:p>
            <a:pPr>
              <a:buNone/>
            </a:pPr>
            <a:endParaRPr lang="en-US" dirty="0">
              <a:solidFill>
                <a:srgbClr val="515656"/>
              </a:solidFill>
              <a:latin typeface="Roboto"/>
              <a:ea typeface="Roboto Condensed" panose="02000000000000000000" pitchFamily="2" charset="0"/>
              <a:cs typeface="Roboto Condensed" panose="02000000000000000000" pitchFamily="2" charset="0"/>
            </a:endParaRPr>
          </a:p>
        </p:txBody>
      </p:sp>
      <p:pic>
        <p:nvPicPr>
          <p:cNvPr id="6" name="Picture 5" descr="A person holding a badge and talking to a person&#10;&#10;AI-generated content may be incorrect.">
            <a:extLst>
              <a:ext uri="{FF2B5EF4-FFF2-40B4-BE49-F238E27FC236}">
                <a16:creationId xmlns:a16="http://schemas.microsoft.com/office/drawing/2014/main" id="{FF2A5ADB-DAF1-4928-2447-12D735C58EF9}"/>
              </a:ext>
            </a:extLst>
          </p:cNvPr>
          <p:cNvPicPr>
            <a:picLocks noChangeAspect="1"/>
          </p:cNvPicPr>
          <p:nvPr/>
        </p:nvPicPr>
        <p:blipFill>
          <a:blip r:embed="rId2"/>
          <a:stretch>
            <a:fillRect/>
          </a:stretch>
        </p:blipFill>
        <p:spPr>
          <a:xfrm>
            <a:off x="524527" y="1711890"/>
            <a:ext cx="5808945" cy="3872630"/>
          </a:xfrm>
          <a:prstGeom prst="rect">
            <a:avLst/>
          </a:prstGeom>
        </p:spPr>
      </p:pic>
    </p:spTree>
    <p:extLst>
      <p:ext uri="{BB962C8B-B14F-4D97-AF65-F5344CB8AC3E}">
        <p14:creationId xmlns:p14="http://schemas.microsoft.com/office/powerpoint/2010/main" val="3504708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1C5FF-40EF-A620-BFF8-8C92886E7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710D1-53A9-343A-2A1C-D3E2FC219B9E}"/>
              </a:ext>
            </a:extLst>
          </p:cNvPr>
          <p:cNvSpPr>
            <a:spLocks noGrp="1"/>
          </p:cNvSpPr>
          <p:nvPr>
            <p:ph type="title"/>
          </p:nvPr>
        </p:nvSpPr>
        <p:spPr/>
        <p:txBody>
          <a:bodyPr>
            <a:normAutofit fontScale="90000"/>
          </a:bodyPr>
          <a:lstStyle/>
          <a:p>
            <a:r>
              <a:rPr lang="en-US">
                <a:latin typeface="Arial"/>
                <a:cs typeface="Arial"/>
              </a:rPr>
              <a:t>Enactus Career Connections</a:t>
            </a:r>
          </a:p>
        </p:txBody>
      </p:sp>
      <p:sp>
        <p:nvSpPr>
          <p:cNvPr id="5" name="Text Placeholder 2">
            <a:extLst>
              <a:ext uri="{FF2B5EF4-FFF2-40B4-BE49-F238E27FC236}">
                <a16:creationId xmlns:a16="http://schemas.microsoft.com/office/drawing/2014/main" id="{65FCCE1A-C75B-D893-BB11-EDBB6974A5AE}"/>
              </a:ext>
            </a:extLst>
          </p:cNvPr>
          <p:cNvSpPr txBox="1">
            <a:spLocks/>
          </p:cNvSpPr>
          <p:nvPr/>
        </p:nvSpPr>
        <p:spPr>
          <a:xfrm>
            <a:off x="863088" y="1383419"/>
            <a:ext cx="4545831" cy="4089400"/>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15356"/>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15356"/>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15356"/>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15356"/>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b="1" i="1">
              <a:solidFill>
                <a:srgbClr val="515656"/>
              </a:solidFill>
              <a:latin typeface="Roboto Condensed"/>
              <a:ea typeface="Roboto Condensed"/>
              <a:cs typeface="Roboto Condensed"/>
            </a:endParaRPr>
          </a:p>
          <a:p>
            <a:pPr>
              <a:lnSpc>
                <a:spcPct val="120000"/>
              </a:lnSpc>
            </a:pPr>
            <a:r>
              <a:rPr lang="en-US" b="1">
                <a:latin typeface="Roboto"/>
                <a:ea typeface="Roboto"/>
                <a:cs typeface="Roboto"/>
              </a:rPr>
              <a:t>Durée</a:t>
            </a:r>
            <a:r>
              <a:rPr lang="en-US">
                <a:latin typeface="Roboto"/>
                <a:ea typeface="Roboto"/>
                <a:cs typeface="Roboto"/>
              </a:rPr>
              <a:t>: 6 mois</a:t>
            </a:r>
          </a:p>
          <a:p>
            <a:pPr>
              <a:lnSpc>
                <a:spcPct val="120000"/>
              </a:lnSpc>
            </a:pPr>
            <a:r>
              <a:rPr lang="en-US" b="1">
                <a:latin typeface="Roboto"/>
                <a:ea typeface="Roboto"/>
                <a:cs typeface="Roboto"/>
              </a:rPr>
              <a:t>Engagement</a:t>
            </a:r>
            <a:r>
              <a:rPr lang="en-US">
                <a:latin typeface="Roboto"/>
                <a:ea typeface="Roboto"/>
                <a:cs typeface="Roboto"/>
              </a:rPr>
              <a:t>: 3 rencontres (organisées par l’étudiant), horaires flexibles</a:t>
            </a:r>
          </a:p>
          <a:p>
            <a:pPr>
              <a:lnSpc>
                <a:spcPct val="120000"/>
              </a:lnSpc>
            </a:pPr>
            <a:r>
              <a:rPr lang="en-US" b="1">
                <a:latin typeface="Roboto"/>
                <a:ea typeface="Roboto"/>
                <a:cs typeface="Roboto"/>
              </a:rPr>
              <a:t>Processus de jumelage</a:t>
            </a:r>
            <a:r>
              <a:rPr lang="en-US">
                <a:latin typeface="Roboto"/>
                <a:ea typeface="Roboto"/>
                <a:cs typeface="Roboto"/>
              </a:rPr>
              <a:t>: Basé sur le domaine d’études, le secteur préféré, la localisation géographique et la langue</a:t>
            </a:r>
          </a:p>
          <a:p>
            <a:pPr>
              <a:lnSpc>
                <a:spcPct val="120000"/>
              </a:lnSpc>
            </a:pPr>
            <a:r>
              <a:rPr lang="en-US">
                <a:latin typeface="Roboto"/>
                <a:ea typeface="Roboto"/>
                <a:cs typeface="Roboto"/>
              </a:rPr>
              <a:t>Date de lancement: À annoncer</a:t>
            </a:r>
          </a:p>
        </p:txBody>
      </p:sp>
      <p:pic>
        <p:nvPicPr>
          <p:cNvPr id="8" name="Picture 7" descr="A person talking to a person&#10;&#10;AI-generated content may be incorrect.">
            <a:extLst>
              <a:ext uri="{FF2B5EF4-FFF2-40B4-BE49-F238E27FC236}">
                <a16:creationId xmlns:a16="http://schemas.microsoft.com/office/drawing/2014/main" id="{74EF4521-576A-D5DF-65ED-30ED64A750E4}"/>
              </a:ext>
            </a:extLst>
          </p:cNvPr>
          <p:cNvPicPr>
            <a:picLocks noChangeAspect="1"/>
          </p:cNvPicPr>
          <p:nvPr/>
        </p:nvPicPr>
        <p:blipFill>
          <a:blip r:embed="rId2"/>
          <a:stretch>
            <a:fillRect/>
          </a:stretch>
        </p:blipFill>
        <p:spPr>
          <a:xfrm>
            <a:off x="5785458" y="1617945"/>
            <a:ext cx="5454042" cy="3622110"/>
          </a:xfrm>
          <a:prstGeom prst="rect">
            <a:avLst/>
          </a:prstGeom>
        </p:spPr>
      </p:pic>
    </p:spTree>
    <p:extLst>
      <p:ext uri="{BB962C8B-B14F-4D97-AF65-F5344CB8AC3E}">
        <p14:creationId xmlns:p14="http://schemas.microsoft.com/office/powerpoint/2010/main" val="4274625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703B9-709F-4BEC-B1CC-1C920FC697F9}"/>
              </a:ext>
            </a:extLst>
          </p:cNvPr>
          <p:cNvSpPr txBox="1"/>
          <p:nvPr/>
        </p:nvSpPr>
        <p:spPr>
          <a:xfrm>
            <a:off x="1395412" y="2495550"/>
            <a:ext cx="9401175" cy="1446550"/>
          </a:xfrm>
          <a:prstGeom prst="rect">
            <a:avLst/>
          </a:prstGeom>
          <a:noFill/>
        </p:spPr>
        <p:txBody>
          <a:bodyPr wrap="square" lIns="91440" tIns="45720" rIns="91440" bIns="45720" rtlCol="0" anchor="t">
            <a:spAutoFit/>
          </a:bodyPr>
          <a:lstStyle/>
          <a:p>
            <a:pPr algn="ctr"/>
            <a:r>
              <a:rPr lang="en-US" sz="8800">
                <a:latin typeface="Knockout 28 Junior Feathrwt"/>
              </a:rPr>
              <a:t>MERCI </a:t>
            </a:r>
            <a:r>
              <a:rPr lang="en-US" sz="8800" dirty="0">
                <a:latin typeface="Knockout 28 Junior Feathrwt"/>
                <a:sym typeface="Wingdings" panose="05000000000000000000" pitchFamily="2" charset="2"/>
              </a:rPr>
              <a:t></a:t>
            </a:r>
            <a:endParaRPr lang="en-US" sz="8800" dirty="0">
              <a:latin typeface="Knockout 28 Junior Feathrwt"/>
            </a:endParaRPr>
          </a:p>
        </p:txBody>
      </p:sp>
    </p:spTree>
    <p:extLst>
      <p:ext uri="{BB962C8B-B14F-4D97-AF65-F5344CB8AC3E}">
        <p14:creationId xmlns:p14="http://schemas.microsoft.com/office/powerpoint/2010/main" val="180411602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46CF0E5-2C96-4632-278D-FC1C0E76A9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B53527-489D-C366-86BA-882728628F90}"/>
              </a:ext>
            </a:extLst>
          </p:cNvPr>
          <p:cNvSpPr txBox="1"/>
          <p:nvPr/>
        </p:nvSpPr>
        <p:spPr>
          <a:xfrm>
            <a:off x="1395412" y="2495550"/>
            <a:ext cx="9401175" cy="1446550"/>
          </a:xfrm>
          <a:prstGeom prst="rect">
            <a:avLst/>
          </a:prstGeom>
          <a:noFill/>
        </p:spPr>
        <p:txBody>
          <a:bodyPr wrap="square" rtlCol="0">
            <a:spAutoFit/>
          </a:bodyPr>
          <a:lstStyle/>
          <a:p>
            <a:pPr algn="ctr"/>
            <a:r>
              <a:rPr lang="en-US" sz="8800">
                <a:latin typeface="Knockout 28 Junior Feathrwt" panose="02000506020000020004" pitchFamily="50" charset="0"/>
              </a:rPr>
              <a:t>Any Questions?</a:t>
            </a:r>
          </a:p>
        </p:txBody>
      </p:sp>
    </p:spTree>
    <p:extLst>
      <p:ext uri="{BB962C8B-B14F-4D97-AF65-F5344CB8AC3E}">
        <p14:creationId xmlns:p14="http://schemas.microsoft.com/office/powerpoint/2010/main" val="284821640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8C997B2-748E-7773-3920-D059BA36DD4F}"/>
            </a:ext>
          </a:extLst>
        </p:cNvPr>
        <p:cNvGrpSpPr/>
        <p:nvPr/>
      </p:nvGrpSpPr>
      <p:grpSpPr>
        <a:xfrm>
          <a:off x="0" y="0"/>
          <a:ext cx="0" cy="0"/>
          <a:chOff x="0" y="0"/>
          <a:chExt cx="0" cy="0"/>
        </a:xfrm>
      </p:grpSpPr>
    </p:spTree>
    <p:extLst>
      <p:ext uri="{BB962C8B-B14F-4D97-AF65-F5344CB8AC3E}">
        <p14:creationId xmlns:p14="http://schemas.microsoft.com/office/powerpoint/2010/main" val="172478738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SLIDO_APP_VERSION" val="0.20.1.2101"/>
  <p:tag name="SLIDO_PRESENTATION_ID" val="00000000-0000-0000-0000-000000000000"/>
  <p:tag name="SLIDO_EVENT_UUID" val="49ef1663-7a43-417a-b2cd-d90588bdd15c"/>
  <p:tag name="SLIDO_EVENT_SECTION_UUID" val="1ca28c23-9827-4514-969a-6e2189d85f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6b8557-5418-4f17-8f7f-d47c4c2a475f">
      <Terms xmlns="http://schemas.microsoft.com/office/infopath/2007/PartnerControls"/>
    </lcf76f155ced4ddcb4097134ff3c332f>
    <TaxCatchAll xmlns="b7587121-8418-44bb-a9fb-b787450e19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A5B1C1684D10C46B91AD6249B0B5E15" ma:contentTypeVersion="18" ma:contentTypeDescription="Create a new document." ma:contentTypeScope="" ma:versionID="227e7088992994ed9a7ecf03716dfa39">
  <xsd:schema xmlns:xsd="http://www.w3.org/2001/XMLSchema" xmlns:xs="http://www.w3.org/2001/XMLSchema" xmlns:p="http://schemas.microsoft.com/office/2006/metadata/properties" xmlns:ns2="146b8557-5418-4f17-8f7f-d47c4c2a475f" xmlns:ns3="cb39b92e-629c-4710-9054-01647ed0cffc" xmlns:ns4="b7587121-8418-44bb-a9fb-b787450e1987" targetNamespace="http://schemas.microsoft.com/office/2006/metadata/properties" ma:root="true" ma:fieldsID="2c20690e3c7711f21b3be7496ff0f8f7" ns2:_="" ns3:_="" ns4:_="">
    <xsd:import namespace="146b8557-5418-4f17-8f7f-d47c4c2a475f"/>
    <xsd:import namespace="cb39b92e-629c-4710-9054-01647ed0cffc"/>
    <xsd:import namespace="b7587121-8418-44bb-a9fb-b787450e19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EventHashCode" minOccurs="0"/>
                <xsd:element ref="ns2:MediaServiceGenerationTim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6b8557-5418-4f17-8f7f-d47c4c2a475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793b91e-b513-4624-bed3-000231ec692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39b92e-629c-4710-9054-01647ed0cff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587121-8418-44bb-a9fb-b787450e198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7fef655d-5101-4656-be15-0d37ad02505f}" ma:internalName="TaxCatchAll" ma:showField="CatchAllData" ma:web="b7587121-8418-44bb-a9fb-b787450e19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ACECA0-5AEF-4FD7-9EA1-2846851FAA58}">
  <ds:schemaRefs>
    <ds:schemaRef ds:uri="http://schemas.microsoft.com/office/infopath/2007/PartnerControls"/>
    <ds:schemaRef ds:uri="http://schemas.microsoft.com/office/2006/metadata/properties"/>
    <ds:schemaRef ds:uri="http://purl.org/dc/dcmitype/"/>
    <ds:schemaRef ds:uri="http://www.w3.org/XML/1998/namespace"/>
    <ds:schemaRef ds:uri="http://purl.org/dc/elements/1.1/"/>
    <ds:schemaRef ds:uri="146b8557-5418-4f17-8f7f-d47c4c2a475f"/>
    <ds:schemaRef ds:uri="b7587121-8418-44bb-a9fb-b787450e1987"/>
    <ds:schemaRef ds:uri="http://schemas.microsoft.com/office/2006/documentManagement/types"/>
    <ds:schemaRef ds:uri="http://schemas.openxmlformats.org/package/2006/metadata/core-properties"/>
    <ds:schemaRef ds:uri="cb39b92e-629c-4710-9054-01647ed0cffc"/>
    <ds:schemaRef ds:uri="http://purl.org/dc/terms/"/>
  </ds:schemaRefs>
</ds:datastoreItem>
</file>

<file path=customXml/itemProps2.xml><?xml version="1.0" encoding="utf-8"?>
<ds:datastoreItem xmlns:ds="http://schemas.openxmlformats.org/officeDocument/2006/customXml" ds:itemID="{82DEBCD3-669A-4702-AEA8-7D930AD95926}">
  <ds:schemaRefs>
    <ds:schemaRef ds:uri="http://schemas.microsoft.com/sharepoint/v3/contenttype/forms"/>
  </ds:schemaRefs>
</ds:datastoreItem>
</file>

<file path=customXml/itemProps3.xml><?xml version="1.0" encoding="utf-8"?>
<ds:datastoreItem xmlns:ds="http://schemas.openxmlformats.org/officeDocument/2006/customXml" ds:itemID="{5EAC6D1C-7ABE-43CC-8169-BE7921AC07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6b8557-5418-4f17-8f7f-d47c4c2a475f"/>
    <ds:schemaRef ds:uri="cb39b92e-629c-4710-9054-01647ed0cffc"/>
    <ds:schemaRef ds:uri="b7587121-8418-44bb-a9fb-b787450e19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10141</TotalTime>
  <Words>1400</Words>
  <Application>Microsoft Office PowerPoint</Application>
  <PresentationFormat>Widescreen</PresentationFormat>
  <Paragraphs>221</Paragraphs>
  <Slides>45</Slides>
  <Notes>20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Nouveau Site Internet ! Nouveau look – même addresse</vt:lpstr>
      <vt:lpstr>PowerPoint Presentation</vt:lpstr>
      <vt:lpstr>Événements &amp; dates  limites</vt:lpstr>
      <vt:lpstr>Événements &amp; dates  limites</vt:lpstr>
      <vt:lpstr>Bienvenue à Enactus CACTUS!</vt:lpstr>
      <vt:lpstr>Changemen Enactus CACTUS </vt:lpstr>
      <vt:lpstr>cactus.enactus.ca</vt:lpstr>
      <vt:lpstr>PowerPoint Presentation</vt:lpstr>
      <vt:lpstr>PowerPoint Presentation</vt:lpstr>
      <vt:lpstr>PowerPoint Presentation</vt:lpstr>
      <vt:lpstr>VUE D’ENSEMBLE DE L’ANNÉE </vt:lpstr>
      <vt:lpstr>PowerPoint Presentation</vt:lpstr>
      <vt:lpstr>Sessions de formation</vt:lpstr>
      <vt:lpstr>Série de Formation : Comment lancer son équipe Enactus</vt:lpstr>
      <vt:lpstr>Programme Mental Wellness Ambassador</vt:lpstr>
      <vt:lpstr>Programme de bien-être mental – Nouveauté cette année !</vt:lpstr>
      <vt:lpstr>Accélérateurs de projets</vt:lpstr>
      <vt:lpstr>Liste des Accélérateurs de projets</vt:lpstr>
      <vt:lpstr>PowerPoint Presentation</vt:lpstr>
      <vt:lpstr>Sommet de Collaboration</vt:lpstr>
      <vt:lpstr>Student Entrepreneur Competition</vt:lpstr>
      <vt:lpstr>Prix &amp; Bourses</vt:lpstr>
      <vt:lpstr>PowerPoint Presentation</vt:lpstr>
      <vt:lpstr>Dates et échéances des rapports finaux</vt:lpstr>
      <vt:lpstr>Enactus Canada Expositions</vt:lpstr>
      <vt:lpstr>Leadership Summits</vt:lpstr>
      <vt:lpstr>Défi d'impact</vt:lpstr>
      <vt:lpstr>Défi d'impact</vt:lpstr>
      <vt:lpstr>Défi des entreprises sociales</vt:lpstr>
      <vt:lpstr>PowerPoint Presentation</vt:lpstr>
      <vt:lpstr>PowerPoint Presentation</vt:lpstr>
      <vt:lpstr>Collecte de données et suivi de l’impact </vt:lpstr>
      <vt:lpstr>Collecte de données et suivi de l’impact </vt:lpstr>
      <vt:lpstr>Collecte de données et suivi de l’impact </vt:lpstr>
      <vt:lpstr>Enactus Career Connections</vt:lpstr>
      <vt:lpstr>Enactus Career Connections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Sayem</dc:creator>
  <cp:lastModifiedBy>Madeline Bristol</cp:lastModifiedBy>
  <cp:revision>1334</cp:revision>
  <dcterms:created xsi:type="dcterms:W3CDTF">2017-06-21T15:11:58Z</dcterms:created>
  <dcterms:modified xsi:type="dcterms:W3CDTF">2025-09-03T19:50:22Z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0.20.1.2101</vt:lpwstr>
  </property>
  <property fmtid="{D5CDD505-2E9C-101B-9397-08002B2CF9AE}" pid="3" name="ContentTypeId">
    <vt:lpwstr>0x0101009A5B1C1684D10C46B91AD6249B0B5E15</vt:lpwstr>
  </property>
  <property fmtid="{D5CDD505-2E9C-101B-9397-08002B2CF9AE}" pid="4" name="MediaServiceImageTags">
    <vt:lpwstr/>
  </property>
</Properties>
</file>